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6" r:id="rId5"/>
    <p:sldMasterId id="2147483714" r:id="rId6"/>
    <p:sldMasterId id="2147483727" r:id="rId7"/>
    <p:sldMasterId id="2147483733" r:id="rId8"/>
  </p:sldMasterIdLst>
  <p:notesMasterIdLst>
    <p:notesMasterId r:id="rId166"/>
  </p:notesMasterIdLst>
  <p:sldIdLst>
    <p:sldId id="269" r:id="rId9"/>
    <p:sldId id="1862" r:id="rId10"/>
    <p:sldId id="1863" r:id="rId11"/>
    <p:sldId id="1865" r:id="rId12"/>
    <p:sldId id="1866" r:id="rId13"/>
    <p:sldId id="1864" r:id="rId14"/>
    <p:sldId id="693" r:id="rId15"/>
    <p:sldId id="1817" r:id="rId16"/>
    <p:sldId id="271" r:id="rId17"/>
    <p:sldId id="1860" r:id="rId18"/>
    <p:sldId id="1861" r:id="rId19"/>
    <p:sldId id="630" r:id="rId20"/>
    <p:sldId id="1683" r:id="rId21"/>
    <p:sldId id="278" r:id="rId22"/>
    <p:sldId id="277" r:id="rId23"/>
    <p:sldId id="282" r:id="rId24"/>
    <p:sldId id="283" r:id="rId25"/>
    <p:sldId id="285" r:id="rId26"/>
    <p:sldId id="273" r:id="rId27"/>
    <p:sldId id="691" r:id="rId28"/>
    <p:sldId id="692" r:id="rId29"/>
    <p:sldId id="562" r:id="rId30"/>
    <p:sldId id="488" r:id="rId31"/>
    <p:sldId id="1471" r:id="rId32"/>
    <p:sldId id="1472" r:id="rId33"/>
    <p:sldId id="1455" r:id="rId34"/>
    <p:sldId id="1611" r:id="rId35"/>
    <p:sldId id="1612" r:id="rId36"/>
    <p:sldId id="1688" r:id="rId37"/>
    <p:sldId id="674" r:id="rId38"/>
    <p:sldId id="675" r:id="rId39"/>
    <p:sldId id="678" r:id="rId40"/>
    <p:sldId id="676" r:id="rId41"/>
    <p:sldId id="1867" r:id="rId42"/>
    <p:sldId id="1868" r:id="rId43"/>
    <p:sldId id="677" r:id="rId44"/>
    <p:sldId id="696" r:id="rId45"/>
    <p:sldId id="1615" r:id="rId46"/>
    <p:sldId id="698" r:id="rId47"/>
    <p:sldId id="699" r:id="rId48"/>
    <p:sldId id="700" r:id="rId49"/>
    <p:sldId id="755" r:id="rId50"/>
    <p:sldId id="752" r:id="rId51"/>
    <p:sldId id="753" r:id="rId52"/>
    <p:sldId id="1245" r:id="rId53"/>
    <p:sldId id="751" r:id="rId54"/>
    <p:sldId id="701" r:id="rId55"/>
    <p:sldId id="702" r:id="rId56"/>
    <p:sldId id="703" r:id="rId57"/>
    <p:sldId id="554" r:id="rId58"/>
    <p:sldId id="555" r:id="rId59"/>
    <p:sldId id="919" r:id="rId60"/>
    <p:sldId id="1663" r:id="rId61"/>
    <p:sldId id="1664" r:id="rId62"/>
    <p:sldId id="749" r:id="rId63"/>
    <p:sldId id="544" r:id="rId64"/>
    <p:sldId id="545" r:id="rId65"/>
    <p:sldId id="546" r:id="rId66"/>
    <p:sldId id="548" r:id="rId67"/>
    <p:sldId id="547" r:id="rId68"/>
    <p:sldId id="330" r:id="rId69"/>
    <p:sldId id="1680" r:id="rId70"/>
    <p:sldId id="1818" r:id="rId71"/>
    <p:sldId id="305" r:id="rId72"/>
    <p:sldId id="306" r:id="rId73"/>
    <p:sldId id="307" r:id="rId74"/>
    <p:sldId id="308" r:id="rId75"/>
    <p:sldId id="309" r:id="rId76"/>
    <p:sldId id="314" r:id="rId77"/>
    <p:sldId id="315" r:id="rId78"/>
    <p:sldId id="317" r:id="rId79"/>
    <p:sldId id="319" r:id="rId80"/>
    <p:sldId id="1665" r:id="rId81"/>
    <p:sldId id="1666" r:id="rId82"/>
    <p:sldId id="1819" r:id="rId83"/>
    <p:sldId id="524" r:id="rId84"/>
    <p:sldId id="552" r:id="rId85"/>
    <p:sldId id="523" r:id="rId86"/>
    <p:sldId id="1820" r:id="rId87"/>
    <p:sldId id="750" r:id="rId88"/>
    <p:sldId id="1821" r:id="rId89"/>
    <p:sldId id="1822" r:id="rId90"/>
    <p:sldId id="536" r:id="rId91"/>
    <p:sldId id="535" r:id="rId92"/>
    <p:sldId id="1825" r:id="rId93"/>
    <p:sldId id="538" r:id="rId94"/>
    <p:sldId id="1764" r:id="rId95"/>
    <p:sldId id="1827" r:id="rId96"/>
    <p:sldId id="1828" r:id="rId97"/>
    <p:sldId id="1829" r:id="rId98"/>
    <p:sldId id="1830" r:id="rId99"/>
    <p:sldId id="1831" r:id="rId100"/>
    <p:sldId id="1832" r:id="rId101"/>
    <p:sldId id="1833" r:id="rId102"/>
    <p:sldId id="1834" r:id="rId103"/>
    <p:sldId id="1835" r:id="rId104"/>
    <p:sldId id="1836" r:id="rId105"/>
    <p:sldId id="1837" r:id="rId106"/>
    <p:sldId id="1838" r:id="rId107"/>
    <p:sldId id="1670" r:id="rId108"/>
    <p:sldId id="1667" r:id="rId109"/>
    <p:sldId id="719" r:id="rId110"/>
    <p:sldId id="759" r:id="rId111"/>
    <p:sldId id="763" r:id="rId112"/>
    <p:sldId id="1669" r:id="rId113"/>
    <p:sldId id="543" r:id="rId114"/>
    <p:sldId id="1512" r:id="rId115"/>
    <p:sldId id="1513" r:id="rId116"/>
    <p:sldId id="1514" r:id="rId117"/>
    <p:sldId id="1515" r:id="rId118"/>
    <p:sldId id="1517" r:id="rId119"/>
    <p:sldId id="1518" r:id="rId120"/>
    <p:sldId id="1519" r:id="rId121"/>
    <p:sldId id="1520" r:id="rId122"/>
    <p:sldId id="1521" r:id="rId123"/>
    <p:sldId id="1522" r:id="rId124"/>
    <p:sldId id="1523" r:id="rId125"/>
    <p:sldId id="1524" r:id="rId126"/>
    <p:sldId id="1525" r:id="rId127"/>
    <p:sldId id="1527" r:id="rId128"/>
    <p:sldId id="1600" r:id="rId129"/>
    <p:sldId id="1685" r:id="rId130"/>
    <p:sldId id="1668" r:id="rId131"/>
    <p:sldId id="1671" r:id="rId132"/>
    <p:sldId id="1839" r:id="rId133"/>
    <p:sldId id="717" r:id="rId134"/>
    <p:sldId id="1532" r:id="rId135"/>
    <p:sldId id="1672" r:id="rId136"/>
    <p:sldId id="1534" r:id="rId137"/>
    <p:sldId id="1840" r:id="rId138"/>
    <p:sldId id="1843" r:id="rId139"/>
    <p:sldId id="1844" r:id="rId140"/>
    <p:sldId id="1845" r:id="rId141"/>
    <p:sldId id="1846" r:id="rId142"/>
    <p:sldId id="1847" r:id="rId143"/>
    <p:sldId id="1848" r:id="rId144"/>
    <p:sldId id="1849" r:id="rId145"/>
    <p:sldId id="1850" r:id="rId146"/>
    <p:sldId id="1851" r:id="rId147"/>
    <p:sldId id="1852" r:id="rId148"/>
    <p:sldId id="1853" r:id="rId149"/>
    <p:sldId id="1854" r:id="rId150"/>
    <p:sldId id="1855" r:id="rId151"/>
    <p:sldId id="1856" r:id="rId152"/>
    <p:sldId id="1857" r:id="rId153"/>
    <p:sldId id="1858" r:id="rId154"/>
    <p:sldId id="580" r:id="rId155"/>
    <p:sldId id="730" r:id="rId156"/>
    <p:sldId id="731" r:id="rId157"/>
    <p:sldId id="732" r:id="rId158"/>
    <p:sldId id="733" r:id="rId159"/>
    <p:sldId id="734" r:id="rId160"/>
    <p:sldId id="1841" r:id="rId161"/>
    <p:sldId id="596" r:id="rId162"/>
    <p:sldId id="748" r:id="rId163"/>
    <p:sldId id="1842" r:id="rId164"/>
    <p:sldId id="1677" r:id="rId16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2D34C2A0-E667-47C8-B56F-82EE69D1FA88}">
          <p14:sldIdLst>
            <p14:sldId id="269"/>
            <p14:sldId id="1862"/>
            <p14:sldId id="1863"/>
            <p14:sldId id="1865"/>
            <p14:sldId id="1866"/>
            <p14:sldId id="1864"/>
            <p14:sldId id="693"/>
            <p14:sldId id="1817"/>
            <p14:sldId id="271"/>
            <p14:sldId id="1860"/>
            <p14:sldId id="1861"/>
          </p14:sldIdLst>
        </p14:section>
        <p14:section name="introduction" id="{C91B2D1D-AE97-4238-AB91-4515701F759F}">
          <p14:sldIdLst>
            <p14:sldId id="630"/>
            <p14:sldId id="1683"/>
            <p14:sldId id="278"/>
            <p14:sldId id="277"/>
            <p14:sldId id="282"/>
            <p14:sldId id="283"/>
            <p14:sldId id="285"/>
            <p14:sldId id="273"/>
            <p14:sldId id="691"/>
            <p14:sldId id="692"/>
            <p14:sldId id="562"/>
            <p14:sldId id="488"/>
            <p14:sldId id="1471"/>
            <p14:sldId id="1472"/>
            <p14:sldId id="1455"/>
            <p14:sldId id="1611"/>
            <p14:sldId id="1612"/>
          </p14:sldIdLst>
        </p14:section>
        <p14:section name="quick tour" id="{827EFA08-DE92-4DE8-87FF-A4A900F55928}">
          <p14:sldIdLst>
            <p14:sldId id="1688"/>
            <p14:sldId id="674"/>
            <p14:sldId id="675"/>
            <p14:sldId id="678"/>
            <p14:sldId id="676"/>
            <p14:sldId id="1867"/>
            <p14:sldId id="1868"/>
            <p14:sldId id="677"/>
          </p14:sldIdLst>
        </p14:section>
        <p14:section name="modules and ports" id="{9E07FB79-7737-4EC4-8081-14405F5157BD}">
          <p14:sldIdLst>
            <p14:sldId id="696"/>
            <p14:sldId id="1615"/>
            <p14:sldId id="698"/>
            <p14:sldId id="699"/>
            <p14:sldId id="700"/>
            <p14:sldId id="755"/>
            <p14:sldId id="752"/>
            <p14:sldId id="753"/>
            <p14:sldId id="1245"/>
            <p14:sldId id="751"/>
            <p14:sldId id="701"/>
            <p14:sldId id="702"/>
            <p14:sldId id="703"/>
            <p14:sldId id="554"/>
            <p14:sldId id="555"/>
            <p14:sldId id="919"/>
          </p14:sldIdLst>
        </p14:section>
        <p14:section name="basic syntax" id="{CDF946A5-0BB0-4E41-BA33-BBADD7165BBF}">
          <p14:sldIdLst>
            <p14:sldId id="1663"/>
            <p14:sldId id="1664"/>
            <p14:sldId id="749"/>
            <p14:sldId id="544"/>
            <p14:sldId id="545"/>
            <p14:sldId id="546"/>
            <p14:sldId id="548"/>
            <p14:sldId id="547"/>
            <p14:sldId id="330"/>
          </p14:sldIdLst>
        </p14:section>
        <p14:section name="identifiers" id="{63872AD5-DB0F-43C6-B87F-BB38E78965CD}">
          <p14:sldIdLst>
            <p14:sldId id="1680"/>
            <p14:sldId id="1818"/>
            <p14:sldId id="305"/>
            <p14:sldId id="306"/>
            <p14:sldId id="307"/>
            <p14:sldId id="308"/>
            <p14:sldId id="309"/>
            <p14:sldId id="314"/>
            <p14:sldId id="315"/>
            <p14:sldId id="317"/>
            <p14:sldId id="319"/>
          </p14:sldIdLst>
        </p14:section>
        <p14:section name="data types and logic" id="{C4FD2546-8DC7-49DB-B9BC-06E4186A536F}">
          <p14:sldIdLst>
            <p14:sldId id="1665"/>
            <p14:sldId id="1666"/>
            <p14:sldId id="1819"/>
            <p14:sldId id="524"/>
            <p14:sldId id="552"/>
            <p14:sldId id="523"/>
            <p14:sldId id="1820"/>
            <p14:sldId id="750"/>
            <p14:sldId id="1821"/>
            <p14:sldId id="1822"/>
            <p14:sldId id="536"/>
            <p14:sldId id="535"/>
            <p14:sldId id="1825"/>
            <p14:sldId id="538"/>
            <p14:sldId id="1764"/>
            <p14:sldId id="1827"/>
          </p14:sldIdLst>
        </p14:section>
        <p14:section name="structural verilog" id="{BD7C38E6-F015-4DAD-89F6-7231E2F6ADC1}">
          <p14:sldIdLst>
            <p14:sldId id="1828"/>
            <p14:sldId id="1829"/>
            <p14:sldId id="1830"/>
            <p14:sldId id="1831"/>
          </p14:sldIdLst>
        </p14:section>
        <p14:section name="Expressions and operators" id="{200F1A63-CC05-4491-9A81-F75DFF13D2A0}">
          <p14:sldIdLst>
            <p14:sldId id="1832"/>
            <p14:sldId id="1833"/>
            <p14:sldId id="1834"/>
            <p14:sldId id="1835"/>
            <p14:sldId id="1836"/>
            <p14:sldId id="1837"/>
            <p14:sldId id="1838"/>
            <p14:sldId id="1670"/>
            <p14:sldId id="1667"/>
            <p14:sldId id="719"/>
            <p14:sldId id="759"/>
            <p14:sldId id="763"/>
            <p14:sldId id="1669"/>
            <p14:sldId id="543"/>
            <p14:sldId id="1512"/>
            <p14:sldId id="1513"/>
            <p14:sldId id="1514"/>
            <p14:sldId id="1515"/>
            <p14:sldId id="1517"/>
            <p14:sldId id="1518"/>
            <p14:sldId id="1519"/>
            <p14:sldId id="1520"/>
            <p14:sldId id="1521"/>
            <p14:sldId id="1522"/>
            <p14:sldId id="1523"/>
            <p14:sldId id="1524"/>
            <p14:sldId id="1525"/>
            <p14:sldId id="1527"/>
            <p14:sldId id="1600"/>
            <p14:sldId id="1685"/>
          </p14:sldIdLst>
        </p14:section>
        <p14:section name="combinational logic" id="{20CEFD30-9355-4A09-BB7C-6D8950FBAC2C}">
          <p14:sldIdLst>
            <p14:sldId id="1668"/>
            <p14:sldId id="1671"/>
            <p14:sldId id="1839"/>
            <p14:sldId id="717"/>
            <p14:sldId id="1532"/>
            <p14:sldId id="1672"/>
            <p14:sldId id="1534"/>
          </p14:sldIdLst>
        </p14:section>
        <p14:section name="combinational logic with assign" id="{95AA3BA5-A04F-4509-96E2-A2ED43663BF6}">
          <p14:sldIdLst>
            <p14:sldId id="1840"/>
            <p14:sldId id="1843"/>
            <p14:sldId id="1844"/>
            <p14:sldId id="1845"/>
            <p14:sldId id="1846"/>
            <p14:sldId id="1847"/>
            <p14:sldId id="1848"/>
            <p14:sldId id="1849"/>
            <p14:sldId id="1850"/>
            <p14:sldId id="1851"/>
            <p14:sldId id="1852"/>
            <p14:sldId id="1853"/>
            <p14:sldId id="1854"/>
            <p14:sldId id="1855"/>
            <p14:sldId id="1856"/>
            <p14:sldId id="1857"/>
            <p14:sldId id="1858"/>
          </p14:sldIdLst>
        </p14:section>
        <p14:section name="combinational logic examples" id="{CE1DF5CC-1FE9-48D0-B531-4C601133CA8C}">
          <p14:sldIdLst>
            <p14:sldId id="580"/>
            <p14:sldId id="730"/>
            <p14:sldId id="731"/>
            <p14:sldId id="732"/>
            <p14:sldId id="733"/>
            <p14:sldId id="734"/>
          </p14:sldIdLst>
        </p14:section>
        <p14:section name="sequential logic" id="{2C8F084D-37CD-4E3B-8B16-71B00F472F62}">
          <p14:sldIdLst>
            <p14:sldId id="1841"/>
            <p14:sldId id="596"/>
            <p14:sldId id="748"/>
            <p14:sldId id="1842"/>
            <p14:sldId id="16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9" autoAdjust="0"/>
    <p:restoredTop sz="77867" autoAdjust="0"/>
  </p:normalViewPr>
  <p:slideViewPr>
    <p:cSldViewPr>
      <p:cViewPr varScale="1">
        <p:scale>
          <a:sx n="64" d="100"/>
          <a:sy n="64" d="100"/>
        </p:scale>
        <p:origin x="734" y="43"/>
      </p:cViewPr>
      <p:guideLst>
        <p:guide orient="horz" pos="2160"/>
        <p:guide pos="3840"/>
      </p:guideLst>
    </p:cSldViewPr>
  </p:slideViewPr>
  <p:notesTextViewPr>
    <p:cViewPr>
      <p:scale>
        <a:sx n="3" d="2"/>
        <a:sy n="3" d="2"/>
      </p:scale>
      <p:origin x="0" y="0"/>
    </p:cViewPr>
  </p:notesTextViewPr>
  <p:sorterViewPr>
    <p:cViewPr varScale="1">
      <p:scale>
        <a:sx n="1" d="1"/>
        <a:sy n="1" d="1"/>
      </p:scale>
      <p:origin x="0" y="-59851"/>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tableStyles" Target="tableStyles.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D5CB37-7836-4836-AF2A-A8CD648A3996}" type="datetimeFigureOut">
              <a:rPr lang="zh-TW" altLang="en-US" smtClean="0"/>
              <a:t>2024/3/4</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91393B-4809-4716-9DD1-58F8F1490811}" type="slidenum">
              <a:rPr lang="zh-TW" altLang="en-US" smtClean="0"/>
              <a:t>‹#›</a:t>
            </a:fld>
            <a:endParaRPr lang="zh-TW" altLang="en-US"/>
          </a:p>
        </p:txBody>
      </p:sp>
    </p:spTree>
    <p:extLst>
      <p:ext uri="{BB962C8B-B14F-4D97-AF65-F5344CB8AC3E}">
        <p14:creationId xmlns:p14="http://schemas.microsoft.com/office/powerpoint/2010/main" val="2386002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taiwanembassy.org/jpfuk/contact_us.html" TargetMode="External"/><Relationship Id="rId13" Type="http://schemas.openxmlformats.org/officeDocument/2006/relationships/hyperlink" Target="https://www.taiwanembassy.org/jpfuk/cat/3.html" TargetMode="External"/><Relationship Id="rId18" Type="http://schemas.openxmlformats.org/officeDocument/2006/relationships/hyperlink" Target="https://crossing.cw.com.tw/blogTopic.action?id=568&amp;nid=9424" TargetMode="External"/><Relationship Id="rId3" Type="http://schemas.openxmlformats.org/officeDocument/2006/relationships/hyperlink" Target="https://www.taiwanembassy.org/jpfuk/post/8697.html#header" TargetMode="External"/><Relationship Id="rId21" Type="http://schemas.openxmlformats.org/officeDocument/2006/relationships/hyperlink" Target="https://www.taiwanembassy.org/jpfuk/post/107.html" TargetMode="External"/><Relationship Id="rId7" Type="http://schemas.openxmlformats.org/officeDocument/2006/relationships/hyperlink" Target="https://www.taiwanembassy.org/jpfuk/rss_info.html" TargetMode="External"/><Relationship Id="rId12" Type="http://schemas.openxmlformats.org/officeDocument/2006/relationships/hyperlink" Target="https://www.taiwanembassy.org/jpfuk/post/8697.html#menu" TargetMode="External"/><Relationship Id="rId17" Type="http://schemas.openxmlformats.org/officeDocument/2006/relationships/hyperlink" Target="https://www.gov.tw/News3.aspx?n=11&amp;sms=9061" TargetMode="External"/><Relationship Id="rId2" Type="http://schemas.openxmlformats.org/officeDocument/2006/relationships/slide" Target="../slides/slide6.xml"/><Relationship Id="rId16" Type="http://schemas.openxmlformats.org/officeDocument/2006/relationships/hyperlink" Target="https://www.taiwanembassy.org/jpfuk/cat/6.html" TargetMode="External"/><Relationship Id="rId20" Type="http://schemas.openxmlformats.org/officeDocument/2006/relationships/hyperlink" Target="https://www.taiwanembassy.org/jpfuk/post/8697.html#footer" TargetMode="External"/><Relationship Id="rId1" Type="http://schemas.openxmlformats.org/officeDocument/2006/relationships/notesMaster" Target="../notesMasters/notesMaster1.xml"/><Relationship Id="rId6" Type="http://schemas.openxmlformats.org/officeDocument/2006/relationships/hyperlink" Target="https://www.taiwanembassy.org/jpfuk/sitemap.html" TargetMode="External"/><Relationship Id="rId11" Type="http://schemas.openxmlformats.org/officeDocument/2006/relationships/hyperlink" Target="https://www.taiwanembassy.org/jpfuk/search/" TargetMode="External"/><Relationship Id="rId24" Type="http://schemas.openxmlformats.org/officeDocument/2006/relationships/hyperlink" Target="https://www.taiwanembassy.org/jpfuk/post/110.html" TargetMode="External"/><Relationship Id="rId5" Type="http://schemas.openxmlformats.org/officeDocument/2006/relationships/hyperlink" Target="https://www.taiwanembassy.org/jpfuk/index.html" TargetMode="External"/><Relationship Id="rId15" Type="http://schemas.openxmlformats.org/officeDocument/2006/relationships/hyperlink" Target="https://www.taiwanembassy.org/jpfuk/cat/5.html" TargetMode="External"/><Relationship Id="rId23" Type="http://schemas.openxmlformats.org/officeDocument/2006/relationships/hyperlink" Target="https://www.taiwanembassy.org/jpfuk/post/109.html" TargetMode="External"/><Relationship Id="rId10" Type="http://schemas.openxmlformats.org/officeDocument/2006/relationships/hyperlink" Target="https://www.taiwanembassy.org/jpfuk/post/8697.html" TargetMode="External"/><Relationship Id="rId19" Type="http://schemas.openxmlformats.org/officeDocument/2006/relationships/hyperlink" Target="https://www.taiwanembassy.org/portalOfDiplomaticMission_en.html" TargetMode="External"/><Relationship Id="rId4" Type="http://schemas.openxmlformats.org/officeDocument/2006/relationships/hyperlink" Target="https://www.taiwanembassy.org/jpfuk/post/8697.html#content" TargetMode="External"/><Relationship Id="rId9" Type="http://schemas.openxmlformats.org/officeDocument/2006/relationships/hyperlink" Target="https://www.taiwanembassy.org/jpfuk_ja/index.html" TargetMode="External"/><Relationship Id="rId14" Type="http://schemas.openxmlformats.org/officeDocument/2006/relationships/hyperlink" Target="https://www.taiwanembassy.org/jpfuk/cat/4.html" TargetMode="External"/><Relationship Id="rId22" Type="http://schemas.openxmlformats.org/officeDocument/2006/relationships/hyperlink" Target="https://www.taiwanembassy.org/jpfuk/post/108.htm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891393B-4809-4716-9DD1-58F8F1490811}" type="slidenum">
              <a:rPr lang="zh-TW" altLang="en-US" smtClean="0"/>
              <a:t>1</a:t>
            </a:fld>
            <a:endParaRPr lang="zh-TW" altLang="en-US"/>
          </a:p>
        </p:txBody>
      </p:sp>
    </p:spTree>
    <p:extLst>
      <p:ext uri="{BB962C8B-B14F-4D97-AF65-F5344CB8AC3E}">
        <p14:creationId xmlns:p14="http://schemas.microsoft.com/office/powerpoint/2010/main" val="1530456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F4757C07-140E-4603-B82E-6E71B8F0A53D}" type="slidenum">
              <a:rPr lang="en-US" altLang="zh-TW" smtClean="0"/>
              <a:pPr>
                <a:spcBef>
                  <a:spcPct val="0"/>
                </a:spcBef>
              </a:pPr>
              <a:t>20</a:t>
            </a:fld>
            <a:endParaRPr lang="en-US" altLang="zh-TW"/>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TW" altLang="zh-TW">
              <a:latin typeface="Arial" panose="020B0604020202020204" pitchFamily="34" charset="0"/>
            </a:endParaRPr>
          </a:p>
        </p:txBody>
      </p:sp>
    </p:spTree>
    <p:extLst>
      <p:ext uri="{BB962C8B-B14F-4D97-AF65-F5344CB8AC3E}">
        <p14:creationId xmlns:p14="http://schemas.microsoft.com/office/powerpoint/2010/main" val="2096365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81F77AF7-71A1-41E7-88FB-4D0E5B31A6FF}" type="slidenum">
              <a:rPr lang="en-US" altLang="zh-TW" smtClean="0"/>
              <a:pPr>
                <a:spcBef>
                  <a:spcPct val="0"/>
                </a:spcBef>
              </a:pPr>
              <a:t>21</a:t>
            </a:fld>
            <a:endParaRPr lang="en-US" altLang="zh-TW"/>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zh-TW" altLang="zh-TW">
              <a:latin typeface="Arial" panose="020B0604020202020204" pitchFamily="34" charset="0"/>
            </a:endParaRPr>
          </a:p>
        </p:txBody>
      </p:sp>
    </p:spTree>
    <p:extLst>
      <p:ext uri="{BB962C8B-B14F-4D97-AF65-F5344CB8AC3E}">
        <p14:creationId xmlns:p14="http://schemas.microsoft.com/office/powerpoint/2010/main" val="144328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7FD1F58-186D-4867-9867-92263375AA3F}" type="slidenum">
              <a:rPr lang="zh-TW" altLang="en-US" smtClean="0"/>
              <a:t>30</a:t>
            </a:fld>
            <a:endParaRPr lang="zh-TW" altLang="en-US"/>
          </a:p>
        </p:txBody>
      </p:sp>
    </p:spTree>
    <p:extLst>
      <p:ext uri="{BB962C8B-B14F-4D97-AF65-F5344CB8AC3E}">
        <p14:creationId xmlns:p14="http://schemas.microsoft.com/office/powerpoint/2010/main" val="2796788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47A8F0-F224-4D5D-B5AA-E1A5612D525E}" type="slidenum">
              <a:rPr lang="en-US" altLang="zh-TW">
                <a:solidFill>
                  <a:srgbClr val="000000"/>
                </a:solidFill>
              </a:rPr>
              <a:pPr/>
              <a:t>31</a:t>
            </a:fld>
            <a:endParaRPr lang="en-US" altLang="zh-TW">
              <a:solidFill>
                <a:srgbClr val="000000"/>
              </a:solidFill>
            </a:endParaRPr>
          </a:p>
        </p:txBody>
      </p:sp>
      <p:sp>
        <p:nvSpPr>
          <p:cNvPr id="940034" name="Rectangle 2"/>
          <p:cNvSpPr>
            <a:spLocks noGrp="1" noRot="1" noChangeAspect="1" noChangeArrowheads="1" noTextEdit="1"/>
          </p:cNvSpPr>
          <p:nvPr>
            <p:ph type="sldImg"/>
          </p:nvPr>
        </p:nvSpPr>
        <p:spPr>
          <a:xfrm>
            <a:off x="119063" y="785813"/>
            <a:ext cx="6843712" cy="3849687"/>
          </a:xfrm>
          <a:ln/>
        </p:spPr>
      </p:sp>
      <p:sp>
        <p:nvSpPr>
          <p:cNvPr id="940035" name="Rectangle 3"/>
          <p:cNvSpPr>
            <a:spLocks noGrp="1" noChangeArrowheads="1"/>
          </p:cNvSpPr>
          <p:nvPr>
            <p:ph type="body" idx="1"/>
          </p:nvPr>
        </p:nvSpPr>
        <p:spPr>
          <a:xfrm>
            <a:off x="955675" y="4870450"/>
            <a:ext cx="5172075" cy="4635500"/>
          </a:xfrm>
        </p:spPr>
        <p:txBody>
          <a:bodyPr/>
          <a:lstStyle/>
          <a:p>
            <a:endParaRPr lang="zh-TW" altLang="zh-TW"/>
          </a:p>
        </p:txBody>
      </p:sp>
    </p:spTree>
    <p:extLst>
      <p:ext uri="{BB962C8B-B14F-4D97-AF65-F5344CB8AC3E}">
        <p14:creationId xmlns:p14="http://schemas.microsoft.com/office/powerpoint/2010/main" val="2320521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392736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73026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C57A6-8B6F-02CF-8AF3-486DDF24EC08}"/>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A9D54ED8-7584-2B6C-097D-13C8D7DC65BA}"/>
              </a:ext>
            </a:extLst>
          </p:cNvP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67242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67C26-178D-3346-8973-E833BF0C08B5}"/>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7CD6F9EB-1333-B443-56B2-2D90AE483018}"/>
              </a:ext>
            </a:extLst>
          </p:cNvP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575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893436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16 pages</a:t>
            </a:r>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37</a:t>
            </a:fld>
            <a:endParaRPr lang="zh-TW" altLang="en-US"/>
          </a:p>
        </p:txBody>
      </p:sp>
    </p:spTree>
    <p:extLst>
      <p:ext uri="{BB962C8B-B14F-4D97-AF65-F5344CB8AC3E}">
        <p14:creationId xmlns:p14="http://schemas.microsoft.com/office/powerpoint/2010/main" val="156883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#AI </a:t>
            </a:r>
            <a:r>
              <a:rPr lang="zh-TW" altLang="en-US" dirty="0"/>
              <a:t>已達「引爆點」！輝達（</a:t>
            </a:r>
            <a:r>
              <a:rPr lang="en-US" altLang="zh-TW" dirty="0"/>
              <a:t>#NVIDIA</a:t>
            </a:r>
            <a:r>
              <a:rPr lang="zh-TW" altLang="en-US" dirty="0"/>
              <a:t>）營收年增 </a:t>
            </a:r>
            <a:r>
              <a:rPr lang="en-US" altLang="zh-TW" dirty="0"/>
              <a:t>265% </a:t>
            </a:r>
            <a:r>
              <a:rPr lang="zh-TW" altLang="en-US" dirty="0"/>
              <a:t>創新高</a:t>
            </a:r>
          </a:p>
          <a:p>
            <a:endParaRPr lang="zh-TW" altLang="en-US" dirty="0"/>
          </a:p>
          <a:p>
            <a:r>
              <a:rPr lang="zh-TW" altLang="en-US" dirty="0"/>
              <a:t>輝達公布 </a:t>
            </a:r>
            <a:r>
              <a:rPr lang="en-US" altLang="zh-TW" dirty="0"/>
              <a:t>2024 </a:t>
            </a:r>
            <a:r>
              <a:rPr lang="zh-TW" altLang="en-US" dirty="0"/>
              <a:t>財政年度第四季財報（</a:t>
            </a:r>
            <a:r>
              <a:rPr lang="en-US" altLang="zh-TW" dirty="0"/>
              <a:t>2023/10/30-2024/01/28</a:t>
            </a:r>
            <a:r>
              <a:rPr lang="zh-TW" altLang="en-US" dirty="0"/>
              <a:t>），營收達 </a:t>
            </a:r>
            <a:r>
              <a:rPr lang="en-US" altLang="zh-TW" dirty="0"/>
              <a:t>221 </a:t>
            </a:r>
            <a:r>
              <a:rPr lang="zh-TW" altLang="en-US" dirty="0"/>
              <a:t>億美元，季增 </a:t>
            </a:r>
            <a:r>
              <a:rPr lang="en-US" altLang="zh-TW" dirty="0"/>
              <a:t>22%</a:t>
            </a:r>
            <a:r>
              <a:rPr lang="zh-TW" altLang="en-US" dirty="0"/>
              <a:t>、年增 </a:t>
            </a:r>
            <a:r>
              <a:rPr lang="en-US" altLang="zh-TW" dirty="0"/>
              <a:t>265%</a:t>
            </a:r>
            <a:r>
              <a:rPr lang="zh-TW" altLang="en-US" dirty="0"/>
              <a:t>。其中資料中心業務表現亮眼，營收 </a:t>
            </a:r>
            <a:r>
              <a:rPr lang="en-US" altLang="zh-TW" dirty="0"/>
              <a:t>184 </a:t>
            </a:r>
            <a:r>
              <a:rPr lang="zh-TW" altLang="en-US" dirty="0"/>
              <a:t>億美元，年增 </a:t>
            </a:r>
            <a:r>
              <a:rPr lang="en-US" altLang="zh-TW" dirty="0"/>
              <a:t>409%</a:t>
            </a:r>
            <a:r>
              <a:rPr lang="zh-TW" altLang="en-US" dirty="0"/>
              <a:t>。輝達預估，截至今年四月的 </a:t>
            </a:r>
            <a:r>
              <a:rPr lang="en-US" altLang="zh-TW" dirty="0"/>
              <a:t>2025 </a:t>
            </a:r>
            <a:r>
              <a:rPr lang="zh-TW" altLang="en-US" dirty="0"/>
              <a:t>財政年度第一季營收將達 </a:t>
            </a:r>
            <a:r>
              <a:rPr lang="en-US" altLang="zh-TW" dirty="0"/>
              <a:t>240 </a:t>
            </a:r>
            <a:r>
              <a:rPr lang="zh-TW" altLang="en-US" dirty="0"/>
              <a:t>億美元。</a:t>
            </a:r>
          </a:p>
          <a:p>
            <a:endParaRPr lang="zh-TW" altLang="en-US" dirty="0"/>
          </a:p>
          <a:p>
            <a:r>
              <a:rPr lang="zh-TW" altLang="en-US" dirty="0"/>
              <a:t>輝達執行長黃仁勳（</a:t>
            </a:r>
            <a:r>
              <a:rPr lang="en-US" altLang="zh-TW" dirty="0"/>
              <a:t>Jensen Huang</a:t>
            </a:r>
            <a:r>
              <a:rPr lang="zh-TW" altLang="en-US" dirty="0"/>
              <a:t>）表示，加速運算和生成式 </a:t>
            </a:r>
            <a:r>
              <a:rPr lang="en-US" altLang="zh-TW" dirty="0"/>
              <a:t>AI </a:t>
            </a:r>
            <a:r>
              <a:rPr lang="zh-TW" altLang="en-US" dirty="0"/>
              <a:t>已進入引爆點（</a:t>
            </a:r>
            <a:r>
              <a:rPr lang="en-US" altLang="zh-TW" dirty="0"/>
              <a:t>tipping point</a:t>
            </a:r>
            <a:r>
              <a:rPr lang="zh-TW" altLang="en-US" dirty="0"/>
              <a:t>），全球各地的企業、產業和國家需求都正在激增。黃仁勳說，除了大型雲端服務、</a:t>
            </a:r>
            <a:r>
              <a:rPr lang="en-US" altLang="zh-TW" dirty="0"/>
              <a:t>GPU </a:t>
            </a:r>
            <a:r>
              <a:rPr lang="zh-TW" altLang="en-US" dirty="0"/>
              <a:t>供應商、企業軟體和消費網路公司以外，以汽車、金融服務和醫療保健為首的垂直產業需求，目前也已達到數十億美元的水準。</a:t>
            </a:r>
          </a:p>
          <a:p>
            <a:endParaRPr lang="zh-TW" altLang="en-US" dirty="0"/>
          </a:p>
          <a:p>
            <a:r>
              <a:rPr lang="zh-TW" altLang="en-US" dirty="0"/>
              <a:t>輝達財務長柯蕾絲（</a:t>
            </a:r>
            <a:r>
              <a:rPr lang="en-US" altLang="zh-TW" dirty="0"/>
              <a:t>Colette Kress</a:t>
            </a:r>
            <a:r>
              <a:rPr lang="zh-TW" altLang="en-US" dirty="0"/>
              <a:t>）指出 ，輝達下一代產品的市場需求遠超過供給水準，特別是預計今年稍晚將出貨的新一代晶片 </a:t>
            </a:r>
            <a:r>
              <a:rPr lang="en-US" altLang="zh-TW" dirty="0"/>
              <a:t>B100</a:t>
            </a:r>
            <a:r>
              <a:rPr lang="zh-TW" altLang="en-US" dirty="0"/>
              <a:t>。她表示，建置和部署 </a:t>
            </a:r>
            <a:r>
              <a:rPr lang="en-US" altLang="zh-TW" dirty="0"/>
              <a:t>AI </a:t>
            </a:r>
            <a:r>
              <a:rPr lang="zh-TW" altLang="en-US" dirty="0"/>
              <a:t>解決方案已經觸及幾乎每個產業，預計資料中心基礎設施規模將在五年內翻倍。</a:t>
            </a:r>
          </a:p>
          <a:p>
            <a:endParaRPr lang="zh-TW" altLang="en-US" dirty="0"/>
          </a:p>
          <a:p>
            <a:r>
              <a:rPr lang="zh-TW" altLang="en-US" dirty="0"/>
              <a:t>黃仁勳則表示，整體供應狀況正在改善，但仍面臨短缺，供應受限狀況將在全年時間內持續。他說，由於生成式 </a:t>
            </a:r>
            <a:r>
              <a:rPr lang="en-US" altLang="zh-TW" dirty="0"/>
              <a:t>AI </a:t>
            </a:r>
            <a:r>
              <a:rPr lang="zh-TW" altLang="en-US" dirty="0"/>
              <a:t>以及整個產業的運算硬體需求從 </a:t>
            </a:r>
            <a:r>
              <a:rPr lang="en-US" altLang="zh-TW" dirty="0"/>
              <a:t>CPU </a:t>
            </a:r>
            <a:r>
              <a:rPr lang="zh-TW" altLang="en-US" dirty="0"/>
              <a:t>向輝達製造的加速器的轉移，對公司 </a:t>
            </a:r>
            <a:r>
              <a:rPr lang="en-US" altLang="zh-TW" dirty="0"/>
              <a:t>GPU </a:t>
            </a:r>
            <a:r>
              <a:rPr lang="zh-TW" altLang="en-US" dirty="0"/>
              <a:t>需求將保持高漲。</a:t>
            </a:r>
          </a:p>
          <a:p>
            <a:endParaRPr lang="zh-TW" altLang="en-US" dirty="0"/>
          </a:p>
          <a:p>
            <a:r>
              <a:rPr lang="en-US" altLang="zh-TW" dirty="0"/>
              <a:t>#TrendForce </a:t>
            </a:r>
            <a:r>
              <a:rPr lang="zh-TW" altLang="en-US" dirty="0"/>
              <a:t>先前預期，</a:t>
            </a:r>
            <a:r>
              <a:rPr lang="en-US" altLang="zh-TW" dirty="0"/>
              <a:t>2024 </a:t>
            </a:r>
            <a:r>
              <a:rPr lang="zh-TW" altLang="en-US" dirty="0"/>
              <a:t>年全球 </a:t>
            </a:r>
            <a:r>
              <a:rPr lang="en-US" altLang="zh-TW" dirty="0"/>
              <a:t>AI </a:t>
            </a:r>
            <a:r>
              <a:rPr lang="zh-TW" altLang="en-US" dirty="0"/>
              <a:t>伺服器（包含 </a:t>
            </a:r>
            <a:r>
              <a:rPr lang="en-US" altLang="zh-TW" dirty="0"/>
              <a:t>AI Training </a:t>
            </a:r>
            <a:r>
              <a:rPr lang="zh-TW" altLang="en-US" dirty="0"/>
              <a:t>及 </a:t>
            </a:r>
            <a:r>
              <a:rPr lang="en-US" altLang="zh-TW" dirty="0"/>
              <a:t>AI Inference</a:t>
            </a:r>
            <a:r>
              <a:rPr lang="zh-TW" altLang="en-US" dirty="0"/>
              <a:t>）將超過 </a:t>
            </a:r>
            <a:r>
              <a:rPr lang="en-US" altLang="zh-TW" dirty="0"/>
              <a:t>160 </a:t>
            </a:r>
            <a:r>
              <a:rPr lang="zh-TW" altLang="en-US" dirty="0"/>
              <a:t>萬台，年成長率達 </a:t>
            </a:r>
            <a:r>
              <a:rPr lang="en-US" altLang="zh-TW" dirty="0"/>
              <a:t>40%</a:t>
            </a:r>
            <a:r>
              <a:rPr lang="zh-TW" altLang="en-US" dirty="0"/>
              <a:t>，而後續預期 </a:t>
            </a:r>
            <a:r>
              <a:rPr lang="en-US" altLang="zh-TW" dirty="0"/>
              <a:t>CSP </a:t>
            </a:r>
            <a:r>
              <a:rPr lang="zh-TW" altLang="en-US" dirty="0"/>
              <a:t>也將會更積極投入。</a:t>
            </a:r>
            <a:endParaRPr lang="en-US" dirty="0"/>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2</a:t>
            </a:fld>
            <a:endParaRPr lang="zh-TW" altLang="en-US"/>
          </a:p>
        </p:txBody>
      </p:sp>
    </p:spTree>
    <p:extLst>
      <p:ext uri="{BB962C8B-B14F-4D97-AF65-F5344CB8AC3E}">
        <p14:creationId xmlns:p14="http://schemas.microsoft.com/office/powerpoint/2010/main" val="2921791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Add </a:t>
            </a:r>
            <a:r>
              <a:rPr lang="en-US" dirty="0">
                <a:effectLst/>
              </a:rPr>
              <a:t>；  Semicolon at the end of port declaration</a:t>
            </a:r>
          </a:p>
          <a:p>
            <a:endParaRPr lang="en-US" altLang="zh-TW" sz="1200" dirty="0"/>
          </a:p>
          <a:p>
            <a:r>
              <a:rPr lang="en-US" altLang="zh-TW" sz="1200" dirty="0"/>
              <a:t>Modules </a:t>
            </a:r>
            <a:r>
              <a:rPr lang="en-US" altLang="zh-TW" sz="1200" u="sng" dirty="0"/>
              <a:t>communicate with the </a:t>
            </a:r>
            <a:r>
              <a:rPr lang="en-US" altLang="zh-TW" sz="1200" u="sng" dirty="0">
                <a:solidFill>
                  <a:srgbClr val="FF0000"/>
                </a:solidFill>
              </a:rPr>
              <a:t>outside</a:t>
            </a:r>
            <a:r>
              <a:rPr lang="en-US" altLang="zh-TW" sz="1200" dirty="0"/>
              <a:t> world through </a:t>
            </a:r>
            <a:r>
              <a:rPr lang="en-US" altLang="zh-TW" sz="1200" u="sng" dirty="0"/>
              <a:t>ports</a:t>
            </a:r>
            <a:r>
              <a:rPr lang="en-US" altLang="zh-TW" sz="1200" dirty="0"/>
              <a:t>.</a:t>
            </a:r>
          </a:p>
          <a:p>
            <a:r>
              <a:rPr lang="en-US" altLang="zh-TW" sz="1200" dirty="0"/>
              <a:t>Module ports are equivalent to the </a:t>
            </a:r>
            <a:r>
              <a:rPr lang="en-US" altLang="zh-TW" sz="1200" u="sng" dirty="0"/>
              <a:t>pins in hardware</a:t>
            </a:r>
            <a:r>
              <a:rPr lang="en-US" altLang="zh-TW" sz="1200" dirty="0"/>
              <a:t>.</a:t>
            </a:r>
          </a:p>
          <a:p>
            <a:r>
              <a:rPr lang="en-US" altLang="zh-TW" sz="1200" dirty="0"/>
              <a:t>You </a:t>
            </a:r>
            <a:r>
              <a:rPr lang="en-US" altLang="zh-TW" sz="1200" u="sng" dirty="0"/>
              <a:t>list a module’s ports</a:t>
            </a:r>
            <a:r>
              <a:rPr lang="en-US" altLang="zh-TW" sz="1200" dirty="0"/>
              <a:t> in parentheses “()” after the module name.</a:t>
            </a:r>
          </a:p>
          <a:p>
            <a:r>
              <a:rPr lang="en-US" altLang="zh-TW" sz="1200" dirty="0"/>
              <a:t>You </a:t>
            </a:r>
            <a:r>
              <a:rPr lang="en-US" altLang="zh-TW" sz="1200" u="sng" dirty="0"/>
              <a:t>declare ports</a:t>
            </a:r>
            <a:r>
              <a:rPr lang="en-US" altLang="zh-TW" sz="1200" dirty="0"/>
              <a:t> to be </a:t>
            </a:r>
            <a:r>
              <a:rPr lang="en-US" altLang="zh-TW" sz="1200" i="1" dirty="0">
                <a:solidFill>
                  <a:srgbClr val="FF0000"/>
                </a:solidFill>
              </a:rPr>
              <a:t>input</a:t>
            </a:r>
            <a:r>
              <a:rPr lang="en-US" altLang="zh-TW" sz="1200" i="1" dirty="0"/>
              <a:t>, </a:t>
            </a:r>
            <a:r>
              <a:rPr lang="en-US" altLang="zh-TW" sz="1200" i="1" dirty="0">
                <a:solidFill>
                  <a:srgbClr val="FF0000"/>
                </a:solidFill>
              </a:rPr>
              <a:t>output</a:t>
            </a:r>
            <a:r>
              <a:rPr lang="en-US" altLang="zh-TW" sz="1200" i="1" dirty="0"/>
              <a:t>, </a:t>
            </a:r>
            <a:r>
              <a:rPr lang="en-US" altLang="zh-TW" sz="1200" dirty="0"/>
              <a:t>or </a:t>
            </a:r>
            <a:r>
              <a:rPr lang="en-US" altLang="zh-TW" sz="1200" i="1" dirty="0" err="1">
                <a:solidFill>
                  <a:srgbClr val="FF0000"/>
                </a:solidFill>
              </a:rPr>
              <a:t>inout</a:t>
            </a:r>
            <a:r>
              <a:rPr lang="en-US" altLang="zh-TW" sz="1200" i="1" dirty="0"/>
              <a:t> </a:t>
            </a:r>
            <a:r>
              <a:rPr lang="en-US" altLang="zh-TW" sz="1200" dirty="0"/>
              <a:t>(bidirectional) in the module description. </a:t>
            </a:r>
          </a:p>
          <a:p>
            <a:endParaRPr lang="en-US" dirty="0"/>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40</a:t>
            </a:fld>
            <a:endParaRPr lang="zh-TW" altLang="en-US"/>
          </a:p>
        </p:txBody>
      </p:sp>
    </p:spTree>
    <p:extLst>
      <p:ext uri="{BB962C8B-B14F-4D97-AF65-F5344CB8AC3E}">
        <p14:creationId xmlns:p14="http://schemas.microsoft.com/office/powerpoint/2010/main" val="3473256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Order of module ports does not matter</a:t>
            </a:r>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41</a:t>
            </a:fld>
            <a:endParaRPr lang="zh-TW" altLang="en-US"/>
          </a:p>
        </p:txBody>
      </p:sp>
    </p:spTree>
    <p:extLst>
      <p:ext uri="{BB962C8B-B14F-4D97-AF65-F5344CB8AC3E}">
        <p14:creationId xmlns:p14="http://schemas.microsoft.com/office/powerpoint/2010/main" val="779383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4A097E-7247-488E-BAE3-FF0536A6FC03}" type="slidenum">
              <a:rPr lang="en-US" altLang="zh-TW"/>
              <a:pPr/>
              <a:t>47</a:t>
            </a:fld>
            <a:endParaRPr lang="en-US" altLang="zh-TW"/>
          </a:p>
        </p:txBody>
      </p:sp>
      <p:sp>
        <p:nvSpPr>
          <p:cNvPr id="470018" name="Rectangle 2"/>
          <p:cNvSpPr>
            <a:spLocks noGrp="1" noRot="1" noChangeAspect="1" noChangeArrowheads="1" noTextEdit="1"/>
          </p:cNvSpPr>
          <p:nvPr>
            <p:ph type="sldImg"/>
          </p:nvPr>
        </p:nvSpPr>
        <p:spPr>
          <a:xfrm>
            <a:off x="139700" y="768350"/>
            <a:ext cx="6819900" cy="3836988"/>
          </a:xfrm>
          <a:ln/>
        </p:spPr>
      </p:sp>
      <p:sp>
        <p:nvSpPr>
          <p:cNvPr id="470019"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4005987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0D62A-4B74-4CDD-A6CF-150B66B80055}" type="slidenum">
              <a:rPr lang="en-US" altLang="zh-TW"/>
              <a:pPr/>
              <a:t>48</a:t>
            </a:fld>
            <a:endParaRPr lang="en-US" altLang="zh-TW"/>
          </a:p>
        </p:txBody>
      </p:sp>
      <p:sp>
        <p:nvSpPr>
          <p:cNvPr id="471042" name="Rectangle 2"/>
          <p:cNvSpPr>
            <a:spLocks noGrp="1" noRot="1" noChangeAspect="1" noChangeArrowheads="1" noTextEdit="1"/>
          </p:cNvSpPr>
          <p:nvPr>
            <p:ph type="sldImg"/>
          </p:nvPr>
        </p:nvSpPr>
        <p:spPr>
          <a:xfrm>
            <a:off x="139700" y="768350"/>
            <a:ext cx="6819900" cy="3836988"/>
          </a:xfrm>
          <a:ln/>
        </p:spPr>
      </p:sp>
      <p:sp>
        <p:nvSpPr>
          <p:cNvPr id="471043"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3344219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A5523B-CF93-47E1-AE65-F78F5EE3E570}" type="slidenum">
              <a:rPr lang="en-US" altLang="zh-TW"/>
              <a:pPr/>
              <a:t>49</a:t>
            </a:fld>
            <a:endParaRPr lang="en-US" altLang="zh-TW"/>
          </a:p>
        </p:txBody>
      </p:sp>
      <p:sp>
        <p:nvSpPr>
          <p:cNvPr id="472066" name="Rectangle 2"/>
          <p:cNvSpPr>
            <a:spLocks noGrp="1" noRot="1" noChangeAspect="1" noChangeArrowheads="1" noTextEdit="1"/>
          </p:cNvSpPr>
          <p:nvPr>
            <p:ph type="sldImg"/>
          </p:nvPr>
        </p:nvSpPr>
        <p:spPr>
          <a:xfrm>
            <a:off x="139700" y="768350"/>
            <a:ext cx="6819900" cy="3836988"/>
          </a:xfrm>
          <a:ln/>
        </p:spPr>
      </p:sp>
      <p:sp>
        <p:nvSpPr>
          <p:cNvPr id="47206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1733556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9 pages</a:t>
            </a:r>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53</a:t>
            </a:fld>
            <a:endParaRPr lang="zh-TW" altLang="en-US"/>
          </a:p>
        </p:txBody>
      </p:sp>
    </p:spTree>
    <p:extLst>
      <p:ext uri="{BB962C8B-B14F-4D97-AF65-F5344CB8AC3E}">
        <p14:creationId xmlns:p14="http://schemas.microsoft.com/office/powerpoint/2010/main" val="1922350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ea typeface="+mn-ea"/>
              </a:rPr>
              <a:t>Primary Verilog data type is a bit-vector where bits can take on one of four values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959002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752354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D1F58-186D-4867-9867-92263375AA3F}"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901451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D1F58-186D-4867-9867-92263375AA3F}"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149952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https://youtu.be/IkxJJqBenn0?si=0ANAXEchSZsMtUY2</a:t>
            </a:r>
            <a:endParaRPr lang="zh-TW" altLang="en-US" dirty="0"/>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3</a:t>
            </a:fld>
            <a:endParaRPr lang="zh-TW" altLang="en-US"/>
          </a:p>
        </p:txBody>
      </p:sp>
    </p:spTree>
    <p:extLst>
      <p:ext uri="{BB962C8B-B14F-4D97-AF65-F5344CB8AC3E}">
        <p14:creationId xmlns:p14="http://schemas.microsoft.com/office/powerpoint/2010/main" val="819890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D1F58-186D-4867-9867-92263375AA3F}"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032525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a:t>
            </a:r>
            <a:r>
              <a:rPr lang="en-US" altLang="zh-TW" dirty="0"/>
              <a:t>size </a:t>
            </a:r>
            <a:r>
              <a:rPr lang="zh-TW" altLang="en-US" dirty="0"/>
              <a:t>為準，比 </a:t>
            </a:r>
            <a:r>
              <a:rPr lang="en-US" altLang="zh-TW" dirty="0"/>
              <a:t>value</a:t>
            </a:r>
            <a:r>
              <a:rPr lang="zh-TW" altLang="en-US" dirty="0"/>
              <a:t>小 </a:t>
            </a:r>
            <a:r>
              <a:rPr lang="en-US" altLang="zh-TW" dirty="0"/>
              <a:t>truncate, </a:t>
            </a:r>
            <a:r>
              <a:rPr lang="zh-TW" altLang="en-US" dirty="0"/>
              <a:t>砍</a:t>
            </a:r>
            <a:r>
              <a:rPr lang="en-US" altLang="zh-TW" dirty="0"/>
              <a:t>MSB</a:t>
            </a:r>
            <a:r>
              <a:rPr lang="zh-TW" altLang="en-US" dirty="0"/>
              <a:t>，比</a:t>
            </a:r>
            <a:r>
              <a:rPr lang="en-US" altLang="zh-TW" dirty="0"/>
              <a:t>value</a:t>
            </a:r>
            <a:r>
              <a:rPr lang="zh-TW" altLang="en-US" dirty="0"/>
              <a:t>大，</a:t>
            </a:r>
            <a:r>
              <a:rPr lang="en-US" altLang="zh-TW" dirty="0"/>
              <a:t>sign extension  </a:t>
            </a:r>
            <a:endParaRPr lang="en-US" dirty="0"/>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60</a:t>
            </a:fld>
            <a:endParaRPr lang="zh-TW" altLang="en-US"/>
          </a:p>
        </p:txBody>
      </p:sp>
    </p:spTree>
    <p:extLst>
      <p:ext uri="{BB962C8B-B14F-4D97-AF65-F5344CB8AC3E}">
        <p14:creationId xmlns:p14="http://schemas.microsoft.com/office/powerpoint/2010/main" val="2891870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10 pages</a:t>
            </a:r>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62</a:t>
            </a:fld>
            <a:endParaRPr lang="zh-TW" altLang="en-US"/>
          </a:p>
        </p:txBody>
      </p:sp>
    </p:spTree>
    <p:extLst>
      <p:ext uri="{BB962C8B-B14F-4D97-AF65-F5344CB8AC3E}">
        <p14:creationId xmlns:p14="http://schemas.microsoft.com/office/powerpoint/2010/main" val="4290744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57188" indent="-357188"/>
            <a:r>
              <a:rPr lang="zh-TW" altLang="en-US" sz="1200" b="0" i="0" kern="1200" dirty="0">
                <a:solidFill>
                  <a:schemeClr val="tx1"/>
                </a:solidFill>
                <a:effectLst/>
                <a:latin typeface="+mn-lt"/>
                <a:ea typeface="+mn-ea"/>
                <a:cs typeface="+mn-cs"/>
              </a:rPr>
              <a:t>標識符（英文對應詞：</a:t>
            </a:r>
            <a:r>
              <a:rPr lang="en-US" altLang="zh-TW" sz="1200" b="0" i="0" kern="1200" dirty="0">
                <a:solidFill>
                  <a:schemeClr val="tx1"/>
                </a:solidFill>
                <a:effectLst/>
                <a:latin typeface="+mn-lt"/>
                <a:ea typeface="+mn-ea"/>
                <a:cs typeface="+mn-cs"/>
              </a:rPr>
              <a:t>identifier</a:t>
            </a:r>
            <a:r>
              <a:rPr lang="zh-TW" altLang="en-US" sz="1200" b="0" i="0" kern="1200" dirty="0">
                <a:solidFill>
                  <a:schemeClr val="tx1"/>
                </a:solidFill>
                <a:effectLst/>
                <a:latin typeface="+mn-lt"/>
                <a:ea typeface="+mn-ea"/>
                <a:cs typeface="+mn-cs"/>
              </a:rPr>
              <a:t>，縮寫為</a:t>
            </a:r>
            <a:r>
              <a:rPr lang="en-US" altLang="zh-TW" sz="1200" b="0" i="0" kern="1200" dirty="0">
                <a:solidFill>
                  <a:schemeClr val="tx1"/>
                </a:solidFill>
                <a:effectLst/>
                <a:latin typeface="+mn-lt"/>
                <a:ea typeface="+mn-ea"/>
                <a:cs typeface="+mn-cs"/>
              </a:rPr>
              <a:t>ID</a:t>
            </a:r>
            <a:r>
              <a:rPr lang="zh-TW" altLang="en-US" sz="1200" b="0" i="0" kern="1200" dirty="0">
                <a:solidFill>
                  <a:schemeClr val="tx1"/>
                </a:solidFill>
                <a:effectLst/>
                <a:latin typeface="+mn-lt"/>
                <a:ea typeface="+mn-ea"/>
                <a:cs typeface="+mn-cs"/>
              </a:rPr>
              <a:t>），又稱為識別碼</a:t>
            </a:r>
            <a:endParaRPr lang="en-US" altLang="zh-TW" sz="1200" dirty="0"/>
          </a:p>
          <a:p>
            <a:pPr marL="357188" indent="-357188"/>
            <a:r>
              <a:rPr lang="en-US" altLang="zh-TW" sz="1200" dirty="0"/>
              <a:t>An identifiers is used to given an object, such as a </a:t>
            </a:r>
            <a:r>
              <a:rPr lang="en-US" altLang="zh-TW" sz="1200" u="sng" dirty="0"/>
              <a:t>register</a:t>
            </a:r>
            <a:r>
              <a:rPr lang="en-US" altLang="zh-TW" sz="1200" dirty="0"/>
              <a:t> or a </a:t>
            </a:r>
            <a:r>
              <a:rPr lang="en-US" altLang="zh-TW" sz="1200" u="sng" dirty="0"/>
              <a:t>module</a:t>
            </a:r>
            <a:r>
              <a:rPr lang="en-US" altLang="zh-TW" sz="1200" dirty="0"/>
              <a:t> a </a:t>
            </a:r>
            <a:r>
              <a:rPr lang="en-US" altLang="zh-TW" sz="1200" b="1" dirty="0">
                <a:solidFill>
                  <a:srgbClr val="0000FF"/>
                </a:solidFill>
              </a:rPr>
              <a:t>name</a:t>
            </a:r>
            <a:r>
              <a:rPr lang="en-US" altLang="zh-TW" sz="1200" dirty="0"/>
              <a:t> so that it can be referenced from other places in a description.</a:t>
            </a:r>
          </a:p>
          <a:p>
            <a:pPr marL="357188" indent="-357188"/>
            <a:r>
              <a:rPr lang="en-US" altLang="zh-TW" sz="1200" dirty="0"/>
              <a:t>An identifier shall be any sequence of</a:t>
            </a:r>
            <a:r>
              <a:rPr kumimoji="0" lang="en-US" altLang="zh-TW" sz="1200" dirty="0">
                <a:solidFill>
                  <a:schemeClr val="tx1"/>
                </a:solidFill>
              </a:rPr>
              <a:t> </a:t>
            </a:r>
            <a:r>
              <a:rPr kumimoji="0" lang="en-US" altLang="zh-TW" sz="1200" u="sng" dirty="0">
                <a:solidFill>
                  <a:srgbClr val="FF0000"/>
                </a:solidFill>
              </a:rPr>
              <a:t>letters</a:t>
            </a:r>
            <a:r>
              <a:rPr kumimoji="0" lang="en-US" altLang="zh-TW" sz="1200" dirty="0">
                <a:solidFill>
                  <a:schemeClr val="tx1"/>
                </a:solidFill>
              </a:rPr>
              <a:t> (a-z, A-Z), </a:t>
            </a:r>
          </a:p>
          <a:p>
            <a:pPr marL="357188" indent="-357188">
              <a:buFont typeface="Wingdings 2" pitchFamily="18" charset="2"/>
              <a:buNone/>
            </a:pPr>
            <a:r>
              <a:rPr kumimoji="0" lang="en-US" altLang="zh-TW" sz="1200" dirty="0">
                <a:solidFill>
                  <a:schemeClr val="tx1"/>
                </a:solidFill>
              </a:rPr>
              <a:t>     </a:t>
            </a:r>
            <a:r>
              <a:rPr kumimoji="0" lang="en-US" altLang="zh-TW" sz="1200" u="sng" dirty="0">
                <a:solidFill>
                  <a:srgbClr val="FF0000"/>
                </a:solidFill>
              </a:rPr>
              <a:t>digits</a:t>
            </a:r>
            <a:r>
              <a:rPr kumimoji="0" lang="en-US" altLang="zh-TW" sz="1200" dirty="0">
                <a:solidFill>
                  <a:schemeClr val="tx1"/>
                </a:solidFill>
              </a:rPr>
              <a:t> </a:t>
            </a:r>
            <a:r>
              <a:rPr lang="en-US" altLang="zh-TW" sz="1200" dirty="0"/>
              <a:t>(0-9</a:t>
            </a:r>
            <a:r>
              <a:rPr kumimoji="0" lang="en-US" altLang="zh-TW" sz="1200" dirty="0">
                <a:solidFill>
                  <a:schemeClr val="tx1"/>
                </a:solidFill>
              </a:rPr>
              <a:t>), </a:t>
            </a:r>
            <a:r>
              <a:rPr kumimoji="0" lang="en-US" altLang="zh-TW" sz="1200" u="sng" dirty="0">
                <a:solidFill>
                  <a:srgbClr val="FF0000"/>
                </a:solidFill>
              </a:rPr>
              <a:t>dollar signs</a:t>
            </a:r>
            <a:r>
              <a:rPr kumimoji="0" lang="en-US" altLang="zh-TW" sz="1200" dirty="0">
                <a:solidFill>
                  <a:schemeClr val="tx1"/>
                </a:solidFill>
              </a:rPr>
              <a:t> </a:t>
            </a:r>
            <a:r>
              <a:rPr lang="en-US" altLang="zh-TW" sz="1200" dirty="0"/>
              <a:t>‘$’, and</a:t>
            </a:r>
            <a:r>
              <a:rPr kumimoji="0" lang="en-US" altLang="zh-TW" sz="1200" dirty="0">
                <a:solidFill>
                  <a:schemeClr val="tx1"/>
                </a:solidFill>
              </a:rPr>
              <a:t> </a:t>
            </a:r>
            <a:r>
              <a:rPr kumimoji="0" lang="en-US" altLang="zh-TW" sz="1200" u="sng" dirty="0">
                <a:solidFill>
                  <a:srgbClr val="FF0000"/>
                </a:solidFill>
              </a:rPr>
              <a:t>underscore characters</a:t>
            </a:r>
            <a:r>
              <a:rPr lang="en-US" altLang="zh-TW" sz="1200" dirty="0"/>
              <a:t> ‘_’.</a:t>
            </a:r>
          </a:p>
          <a:p>
            <a:pPr marL="357188" indent="-357188"/>
            <a:r>
              <a:rPr lang="en-US" altLang="zh-TW" sz="1200" dirty="0"/>
              <a:t>The first character of an identifier shall be a</a:t>
            </a:r>
            <a:r>
              <a:rPr kumimoji="0" lang="en-US" altLang="zh-TW" sz="1200" dirty="0">
                <a:solidFill>
                  <a:schemeClr val="tx1"/>
                </a:solidFill>
              </a:rPr>
              <a:t> </a:t>
            </a:r>
            <a:r>
              <a:rPr kumimoji="0" lang="en-US" altLang="zh-TW" sz="1200" u="sng" dirty="0">
                <a:solidFill>
                  <a:srgbClr val="FF0000"/>
                </a:solidFill>
              </a:rPr>
              <a:t>letter</a:t>
            </a:r>
            <a:r>
              <a:rPr kumimoji="0" lang="en-US" altLang="zh-TW" sz="1200" dirty="0">
                <a:solidFill>
                  <a:schemeClr val="tx1"/>
                </a:solidFill>
              </a:rPr>
              <a:t> </a:t>
            </a:r>
            <a:r>
              <a:rPr lang="en-US" altLang="zh-TW" sz="1200" dirty="0"/>
              <a:t>or an</a:t>
            </a:r>
          </a:p>
          <a:p>
            <a:pPr marL="357188" indent="-357188">
              <a:buFont typeface="Wingdings 2" pitchFamily="18" charset="2"/>
              <a:buNone/>
            </a:pPr>
            <a:r>
              <a:rPr kumimoji="0" lang="en-US" altLang="zh-TW" sz="1200" dirty="0">
                <a:solidFill>
                  <a:schemeClr val="tx1"/>
                </a:solidFill>
              </a:rPr>
              <a:t>     </a:t>
            </a:r>
            <a:r>
              <a:rPr kumimoji="0" lang="en-US" altLang="zh-TW" sz="1200" u="sng" dirty="0">
                <a:solidFill>
                  <a:srgbClr val="FF0000"/>
                </a:solidFill>
              </a:rPr>
              <a:t>underscore character</a:t>
            </a:r>
            <a:r>
              <a:rPr kumimoji="0" lang="en-US" altLang="zh-TW" sz="1200" dirty="0">
                <a:solidFill>
                  <a:schemeClr val="tx1"/>
                </a:solidFill>
              </a:rPr>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4183080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76EACD-8C92-43A4-B5EC-5378C7068FEF}" type="slidenum">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67970" name="Rectangle 2"/>
          <p:cNvSpPr>
            <a:spLocks noGrp="1" noRot="1" noChangeAspect="1" noChangeArrowheads="1" noTextEdit="1"/>
          </p:cNvSpPr>
          <p:nvPr>
            <p:ph type="sldImg"/>
          </p:nvPr>
        </p:nvSpPr>
        <p:spPr>
          <a:ln/>
        </p:spPr>
      </p:sp>
      <p:sp>
        <p:nvSpPr>
          <p:cNvPr id="467971"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2063990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400" i="1" dirty="0" err="1">
                <a:solidFill>
                  <a:schemeClr val="accent2"/>
                </a:solidFill>
              </a:rPr>
              <a:t>clk</a:t>
            </a:r>
            <a:r>
              <a:rPr lang="en-US" altLang="zh-TW" sz="2400" dirty="0"/>
              <a:t> sub-string for clocks</a:t>
            </a:r>
          </a:p>
          <a:p>
            <a:r>
              <a:rPr lang="en-US" altLang="zh-TW" sz="2400" i="1" dirty="0" err="1">
                <a:solidFill>
                  <a:schemeClr val="accent2"/>
                </a:solidFill>
              </a:rPr>
              <a:t>rst</a:t>
            </a:r>
            <a:r>
              <a:rPr lang="en-US" altLang="zh-TW" sz="2400" dirty="0"/>
              <a:t> sub-string for resets</a:t>
            </a:r>
          </a:p>
          <a:p>
            <a:r>
              <a:rPr lang="en-US" altLang="zh-TW" sz="2400" dirty="0"/>
              <a:t>Suffix</a:t>
            </a:r>
          </a:p>
          <a:p>
            <a:pPr lvl="1"/>
            <a:r>
              <a:rPr lang="en-US" altLang="zh-TW" sz="2000" i="1" dirty="0">
                <a:solidFill>
                  <a:schemeClr val="accent2"/>
                </a:solidFill>
              </a:rPr>
              <a:t>_n</a:t>
            </a:r>
            <a:r>
              <a:rPr lang="en-US" altLang="zh-TW" sz="2000" dirty="0"/>
              <a:t> for active-low</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D1F58-186D-4867-9867-92263375AA3F}"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679368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13 pages</a:t>
            </a:r>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73</a:t>
            </a:fld>
            <a:endParaRPr lang="zh-TW" altLang="en-US"/>
          </a:p>
        </p:txBody>
      </p:sp>
    </p:spTree>
    <p:extLst>
      <p:ext uri="{BB962C8B-B14F-4D97-AF65-F5344CB8AC3E}">
        <p14:creationId xmlns:p14="http://schemas.microsoft.com/office/powerpoint/2010/main" val="440578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Wires</a:t>
            </a:r>
          </a:p>
          <a:p>
            <a:r>
              <a:rPr lang="en-US" altLang="zh-TW" sz="1200" dirty="0"/>
              <a:t>A wire represents a physical wire in a circuit and is used to connect gates or modules.</a:t>
            </a:r>
          </a:p>
          <a:p>
            <a:r>
              <a:rPr lang="en-US" altLang="zh-TW" sz="1200" dirty="0"/>
              <a:t>Verilog </a:t>
            </a:r>
            <a:r>
              <a:rPr lang="en-US" altLang="zh-TW" sz="1200" u="sng" dirty="0">
                <a:solidFill>
                  <a:srgbClr val="FF0000"/>
                </a:solidFill>
              </a:rPr>
              <a:t>automatically propagates </a:t>
            </a:r>
            <a:r>
              <a:rPr lang="en-US" altLang="zh-TW" sz="1200" u="sng" dirty="0"/>
              <a:t>a new value onto a net when the drivers on the </a:t>
            </a:r>
            <a:r>
              <a:rPr lang="en-US" altLang="zh-TW" sz="1200" u="sng" dirty="0">
                <a:solidFill>
                  <a:srgbClr val="FF0000"/>
                </a:solidFill>
              </a:rPr>
              <a:t>net change value</a:t>
            </a:r>
            <a:r>
              <a:rPr lang="en-US" altLang="zh-TW" sz="1200" dirty="0"/>
              <a:t>. </a:t>
            </a:r>
            <a:r>
              <a:rPr lang="en-US" altLang="zh-TW" sz="1200" dirty="0">
                <a:ea typeface="標楷體" pitchFamily="65" charset="-120"/>
              </a:rPr>
              <a:t>(</a:t>
            </a:r>
            <a:r>
              <a:rPr lang="zh-TW" altLang="en-US" sz="1200" dirty="0">
                <a:ea typeface="標楷體" pitchFamily="65" charset="-120"/>
              </a:rPr>
              <a:t>不斷被驅動 </a:t>
            </a:r>
            <a:r>
              <a:rPr lang="en-US" altLang="zh-TW" sz="1200" dirty="0">
                <a:ea typeface="標楷體" pitchFamily="65" charset="-120"/>
              </a:rPr>
              <a:t>=&gt; </a:t>
            </a:r>
            <a:r>
              <a:rPr lang="zh-TW" altLang="en-US" sz="1200" dirty="0">
                <a:ea typeface="標楷體" pitchFamily="65" charset="-120"/>
              </a:rPr>
              <a:t>改變它的內含值</a:t>
            </a:r>
            <a:r>
              <a:rPr lang="en-US" altLang="zh-TW" sz="1200" dirty="0">
                <a:ea typeface="標楷體" pitchFamily="65" charset="-120"/>
              </a:rPr>
              <a:t>) </a:t>
            </a:r>
          </a:p>
          <a:p>
            <a:r>
              <a:rPr lang="en-US" altLang="zh-TW" sz="1200" i="1" dirty="0"/>
              <a:t>In the example, net out is driven by the </a:t>
            </a:r>
            <a:r>
              <a:rPr lang="en-US" altLang="zh-TW" sz="1200" b="1" i="1" dirty="0"/>
              <a:t>or</a:t>
            </a:r>
            <a:r>
              <a:rPr lang="en-US" altLang="zh-TW" sz="1200" i="1" dirty="0"/>
              <a:t> gate</a:t>
            </a:r>
            <a:r>
              <a:rPr lang="en-US" altLang="zh-TW" sz="1400" i="1" dirty="0"/>
              <a:t>.</a:t>
            </a:r>
            <a:endParaRPr lang="en-US" altLang="zh-TW" sz="1200" b="1" i="1" dirty="0"/>
          </a:p>
          <a:p>
            <a:endParaRPr lang="en-US" altLang="zh-TW" sz="1200" b="1" i="1" dirty="0"/>
          </a:p>
          <a:p>
            <a:endParaRPr lang="en-US" altLang="zh-TW" sz="1200" i="1" dirty="0"/>
          </a:p>
          <a:p>
            <a:pPr>
              <a:spcBef>
                <a:spcPct val="0"/>
              </a:spcBef>
            </a:pPr>
            <a:endParaRPr lang="en-US" altLang="zh-TW" sz="1200" i="1" dirty="0"/>
          </a:p>
          <a:p>
            <a:pPr>
              <a:spcBef>
                <a:spcPct val="0"/>
              </a:spcBef>
            </a:pPr>
            <a:endParaRPr lang="en-US" altLang="zh-TW" sz="1200" i="1" dirty="0"/>
          </a:p>
          <a:p>
            <a:endParaRPr lang="en-US" altLang="zh-TW" sz="1200" i="1" dirty="0"/>
          </a:p>
          <a:p>
            <a:endParaRPr lang="en-US" altLang="zh-TW" sz="1200" i="1" dirty="0"/>
          </a:p>
          <a:p>
            <a:endParaRPr lang="en-US" altLang="zh-TW" sz="1200" i="1" dirty="0"/>
          </a:p>
          <a:p>
            <a:endParaRPr lang="en-US" altLang="zh-TW" sz="1200" i="1" dirty="0"/>
          </a:p>
          <a:p>
            <a:pPr>
              <a:spcBef>
                <a:spcPct val="0"/>
              </a:spcBef>
              <a:buClr>
                <a:srgbClr val="000066"/>
              </a:buClr>
            </a:pPr>
            <a:r>
              <a:rPr lang="en-US" altLang="zh-TW" sz="1200" b="1" i="1" dirty="0"/>
              <a:t>Note</a:t>
            </a:r>
            <a:r>
              <a:rPr lang="en-US" altLang="zh-TW" sz="1200" i="1" dirty="0"/>
              <a:t>: </a:t>
            </a:r>
            <a:r>
              <a:rPr lang="en-US" altLang="zh-TW" sz="1200" dirty="0"/>
              <a:t>if </a:t>
            </a:r>
            <a:r>
              <a:rPr lang="en-US" altLang="zh-TW" sz="1200" u="sng" dirty="0"/>
              <a:t>not driver</a:t>
            </a:r>
            <a:r>
              <a:rPr lang="en-US" altLang="zh-TW" sz="1200" dirty="0"/>
              <a:t> is connected to a net, its value shall be </a:t>
            </a:r>
            <a:r>
              <a:rPr lang="en-US" altLang="zh-TW" sz="1200" u="sng" dirty="0">
                <a:solidFill>
                  <a:srgbClr val="339933"/>
                </a:solidFill>
              </a:rPr>
              <a:t>high-impedance </a:t>
            </a:r>
            <a:r>
              <a:rPr lang="en-US" altLang="zh-TW" sz="1200" b="1" u="sng" dirty="0">
                <a:solidFill>
                  <a:srgbClr val="339933"/>
                </a:solidFill>
              </a:rPr>
              <a:t>z</a:t>
            </a:r>
            <a:r>
              <a:rPr lang="en-US" altLang="zh-TW" sz="1200" dirty="0"/>
              <a:t>. </a:t>
            </a:r>
            <a:endParaRPr lang="en-US" altLang="zh-TW" sz="1400" dirty="0"/>
          </a:p>
          <a:p>
            <a:endParaRPr 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237156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mn-lt"/>
                <a:ea typeface="+mn-ea"/>
                <a:cs typeface="+mn-cs"/>
              </a:rPr>
              <a:t>少接，接錯沒人管</a:t>
            </a:r>
            <a:endParaRPr kumimoji="0" lang="en-US" altLang="zh-TW"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mn-lt"/>
                <a:ea typeface="+mn-ea"/>
                <a:cs typeface="+mn-cs"/>
              </a:rPr>
              <a:t>請愛用</a:t>
            </a:r>
            <a:r>
              <a:rPr kumimoji="0" lang="en-US" altLang="zh-TW" sz="1200" b="0" i="0" u="none" strike="noStrike" kern="1200" cap="none" spc="0" normalizeH="0" baseline="0" noProof="0" dirty="0" err="1">
                <a:ln>
                  <a:noFill/>
                </a:ln>
                <a:solidFill>
                  <a:prstClr val="black"/>
                </a:solidFill>
                <a:effectLst/>
                <a:uLnTx/>
                <a:uFillTx/>
                <a:latin typeface="+mn-lt"/>
                <a:ea typeface="+mn-ea"/>
                <a:cs typeface="+mn-cs"/>
              </a:rPr>
              <a:t>nLint</a:t>
            </a:r>
            <a:r>
              <a:rPr kumimoji="0" lang="zh-TW" altLang="en-US" sz="1200" b="0" i="0" u="none" strike="noStrike" kern="1200" cap="none" spc="0" normalizeH="0" baseline="0" noProof="0" dirty="0">
                <a:ln>
                  <a:noFill/>
                </a:ln>
                <a:solidFill>
                  <a:prstClr val="black"/>
                </a:solidFill>
                <a:effectLst/>
                <a:uLnTx/>
                <a:uFillTx/>
                <a:latin typeface="+mn-lt"/>
                <a:ea typeface="+mn-ea"/>
                <a:cs typeface="+mn-cs"/>
              </a:rPr>
              <a:t>幫忙挑語病</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979438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4082347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路克社</a:t>
            </a:r>
          </a:p>
          <a:p>
            <a:r>
              <a:rPr lang="en-US" altLang="zh-TW" dirty="0"/>
              <a:t>20h</a:t>
            </a:r>
          </a:p>
          <a:p>
            <a:r>
              <a:rPr lang="en-US" altLang="zh-TW" dirty="0"/>
              <a:t>  · </a:t>
            </a:r>
          </a:p>
          <a:p>
            <a:r>
              <a:rPr lang="zh-TW" altLang="en-US" dirty="0"/>
              <a:t>也來蹭一下台積電熊本廠開幕，畢竟本社理事兼工友打從</a:t>
            </a:r>
            <a:r>
              <a:rPr lang="en-US" altLang="zh-TW" dirty="0"/>
              <a:t>2021</a:t>
            </a:r>
            <a:r>
              <a:rPr lang="zh-TW" altLang="en-US" dirty="0"/>
              <a:t>年就開始提倡「世界的台積電，世界的台灣」，在本社頁面</a:t>
            </a:r>
            <a:r>
              <a:rPr lang="en-US" altLang="zh-TW" dirty="0"/>
              <a:t>2022</a:t>
            </a:r>
            <a:r>
              <a:rPr lang="zh-TW" altLang="en-US" dirty="0"/>
              <a:t>年也開始分析及預測：日本於台積電及台灣半導體產業全球佈局會扮演的角色。</a:t>
            </a:r>
          </a:p>
          <a:p>
            <a:r>
              <a:rPr lang="zh-TW" altLang="en-US" dirty="0"/>
              <a:t>近來坊間很多的報導或評論寫什麼：台積電第一個日本廠花二十個月就從完成興建到量產、對比美國</a:t>
            </a:r>
            <a:r>
              <a:rPr lang="en-US" altLang="zh-TW" dirty="0"/>
              <a:t>AZ</a:t>
            </a:r>
            <a:r>
              <a:rPr lang="zh-TW" altLang="en-US" dirty="0"/>
              <a:t>廠延宕，打臉美國想做半導體製造，或是可透過熊本廠的成果來施壓美國政府快撥補助或積極幫忙解決問題。</a:t>
            </a:r>
          </a:p>
          <a:p>
            <a:r>
              <a:rPr lang="zh-TW" altLang="en-US" dirty="0"/>
              <a:t>本社要切入的角度當然不會是上述這些，而是試著從美國的角度來看。</a:t>
            </a:r>
          </a:p>
          <a:p>
            <a:r>
              <a:rPr lang="zh-TW" altLang="en-US" dirty="0"/>
              <a:t>本社認為台積電或台灣與日本在半導體製造的緊密合作，是美國默許且鼓勵的，因為這是評估過的必然。</a:t>
            </a:r>
          </a:p>
          <a:p>
            <a:r>
              <a:rPr lang="zh-TW" altLang="en-US" dirty="0"/>
              <a:t>對美國來說，國安層級高於自家產業發展，因此在中國以外及盡可能降低來自中國威脅破壞或干擾，快速建構可靠、風險分散的半導體供應鏈是第一優先。</a:t>
            </a:r>
          </a:p>
          <a:p>
            <a:r>
              <a:rPr lang="zh-TW" altLang="en-US" dirty="0"/>
              <a:t>美國深知在其本土重新建構起完整且足量的半導體製造體系，會緩不濟急而且耗費將最巨大；改成擺在盟國日本多做一些反倒是能最快速有效且甚至成本是最低的方案，缺點是仍然離中國威脅圈不夠遠，但已好過太倚賴台灣很多，畢竟台灣就位於中國威脅圈正中央。</a:t>
            </a:r>
          </a:p>
          <a:p>
            <a:r>
              <a:rPr lang="zh-TW" altLang="en-US" dirty="0"/>
              <a:t>台積電熊本廠花二十個月完成從興建到量產，也不過就是過去三十年日本搞</a:t>
            </a:r>
            <a:r>
              <a:rPr lang="en-US" altLang="zh-TW" dirty="0"/>
              <a:t>Foundry</a:t>
            </a:r>
            <a:r>
              <a:rPr lang="zh-TW" altLang="en-US" dirty="0"/>
              <a:t>的平均水準罷了，美國</a:t>
            </a:r>
            <a:r>
              <a:rPr lang="en-US" altLang="zh-TW" dirty="0"/>
              <a:t>Foundry</a:t>
            </a:r>
            <a:r>
              <a:rPr lang="zh-TW" altLang="en-US" dirty="0"/>
              <a:t>建廠慢慢吞吞一向是傳統，這些東西</a:t>
            </a:r>
            <a:r>
              <a:rPr lang="en-US" altLang="zh-TW" dirty="0"/>
              <a:t>2021</a:t>
            </a:r>
            <a:r>
              <a:rPr lang="zh-TW" altLang="en-US" dirty="0"/>
              <a:t>年美國著名智庫</a:t>
            </a:r>
            <a:r>
              <a:rPr lang="en-US" altLang="zh-TW" dirty="0"/>
              <a:t>CSET</a:t>
            </a:r>
            <a:r>
              <a:rPr lang="zh-TW" altLang="en-US" dirty="0"/>
              <a:t>就做過全面性的統計與評估了。</a:t>
            </a:r>
          </a:p>
          <a:p>
            <a:r>
              <a:rPr lang="zh-TW" altLang="en-US" dirty="0"/>
              <a:t>在盟國做只是先滿足國安層級的一定程度需求，在美國本土搞半導體製造，不僅可扶植自家產業發展，也能確保更高等級的國安，縱然成本最高、時間耗時最長。</a:t>
            </a:r>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4</a:t>
            </a:fld>
            <a:endParaRPr lang="zh-TW" altLang="en-US"/>
          </a:p>
        </p:txBody>
      </p:sp>
    </p:spTree>
    <p:extLst>
      <p:ext uri="{BB962C8B-B14F-4D97-AF65-F5344CB8AC3E}">
        <p14:creationId xmlns:p14="http://schemas.microsoft.com/office/powerpoint/2010/main" val="3513569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D1F58-186D-4867-9867-92263375AA3F}"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6601108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D1F58-186D-4867-9867-92263375AA3F}"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608507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Add a figure here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4195053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FAA7E7CB-1352-4597-800B-5538703536DC}" type="slidenum">
              <a:rPr lang="en-US" altLang="zh-TW" smtClean="0"/>
              <a:pPr/>
              <a:t>87</a:t>
            </a:fld>
            <a:endParaRPr lang="en-US" altLang="zh-TW"/>
          </a:p>
        </p:txBody>
      </p:sp>
    </p:spTree>
    <p:extLst>
      <p:ext uri="{BB962C8B-B14F-4D97-AF65-F5344CB8AC3E}">
        <p14:creationId xmlns:p14="http://schemas.microsoft.com/office/powerpoint/2010/main" val="1230195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AA7E7CB-1352-4597-800B-5538703536DC}" type="slidenum">
              <a:rPr lang="en-US" altLang="zh-TW" smtClean="0"/>
              <a:pPr/>
              <a:t>88</a:t>
            </a:fld>
            <a:endParaRPr lang="en-US" altLang="zh-TW"/>
          </a:p>
        </p:txBody>
      </p:sp>
    </p:spTree>
    <p:extLst>
      <p:ext uri="{BB962C8B-B14F-4D97-AF65-F5344CB8AC3E}">
        <p14:creationId xmlns:p14="http://schemas.microsoft.com/office/powerpoint/2010/main" val="3301745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DFE33B-1709-40DF-9AEF-78A37BBA6D07}" type="slidenum">
              <a:rPr lang="en-US" altLang="zh-TW"/>
              <a:pPr/>
              <a:t>89</a:t>
            </a:fld>
            <a:endParaRPr lang="en-US" altLang="zh-TW"/>
          </a:p>
        </p:txBody>
      </p:sp>
      <p:sp>
        <p:nvSpPr>
          <p:cNvPr id="959490" name="Rectangle 2"/>
          <p:cNvSpPr>
            <a:spLocks noGrp="1" noRot="1" noChangeAspect="1" noChangeArrowheads="1" noTextEdit="1"/>
          </p:cNvSpPr>
          <p:nvPr>
            <p:ph type="sldImg"/>
          </p:nvPr>
        </p:nvSpPr>
        <p:spPr>
          <a:ln/>
        </p:spPr>
      </p:sp>
      <p:sp>
        <p:nvSpPr>
          <p:cNvPr id="959491" name="Rectangle 3"/>
          <p:cNvSpPr>
            <a:spLocks noGrp="1" noChangeArrowheads="1"/>
          </p:cNvSpPr>
          <p:nvPr>
            <p:ph type="body" idx="1"/>
          </p:nvPr>
        </p:nvSpPr>
        <p:spPr/>
        <p:txBody>
          <a:bodyPr/>
          <a:lstStyle/>
          <a:p>
            <a:r>
              <a:rPr lang="en-US" altLang="zh-TW" dirty="0"/>
              <a:t>3 pages</a:t>
            </a:r>
            <a:endParaRPr lang="zh-TW" altLang="zh-TW"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9700" y="768350"/>
            <a:ext cx="6819900" cy="3836988"/>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D1F58-186D-4867-9867-92263375AA3F}"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2720946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19186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4121538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23 pages</a:t>
            </a:r>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101</a:t>
            </a:fld>
            <a:endParaRPr lang="zh-TW" altLang="en-US"/>
          </a:p>
        </p:txBody>
      </p:sp>
    </p:spTree>
    <p:extLst>
      <p:ext uri="{BB962C8B-B14F-4D97-AF65-F5344CB8AC3E}">
        <p14:creationId xmlns:p14="http://schemas.microsoft.com/office/powerpoint/2010/main" val="919393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日治時期臺灣人遇到的日本人大多來自九州，其中鹿兒島最多，熊本第二。因此當年臺灣人學的日語經常是九州腔。有些仕紳刻意將子弟送去東京留學，帶回一口標準的東京腔。據說這些會說東京腔的臺灣人站在說九州方言的日本統治者面前，整個氣勢都逆轉過來了。</a:t>
            </a:r>
          </a:p>
          <a:p>
            <a:r>
              <a:rPr lang="zh-TW" altLang="en-US" dirty="0"/>
              <a:t>另一方面，很多熊本人的阿公、阿祖曾來臺灣當過統治階層。現在臺灣人回去熊本見這些前統治階層的子孫，不知氣勢是否也逆轉過來？</a:t>
            </a:r>
            <a:endParaRPr lang="en-US" altLang="zh-TW" dirty="0"/>
          </a:p>
          <a:p>
            <a:endParaRPr lang="en-US" altLang="zh-TW" dirty="0"/>
          </a:p>
          <a:p>
            <a:endParaRPr lang="en-US" altLang="zh-TW" dirty="0"/>
          </a:p>
          <a:p>
            <a:r>
              <a:rPr lang="en-US" altLang="ja-JP" u="none" strike="noStrike" dirty="0">
                <a:solidFill>
                  <a:srgbClr val="285F8F"/>
                </a:solidFill>
                <a:effectLst/>
                <a:hlinkClick r:id="rId3" tooltip="上方功能連結區塊"/>
              </a:rPr>
              <a:t>:::</a:t>
            </a:r>
            <a:endParaRPr lang="ja-JP" altLang="en-US" dirty="0">
              <a:effectLst/>
            </a:endParaRPr>
          </a:p>
          <a:p>
            <a:pPr fontAlgn="ctr"/>
            <a:r>
              <a:rPr lang="ja-JP" altLang="en-US" u="none" strike="noStrike" dirty="0">
                <a:solidFill>
                  <a:srgbClr val="FFFFFF"/>
                </a:solidFill>
                <a:effectLst/>
                <a:hlinkClick r:id="rId4" tooltip="跳到主要內容區塊"/>
              </a:rPr>
              <a:t>跳到主要內容區塊</a:t>
            </a:r>
            <a:endParaRPr lang="ja-JP" altLang="en-US" dirty="0">
              <a:effectLst/>
            </a:endParaRPr>
          </a:p>
          <a:p>
            <a:pPr fontAlgn="ctr"/>
            <a:r>
              <a:rPr lang="ja-JP" altLang="en-US" b="1" u="none" strike="noStrike" dirty="0">
                <a:solidFill>
                  <a:srgbClr val="FFFFFF"/>
                </a:solidFill>
                <a:effectLst/>
                <a:latin typeface="inherit"/>
                <a:hlinkClick r:id="rId5" tooltip="回首頁"/>
              </a:rPr>
              <a:t>台北駐大阪經濟文化辦事處福岡分處</a:t>
            </a:r>
          </a:p>
          <a:p>
            <a:pPr algn="r"/>
            <a:r>
              <a:rPr lang="ja-JP" altLang="en-US" b="1" u="none" strike="noStrike" dirty="0">
                <a:solidFill>
                  <a:srgbClr val="FFFFFF"/>
                </a:solidFill>
                <a:effectLst/>
                <a:hlinkClick r:id="rId5"/>
              </a:rPr>
              <a:t>回首頁</a:t>
            </a:r>
            <a:r>
              <a:rPr lang="en-US" altLang="ja-JP" b="1" dirty="0">
                <a:solidFill>
                  <a:srgbClr val="FFFFFF"/>
                </a:solidFill>
                <a:effectLst/>
              </a:rPr>
              <a:t>|</a:t>
            </a:r>
            <a:r>
              <a:rPr lang="ja-JP" altLang="en-US" b="1" u="none" strike="noStrike" dirty="0">
                <a:solidFill>
                  <a:srgbClr val="FFFFFF"/>
                </a:solidFill>
                <a:effectLst/>
                <a:hlinkClick r:id="rId6"/>
              </a:rPr>
              <a:t>網站導覽</a:t>
            </a:r>
            <a:r>
              <a:rPr lang="en-US" altLang="ja-JP" b="1" dirty="0">
                <a:solidFill>
                  <a:srgbClr val="FFFFFF"/>
                </a:solidFill>
                <a:effectLst/>
              </a:rPr>
              <a:t>|</a:t>
            </a:r>
            <a:r>
              <a:rPr lang="en-US" altLang="ja-JP" b="1" u="none" strike="noStrike" dirty="0">
                <a:solidFill>
                  <a:srgbClr val="FFFFFF"/>
                </a:solidFill>
                <a:effectLst/>
                <a:hlinkClick r:id="rId7"/>
              </a:rPr>
              <a:t>RSS</a:t>
            </a:r>
            <a:r>
              <a:rPr lang="ja-JP" altLang="en-US" b="1" u="none" strike="noStrike" dirty="0">
                <a:solidFill>
                  <a:srgbClr val="FFFFFF"/>
                </a:solidFill>
                <a:effectLst/>
                <a:hlinkClick r:id="rId7"/>
              </a:rPr>
              <a:t>訂閱說明</a:t>
            </a:r>
            <a:r>
              <a:rPr lang="en-US" altLang="ja-JP" b="1" dirty="0">
                <a:solidFill>
                  <a:srgbClr val="FFFFFF"/>
                </a:solidFill>
                <a:effectLst/>
              </a:rPr>
              <a:t>|</a:t>
            </a:r>
            <a:r>
              <a:rPr lang="ja-JP" altLang="en-US" b="1" u="none" strike="noStrike" dirty="0">
                <a:solidFill>
                  <a:srgbClr val="FFFFFF"/>
                </a:solidFill>
                <a:effectLst/>
                <a:hlinkClick r:id="rId8"/>
              </a:rPr>
              <a:t>聯絡我們</a:t>
            </a:r>
            <a:r>
              <a:rPr lang="en-US" altLang="ja-JP" b="1" dirty="0">
                <a:solidFill>
                  <a:srgbClr val="FFFFFF"/>
                </a:solidFill>
                <a:effectLst/>
              </a:rPr>
              <a:t>|</a:t>
            </a:r>
            <a:r>
              <a:rPr lang="ja-JP" altLang="en-US" b="1" u="none" strike="noStrike" dirty="0">
                <a:solidFill>
                  <a:srgbClr val="FFFFFF"/>
                </a:solidFill>
                <a:effectLst/>
                <a:hlinkClick r:id="rId9"/>
              </a:rPr>
              <a:t>日本語</a:t>
            </a:r>
            <a:r>
              <a:rPr lang="en-US" altLang="ja-JP" b="1" dirty="0">
                <a:solidFill>
                  <a:srgbClr val="FFFFFF"/>
                </a:solidFill>
                <a:effectLst/>
              </a:rPr>
              <a:t>|</a:t>
            </a:r>
            <a:r>
              <a:rPr lang="en-US" altLang="ja-JP" b="1" u="sng" dirty="0">
                <a:solidFill>
                  <a:srgbClr val="FFFFFF"/>
                </a:solidFill>
                <a:effectLst/>
                <a:hlinkClick r:id="rId10" tooltip="字級小"/>
              </a:rPr>
              <a:t>A</a:t>
            </a:r>
            <a:r>
              <a:rPr lang="en-US" altLang="ja-JP" b="1" u="none" strike="noStrike" dirty="0">
                <a:solidFill>
                  <a:srgbClr val="FFFFFF"/>
                </a:solidFill>
                <a:effectLst/>
                <a:hlinkClick r:id="rId10" tooltip="字級中"/>
              </a:rPr>
              <a:t>A</a:t>
            </a:r>
            <a:r>
              <a:rPr lang="en-US" altLang="ja-JP" b="1" u="none" strike="noStrike" dirty="0">
                <a:solidFill>
                  <a:srgbClr val="FFFFFF"/>
                </a:solidFill>
                <a:effectLst/>
                <a:hlinkClick r:id="rId10" tooltip="字級大"/>
              </a:rPr>
              <a:t>A</a:t>
            </a:r>
            <a:br>
              <a:rPr lang="ja-JP" altLang="en-US" b="1" dirty="0">
                <a:solidFill>
                  <a:srgbClr val="FFFFFF"/>
                </a:solidFill>
                <a:effectLst/>
              </a:rPr>
            </a:br>
            <a:r>
              <a:rPr lang="ja-JP" altLang="en-US" b="1" dirty="0">
                <a:solidFill>
                  <a:srgbClr val="FFFFFF"/>
                </a:solidFill>
                <a:effectLst/>
              </a:rPr>
              <a:t> </a:t>
            </a:r>
            <a:r>
              <a:rPr lang="ja-JP" altLang="en-US" b="1" u="none" strike="noStrike" dirty="0">
                <a:solidFill>
                  <a:srgbClr val="FFFFFF"/>
                </a:solidFill>
                <a:effectLst/>
                <a:hlinkClick r:id="rId11"/>
              </a:rPr>
              <a:t>進階搜尋</a:t>
            </a:r>
            <a:endParaRPr lang="ja-JP" altLang="en-US" b="1" dirty="0">
              <a:solidFill>
                <a:srgbClr val="FFFFFF"/>
              </a:solidFill>
              <a:effectLst/>
            </a:endParaRPr>
          </a:p>
          <a:p>
            <a:pPr algn="l"/>
            <a:r>
              <a:rPr lang="en-US" altLang="ja-JP" b="0" i="0" u="none" strike="noStrike" dirty="0">
                <a:solidFill>
                  <a:srgbClr val="285F8F"/>
                </a:solidFill>
                <a:effectLst/>
                <a:latin typeface="Helvetica" panose="020B0604020202020204" pitchFamily="34" charset="0"/>
                <a:hlinkClick r:id="rId12" tooltip="主要選單連結區塊"/>
              </a:rPr>
              <a:t>:::</a:t>
            </a:r>
            <a:endParaRPr lang="ja-JP" altLang="en-US" b="0" i="0" dirty="0">
              <a:solidFill>
                <a:srgbClr val="FFFFFF"/>
              </a:solidFill>
              <a:effectLst/>
              <a:latin typeface="Helvetica" panose="020B0604020202020204" pitchFamily="34" charset="0"/>
            </a:endParaRPr>
          </a:p>
          <a:p>
            <a:pPr algn="ctr"/>
            <a:r>
              <a:rPr lang="ja-JP" altLang="en-US" b="0" i="0" u="none" strike="noStrike" dirty="0">
                <a:solidFill>
                  <a:srgbClr val="FFFFFF"/>
                </a:solidFill>
                <a:effectLst/>
                <a:latin typeface="Helvetica" panose="020B0604020202020204" pitchFamily="34" charset="0"/>
                <a:hlinkClick r:id="rId13"/>
              </a:rPr>
              <a:t>駐地新聞</a:t>
            </a:r>
            <a:endParaRPr lang="ja-JP" altLang="en-US" b="0" i="0" dirty="0">
              <a:solidFill>
                <a:srgbClr val="FFFFFF"/>
              </a:solidFill>
              <a:effectLst/>
              <a:latin typeface="Helvetica" panose="020B0604020202020204" pitchFamily="34" charset="0"/>
            </a:endParaRPr>
          </a:p>
          <a:p>
            <a:pPr algn="ctr"/>
            <a:r>
              <a:rPr lang="ja-JP" altLang="en-US" b="0" i="0" u="none" strike="noStrike" dirty="0">
                <a:solidFill>
                  <a:srgbClr val="FFFFFF"/>
                </a:solidFill>
                <a:effectLst/>
                <a:latin typeface="Helvetica" panose="020B0604020202020204" pitchFamily="34" charset="0"/>
                <a:hlinkClick r:id="rId14"/>
              </a:rPr>
              <a:t>駐地活動</a:t>
            </a:r>
            <a:endParaRPr lang="ja-JP" altLang="en-US" b="0" i="0" dirty="0">
              <a:solidFill>
                <a:srgbClr val="FFFFFF"/>
              </a:solidFill>
              <a:effectLst/>
              <a:latin typeface="Helvetica" panose="020B0604020202020204" pitchFamily="34" charset="0"/>
            </a:endParaRPr>
          </a:p>
          <a:p>
            <a:pPr algn="ctr"/>
            <a:r>
              <a:rPr lang="ja-JP" altLang="en-US" b="0" i="0" u="none" strike="noStrike" dirty="0">
                <a:solidFill>
                  <a:srgbClr val="FFFFFF"/>
                </a:solidFill>
                <a:effectLst/>
                <a:latin typeface="Helvetica" panose="020B0604020202020204" pitchFamily="34" charset="0"/>
                <a:hlinkClick r:id="rId15"/>
              </a:rPr>
              <a:t>經貿相關消息</a:t>
            </a:r>
            <a:endParaRPr lang="ja-JP" altLang="en-US" b="0" i="0" dirty="0">
              <a:solidFill>
                <a:srgbClr val="FFFFFF"/>
              </a:solidFill>
              <a:effectLst/>
              <a:latin typeface="Helvetica" panose="020B0604020202020204" pitchFamily="34" charset="0"/>
            </a:endParaRPr>
          </a:p>
          <a:p>
            <a:pPr algn="ctr"/>
            <a:r>
              <a:rPr lang="ja-JP" altLang="en-US" b="0" i="0" u="none" strike="noStrike" dirty="0">
                <a:solidFill>
                  <a:srgbClr val="FFFFFF"/>
                </a:solidFill>
                <a:effectLst/>
                <a:latin typeface="Helvetica" panose="020B0604020202020204" pitchFamily="34" charset="0"/>
                <a:hlinkClick r:id="rId16"/>
              </a:rPr>
              <a:t>臺灣政府新聞</a:t>
            </a:r>
            <a:endParaRPr lang="ja-JP" altLang="en-US" b="0" i="0" dirty="0">
              <a:solidFill>
                <a:srgbClr val="FFFFFF"/>
              </a:solidFill>
              <a:effectLst/>
              <a:latin typeface="Helvetica" panose="020B0604020202020204" pitchFamily="34" charset="0"/>
            </a:endParaRPr>
          </a:p>
          <a:p>
            <a:pPr algn="ctr"/>
            <a:r>
              <a:rPr lang="ja-JP" altLang="en-US" b="0" i="0" u="none" strike="noStrike" dirty="0">
                <a:solidFill>
                  <a:srgbClr val="FFFFFF"/>
                </a:solidFill>
                <a:effectLst/>
                <a:latin typeface="Helvetica" panose="020B0604020202020204" pitchFamily="34" charset="0"/>
                <a:hlinkClick r:id="rId17" tooltip="(另開新視窗)"/>
              </a:rPr>
              <a:t>臺灣焦點新聞</a:t>
            </a:r>
            <a:endParaRPr lang="ja-JP" altLang="en-US" b="0" i="0" dirty="0">
              <a:solidFill>
                <a:srgbClr val="FFFFFF"/>
              </a:solidFill>
              <a:effectLst/>
              <a:latin typeface="Helvetica" panose="020B0604020202020204" pitchFamily="34" charset="0"/>
            </a:endParaRPr>
          </a:p>
          <a:p>
            <a:pPr algn="l"/>
            <a:r>
              <a:rPr lang="en-US" altLang="ja-JP" b="0" i="0" u="none" strike="noStrike" dirty="0">
                <a:solidFill>
                  <a:srgbClr val="285F8F"/>
                </a:solidFill>
                <a:effectLst/>
                <a:latin typeface="Helvetica" panose="020B0604020202020204" pitchFamily="34" charset="0"/>
                <a:hlinkClick r:id="rId4" tooltip="主要內容區塊"/>
              </a:rPr>
              <a:t>:::</a:t>
            </a:r>
            <a:r>
              <a:rPr lang="ja-JP" altLang="en-US" b="0" i="0" dirty="0">
                <a:solidFill>
                  <a:srgbClr val="333333"/>
                </a:solidFill>
                <a:effectLst/>
                <a:latin typeface="Helvetica" panose="020B0604020202020204" pitchFamily="34" charset="0"/>
              </a:rPr>
              <a:t>瀏覽路徑： </a:t>
            </a:r>
            <a:r>
              <a:rPr lang="ja-JP" altLang="en-US" b="0" i="0" u="none" strike="noStrike" dirty="0">
                <a:solidFill>
                  <a:srgbClr val="285F8F"/>
                </a:solidFill>
                <a:effectLst/>
                <a:latin typeface="Helvetica" panose="020B0604020202020204" pitchFamily="34" charset="0"/>
                <a:hlinkClick r:id="rId5"/>
              </a:rPr>
              <a:t>回首頁</a:t>
            </a:r>
            <a:r>
              <a:rPr lang="ja-JP" altLang="en-US" b="0" i="0" dirty="0">
                <a:solidFill>
                  <a:srgbClr val="333333"/>
                </a:solidFill>
                <a:effectLst/>
                <a:latin typeface="Helvetica" panose="020B0604020202020204" pitchFamily="34" charset="0"/>
              </a:rPr>
              <a:t> </a:t>
            </a:r>
            <a:r>
              <a:rPr lang="en-US" altLang="ja-JP" b="0" i="0" dirty="0">
                <a:solidFill>
                  <a:srgbClr val="333333"/>
                </a:solidFill>
                <a:effectLst/>
                <a:latin typeface="Helvetica" panose="020B0604020202020204" pitchFamily="34" charset="0"/>
              </a:rPr>
              <a:t>&gt; </a:t>
            </a:r>
            <a:r>
              <a:rPr lang="ja-JP" altLang="en-US" b="0" i="0" u="none" strike="noStrike" dirty="0">
                <a:solidFill>
                  <a:srgbClr val="285F8F"/>
                </a:solidFill>
                <a:effectLst/>
                <a:latin typeface="Helvetica" panose="020B0604020202020204" pitchFamily="34" charset="0"/>
                <a:hlinkClick r:id="rId13"/>
              </a:rPr>
              <a:t>最新消息</a:t>
            </a:r>
            <a:r>
              <a:rPr lang="ja-JP" altLang="en-US" b="0" i="0" dirty="0">
                <a:solidFill>
                  <a:srgbClr val="333333"/>
                </a:solidFill>
                <a:effectLst/>
                <a:latin typeface="Helvetica" panose="020B0604020202020204" pitchFamily="34" charset="0"/>
              </a:rPr>
              <a:t> </a:t>
            </a:r>
            <a:r>
              <a:rPr lang="en-US" altLang="ja-JP" b="0" i="0" dirty="0">
                <a:solidFill>
                  <a:srgbClr val="333333"/>
                </a:solidFill>
                <a:effectLst/>
                <a:latin typeface="Helvetica" panose="020B0604020202020204" pitchFamily="34" charset="0"/>
              </a:rPr>
              <a:t>&gt; </a:t>
            </a:r>
            <a:r>
              <a:rPr lang="ja-JP" altLang="en-US" b="0" i="0" u="none" strike="noStrike" dirty="0">
                <a:solidFill>
                  <a:srgbClr val="285F8F"/>
                </a:solidFill>
                <a:effectLst/>
                <a:latin typeface="Helvetica" panose="020B0604020202020204" pitchFamily="34" charset="0"/>
                <a:hlinkClick r:id="rId13"/>
              </a:rPr>
              <a:t>駐地新聞</a:t>
            </a:r>
            <a:endParaRPr lang="ja-JP" altLang="en-US" b="0" i="0" dirty="0">
              <a:solidFill>
                <a:srgbClr val="333333"/>
              </a:solidFill>
              <a:effectLst/>
              <a:latin typeface="Helvetica" panose="020B0604020202020204" pitchFamily="34" charset="0"/>
            </a:endParaRPr>
          </a:p>
          <a:p>
            <a:pPr algn="ctr" fontAlgn="ctr"/>
            <a:r>
              <a:rPr lang="en-US" altLang="ja-JP" b="1" i="0" dirty="0">
                <a:solidFill>
                  <a:srgbClr val="23347D"/>
                </a:solidFill>
                <a:effectLst/>
                <a:latin typeface="inherit"/>
              </a:rPr>
              <a:t>【</a:t>
            </a:r>
            <a:r>
              <a:rPr lang="ja-JP" altLang="en-US" b="1" i="0" dirty="0">
                <a:solidFill>
                  <a:srgbClr val="23347D"/>
                </a:solidFill>
                <a:effectLst/>
                <a:latin typeface="inherit"/>
              </a:rPr>
              <a:t>換日線 網路文章 </a:t>
            </a:r>
            <a:r>
              <a:rPr lang="en-US" altLang="ja-JP" b="1" i="0" dirty="0">
                <a:solidFill>
                  <a:srgbClr val="23347D"/>
                </a:solidFill>
                <a:effectLst/>
                <a:latin typeface="inherit"/>
              </a:rPr>
              <a:t>2</a:t>
            </a:r>
            <a:r>
              <a:rPr lang="ja-JP" altLang="en-US" b="1" i="0" dirty="0">
                <a:solidFill>
                  <a:srgbClr val="23347D"/>
                </a:solidFill>
                <a:effectLst/>
                <a:latin typeface="inherit"/>
              </a:rPr>
              <a:t>月</a:t>
            </a:r>
            <a:r>
              <a:rPr lang="en-US" altLang="ja-JP" b="1" i="0" dirty="0">
                <a:solidFill>
                  <a:srgbClr val="23347D"/>
                </a:solidFill>
                <a:effectLst/>
                <a:latin typeface="inherit"/>
              </a:rPr>
              <a:t>7</a:t>
            </a:r>
            <a:r>
              <a:rPr lang="ja-JP" altLang="en-US" b="1" i="0" dirty="0">
                <a:solidFill>
                  <a:srgbClr val="23347D"/>
                </a:solidFill>
                <a:effectLst/>
                <a:latin typeface="inherit"/>
              </a:rPr>
              <a:t>日</a:t>
            </a:r>
            <a:r>
              <a:rPr lang="en-US" altLang="ja-JP" b="1" i="0" dirty="0">
                <a:solidFill>
                  <a:srgbClr val="23347D"/>
                </a:solidFill>
                <a:effectLst/>
                <a:latin typeface="inherit"/>
              </a:rPr>
              <a:t>】 </a:t>
            </a:r>
            <a:r>
              <a:rPr lang="ja-JP" altLang="en-US" b="1" i="0" dirty="0">
                <a:solidFill>
                  <a:srgbClr val="23347D"/>
                </a:solidFill>
                <a:effectLst/>
                <a:latin typeface="inherit"/>
              </a:rPr>
              <a:t>日治時代的台灣，為何到處都是九州人？</a:t>
            </a:r>
          </a:p>
          <a:p>
            <a:pPr algn="l"/>
            <a:r>
              <a:rPr lang="ja-JP" altLang="en-US" b="0" i="0" dirty="0">
                <a:solidFill>
                  <a:srgbClr val="23347D"/>
                </a:solidFill>
                <a:effectLst/>
                <a:latin typeface="Helvetica" panose="020B0604020202020204" pitchFamily="34" charset="0"/>
              </a:rPr>
              <a:t>張貼日期：</a:t>
            </a:r>
            <a:r>
              <a:rPr lang="en-US" altLang="ja-JP" b="0" i="0" dirty="0">
                <a:solidFill>
                  <a:srgbClr val="23347D"/>
                </a:solidFill>
                <a:effectLst/>
                <a:latin typeface="Helvetica" panose="020B0604020202020204" pitchFamily="34" charset="0"/>
              </a:rPr>
              <a:t>2018-02-09</a:t>
            </a:r>
          </a:p>
          <a:p>
            <a:pPr algn="r"/>
            <a:r>
              <a:rPr lang="ja-JP" altLang="en-US" b="0" i="0" dirty="0">
                <a:solidFill>
                  <a:srgbClr val="333333"/>
                </a:solidFill>
                <a:effectLst/>
                <a:latin typeface="Helvetica" panose="020B0604020202020204" pitchFamily="34" charset="0"/>
              </a:rPr>
              <a:t> </a:t>
            </a:r>
          </a:p>
          <a:p>
            <a:pPr algn="l"/>
            <a:r>
              <a:rPr lang="ja-JP" altLang="en-US" b="0" i="0" dirty="0">
                <a:solidFill>
                  <a:srgbClr val="1C1C1C"/>
                </a:solidFill>
                <a:effectLst/>
                <a:latin typeface="inherit"/>
              </a:rPr>
              <a:t>日治時代的台灣，為何到處都是九州人？</a:t>
            </a:r>
          </a:p>
          <a:p>
            <a:pPr algn="l"/>
            <a:r>
              <a:rPr lang="ja-JP" altLang="en-US" b="0" i="0" dirty="0">
                <a:solidFill>
                  <a:srgbClr val="121212"/>
                </a:solidFill>
                <a:effectLst/>
                <a:latin typeface="cronos-pro"/>
              </a:rPr>
              <a:t>年節將近，你也準備好出國旅遊了嗎？說起台灣人最愛去的國家日本，大多數人去旅遊時，都以沖繩、東京、京阪神、北海道等熱門景點為首選。</a:t>
            </a:r>
            <a:r>
              <a:rPr lang="ja-JP" altLang="en-US" b="1" i="0" dirty="0">
                <a:solidFill>
                  <a:srgbClr val="121212"/>
                </a:solidFill>
                <a:effectLst/>
                <a:latin typeface="cronos-pro"/>
              </a:rPr>
              <a:t>但其實跟台灣人最有淵源的地區，反而是相較上述景點來說，較少台灣人去、卻跟台灣面積差不多大的九州地方。</a:t>
            </a:r>
            <a:endParaRPr lang="ja-JP" altLang="en-US" b="0" i="0" dirty="0">
              <a:solidFill>
                <a:srgbClr val="121212"/>
              </a:solidFill>
              <a:effectLst/>
              <a:latin typeface="cronos-pro"/>
            </a:endParaRPr>
          </a:p>
          <a:p>
            <a:pPr algn="l"/>
            <a:r>
              <a:rPr lang="ja-JP" altLang="en-US" b="0" i="0" dirty="0">
                <a:solidFill>
                  <a:srgbClr val="121212"/>
                </a:solidFill>
                <a:effectLst/>
                <a:latin typeface="cronos-pro"/>
              </a:rPr>
              <a:t>說到九州，最有名的莫過於熊本熊這個可愛的吉祥物，這個有個性的吉祥物為熊本縣帶來了數百億的觀光效益，連帶讓更多人認識九州。許多人或許不知道的是，九州還以豚骨拉麵出名，台灣人瘋狂排隊的「一蘭拉麵」，就來自九州。另外，九州地方的腔調，常常被日本人賦予「可愛」的形象，一個小女生講著九州腔，總是能讓大家心動不已。</a:t>
            </a:r>
          </a:p>
          <a:p>
            <a:pPr algn="l"/>
            <a:r>
              <a:rPr lang="ja-JP" altLang="en-US" b="1" i="0" dirty="0">
                <a:solidFill>
                  <a:srgbClr val="121212"/>
                </a:solidFill>
                <a:effectLst/>
                <a:latin typeface="cronos-pro"/>
              </a:rPr>
              <a:t>日治時代，為何九州人稱霸台灣？</a:t>
            </a:r>
            <a:endParaRPr lang="ja-JP" altLang="en-US" b="0" i="0" dirty="0">
              <a:solidFill>
                <a:srgbClr val="121212"/>
              </a:solidFill>
              <a:effectLst/>
              <a:latin typeface="cronos-pro"/>
            </a:endParaRPr>
          </a:p>
          <a:p>
            <a:pPr algn="l"/>
            <a:r>
              <a:rPr lang="ja-JP" altLang="en-US" b="1" i="0" dirty="0">
                <a:solidFill>
                  <a:srgbClr val="121212"/>
                </a:solidFill>
                <a:effectLst/>
                <a:latin typeface="cronos-pro"/>
              </a:rPr>
              <a:t>日本密斯滋書房於 </a:t>
            </a:r>
            <a:r>
              <a:rPr lang="en-US" altLang="ja-JP" b="1" i="0" dirty="0">
                <a:solidFill>
                  <a:srgbClr val="121212"/>
                </a:solidFill>
                <a:effectLst/>
                <a:latin typeface="cronos-pro"/>
              </a:rPr>
              <a:t>1971 </a:t>
            </a:r>
            <a:r>
              <a:rPr lang="ja-JP" altLang="en-US" b="1" i="0" dirty="0">
                <a:solidFill>
                  <a:srgbClr val="121212"/>
                </a:solidFill>
                <a:effectLst/>
                <a:latin typeface="cronos-pro"/>
              </a:rPr>
              <a:t>年出版的</a:t>
            </a:r>
            <a:r>
              <a:rPr lang="en-US" altLang="ja-JP" b="1" i="0" dirty="0">
                <a:solidFill>
                  <a:srgbClr val="121212"/>
                </a:solidFill>
                <a:effectLst/>
                <a:latin typeface="cronos-pro"/>
              </a:rPr>
              <a:t>《</a:t>
            </a:r>
            <a:r>
              <a:rPr lang="ja-JP" altLang="en-US" b="1" i="0" dirty="0">
                <a:solidFill>
                  <a:srgbClr val="121212"/>
                </a:solidFill>
                <a:effectLst/>
                <a:latin typeface="cronos-pro"/>
              </a:rPr>
              <a:t>台灣</a:t>
            </a:r>
            <a:r>
              <a:rPr lang="en-US" altLang="ja-JP" b="1" i="0" dirty="0">
                <a:solidFill>
                  <a:srgbClr val="121212"/>
                </a:solidFill>
                <a:effectLst/>
                <a:latin typeface="cronos-pro"/>
              </a:rPr>
              <a:t>》</a:t>
            </a:r>
            <a:r>
              <a:rPr lang="ja-JP" altLang="en-US" b="1" i="0" dirty="0">
                <a:solidFill>
                  <a:srgbClr val="121212"/>
                </a:solidFill>
                <a:effectLst/>
                <a:latin typeface="cronos-pro"/>
              </a:rPr>
              <a:t>一書中，就曾提到了第一任台灣總督樺山資紀，特別喜歡用鹿兒島同鄉擔任總督府官員。</a:t>
            </a:r>
            <a:r>
              <a:rPr lang="ja-JP" altLang="en-US" b="0" i="0" dirty="0">
                <a:solidFill>
                  <a:srgbClr val="121212"/>
                </a:solidFill>
                <a:effectLst/>
                <a:latin typeface="cronos-pro"/>
              </a:rPr>
              <a:t>樺山時代的總督府人事課長木下新三郎就曾經感歎：日治初期，來台灣的大多是在日本國內不得志的人，總督府下沒有幾個能幹的。鹿兒島人尤其佔據主要職位，只要是鹿兒島人，樺山都會予以錄用。</a:t>
            </a:r>
          </a:p>
          <a:p>
            <a:pPr algn="l"/>
            <a:r>
              <a:rPr lang="ja-JP" altLang="en-US" b="1" i="0" dirty="0">
                <a:solidFill>
                  <a:srgbClr val="121212"/>
                </a:solidFill>
                <a:effectLst/>
                <a:latin typeface="cronos-pro"/>
              </a:rPr>
              <a:t>在統治台灣初期就奠定了九州人為主流的趨勢，但其實這是早在割讓台灣前，日本國內局勢造就的現象：</a:t>
            </a:r>
            <a:r>
              <a:rPr lang="ja-JP" altLang="en-US" b="0" i="0" dirty="0">
                <a:solidFill>
                  <a:srgbClr val="121212"/>
                </a:solidFill>
                <a:effectLst/>
                <a:latin typeface="cronos-pro"/>
              </a:rPr>
              <a:t>鹿兒島縣過去是島津家薩摩藩領地，在幕府鎖國時期，因為近水樓台先得月，讓九州地區的領主，都比較早接觸到西方的科學技術、走私貿易興盛，薩摩藩逐漸成為一個強大的藩國。最後，薩摩藩與同樣位處日本邊陲的長州，藩結成薩長同盟，在倒幕戰爭中成為支持天皇的主要力量。</a:t>
            </a:r>
          </a:p>
          <a:p>
            <a:pPr algn="l"/>
            <a:r>
              <a:rPr lang="ja-JP" altLang="en-US" b="0" i="0" dirty="0">
                <a:solidFill>
                  <a:srgbClr val="121212"/>
                </a:solidFill>
                <a:effectLst/>
                <a:latin typeface="cronos-pro"/>
              </a:rPr>
              <a:t>這樣的歷史背景，讓薩長同盟主宰了日本近代的政治軍事力量。除了明治維新三傑的「西鄉隆盛」、「大久保利通」、「木戶孝允」，以及著名的日本首任首相伊藤博文，都是來自薩摩跟長州這兩大強藩外，</a:t>
            </a:r>
            <a:r>
              <a:rPr lang="ja-JP" altLang="en-US" b="1" i="0" dirty="0">
                <a:solidFill>
                  <a:srgbClr val="121212"/>
                </a:solidFill>
                <a:effectLst/>
                <a:latin typeface="cronos-pro"/>
              </a:rPr>
              <a:t>前五任台灣總督也皆是出身自這個集團</a:t>
            </a:r>
            <a:r>
              <a:rPr lang="ja-JP" altLang="en-US" b="0" i="0" dirty="0">
                <a:solidFill>
                  <a:srgbClr val="121212"/>
                </a:solidFill>
                <a:effectLst/>
                <a:latin typeface="cronos-pro"/>
              </a:rPr>
              <a:t>。直到今天，日本許多政治人物跟內閣總理，仍來自薩長地區。</a:t>
            </a:r>
          </a:p>
          <a:p>
            <a:pPr algn="l"/>
            <a:r>
              <a:rPr lang="ja-JP" altLang="en-US" b="0" i="0" dirty="0">
                <a:solidFill>
                  <a:srgbClr val="121212"/>
                </a:solidFill>
                <a:effectLst/>
                <a:latin typeface="cronos-pro"/>
              </a:rPr>
              <a:t>在日治時代的戶政報告</a:t>
            </a:r>
            <a:r>
              <a:rPr lang="en-US" altLang="ja-JP" b="0" i="0" dirty="0">
                <a:solidFill>
                  <a:srgbClr val="121212"/>
                </a:solidFill>
                <a:effectLst/>
                <a:latin typeface="cronos-pro"/>
              </a:rPr>
              <a:t>《</a:t>
            </a:r>
            <a:r>
              <a:rPr lang="ja-JP" altLang="en-US" b="0" i="0" dirty="0">
                <a:solidFill>
                  <a:srgbClr val="121212"/>
                </a:solidFill>
                <a:effectLst/>
                <a:latin typeface="cronos-pro"/>
              </a:rPr>
              <a:t>昭和十年國勢調查</a:t>
            </a:r>
            <a:r>
              <a:rPr lang="en-US" altLang="ja-JP" b="0" i="0" dirty="0">
                <a:solidFill>
                  <a:srgbClr val="121212"/>
                </a:solidFill>
                <a:effectLst/>
                <a:latin typeface="cronos-pro"/>
              </a:rPr>
              <a:t>》</a:t>
            </a:r>
            <a:r>
              <a:rPr lang="ja-JP" altLang="en-US" b="0" i="0" dirty="0">
                <a:solidFill>
                  <a:srgbClr val="121212"/>
                </a:solidFill>
                <a:effectLst/>
                <a:latin typeface="cronos-pro"/>
              </a:rPr>
              <a:t>就顯示：</a:t>
            </a:r>
            <a:r>
              <a:rPr lang="en-US" altLang="ja-JP" b="1" i="0" dirty="0">
                <a:solidFill>
                  <a:srgbClr val="121212"/>
                </a:solidFill>
                <a:effectLst/>
                <a:latin typeface="cronos-pro"/>
              </a:rPr>
              <a:t>1935 </a:t>
            </a:r>
            <a:r>
              <a:rPr lang="ja-JP" altLang="en-US" b="1" i="0" dirty="0">
                <a:solidFill>
                  <a:srgbClr val="121212"/>
                </a:solidFill>
                <a:effectLst/>
                <a:latin typeface="cronos-pro"/>
              </a:rPr>
              <a:t>年的在台日本人約有 </a:t>
            </a:r>
            <a:r>
              <a:rPr lang="en-US" altLang="ja-JP" b="1" i="0" dirty="0">
                <a:solidFill>
                  <a:srgbClr val="121212"/>
                </a:solidFill>
                <a:effectLst/>
                <a:latin typeface="cronos-pro"/>
              </a:rPr>
              <a:t>27 </a:t>
            </a:r>
            <a:r>
              <a:rPr lang="ja-JP" altLang="en-US" b="1" i="0" dirty="0">
                <a:solidFill>
                  <a:srgbClr val="121212"/>
                </a:solidFill>
                <a:effectLst/>
                <a:latin typeface="cronos-pro"/>
              </a:rPr>
              <a:t>萬人，佔了當時台灣人口 </a:t>
            </a:r>
            <a:r>
              <a:rPr lang="en-US" altLang="ja-JP" b="1" i="0" dirty="0">
                <a:solidFill>
                  <a:srgbClr val="121212"/>
                </a:solidFill>
                <a:effectLst/>
                <a:latin typeface="cronos-pro"/>
              </a:rPr>
              <a:t>5%</a:t>
            </a:r>
            <a:r>
              <a:rPr lang="ja-JP" altLang="en-US" b="1" i="0" dirty="0">
                <a:solidFill>
                  <a:srgbClr val="121212"/>
                </a:solidFill>
                <a:effectLst/>
                <a:latin typeface="cronos-pro"/>
              </a:rPr>
              <a:t>，其中有超過一半的在台日本人本籍是九州地方，這也讓整個日本中，九州跟台灣的淵源最深。</a:t>
            </a:r>
            <a:endParaRPr lang="ja-JP" altLang="en-US" b="0" i="0" dirty="0">
              <a:solidFill>
                <a:srgbClr val="121212"/>
              </a:solidFill>
              <a:effectLst/>
              <a:latin typeface="cronos-pro"/>
            </a:endParaRPr>
          </a:p>
          <a:p>
            <a:pPr algn="l"/>
            <a:r>
              <a:rPr lang="ja-JP" altLang="en-US" b="1" i="0" dirty="0">
                <a:solidFill>
                  <a:srgbClr val="121212"/>
                </a:solidFill>
                <a:effectLst/>
                <a:latin typeface="cronos-pro"/>
              </a:rPr>
              <a:t>台灣人的九州腔</a:t>
            </a:r>
            <a:endParaRPr lang="ja-JP" altLang="en-US" b="0" i="0" dirty="0">
              <a:solidFill>
                <a:srgbClr val="121212"/>
              </a:solidFill>
              <a:effectLst/>
              <a:latin typeface="cronos-pro"/>
            </a:endParaRPr>
          </a:p>
          <a:p>
            <a:pPr algn="l"/>
            <a:r>
              <a:rPr lang="ja-JP" altLang="en-US" b="0" i="0" dirty="0">
                <a:solidFill>
                  <a:srgbClr val="121212"/>
                </a:solidFill>
                <a:effectLst/>
                <a:latin typeface="cronos-pro"/>
              </a:rPr>
              <a:t>當時在台灣佔著主流的九州人們，也把自己的語言文化帶來。今天殘留在台語中的日語，有許多跟日語標準腔發音迥異的。比如台灣人常吃的黑輪おでん（</a:t>
            </a:r>
            <a:r>
              <a:rPr lang="en-US" altLang="ja-JP" b="0" i="0" dirty="0">
                <a:solidFill>
                  <a:srgbClr val="121212"/>
                </a:solidFill>
                <a:effectLst/>
                <a:latin typeface="cronos-pro"/>
              </a:rPr>
              <a:t>oden</a:t>
            </a:r>
            <a:r>
              <a:rPr lang="ja-JP" altLang="en-US" b="0" i="0" dirty="0">
                <a:solidFill>
                  <a:srgbClr val="121212"/>
                </a:solidFill>
                <a:effectLst/>
                <a:latin typeface="cronos-pro"/>
              </a:rPr>
              <a:t>），在台語 </a:t>
            </a:r>
            <a:r>
              <a:rPr lang="en-US" altLang="ja-JP" b="0" i="0" dirty="0">
                <a:solidFill>
                  <a:srgbClr val="121212"/>
                </a:solidFill>
                <a:effectLst/>
                <a:latin typeface="cronos-pro"/>
              </a:rPr>
              <a:t>d </a:t>
            </a:r>
            <a:r>
              <a:rPr lang="ja-JP" altLang="en-US" b="0" i="0" dirty="0">
                <a:solidFill>
                  <a:srgbClr val="121212"/>
                </a:solidFill>
                <a:effectLst/>
                <a:latin typeface="cronos-pro"/>
              </a:rPr>
              <a:t>的音轉化為 </a:t>
            </a:r>
            <a:r>
              <a:rPr lang="en-US" altLang="ja-JP" b="0" i="0" dirty="0">
                <a:solidFill>
                  <a:srgbClr val="121212"/>
                </a:solidFill>
                <a:effectLst/>
                <a:latin typeface="cronos-pro"/>
              </a:rPr>
              <a:t>l </a:t>
            </a:r>
            <a:r>
              <a:rPr lang="ja-JP" altLang="en-US" b="0" i="0" dirty="0">
                <a:solidFill>
                  <a:srgbClr val="121212"/>
                </a:solidFill>
                <a:effectLst/>
                <a:latin typeface="cronos-pro"/>
              </a:rPr>
              <a:t>的音，念起來變成像 </a:t>
            </a:r>
            <a:r>
              <a:rPr lang="en-US" altLang="ja-JP" b="0" i="0" dirty="0" err="1">
                <a:solidFill>
                  <a:srgbClr val="121212"/>
                </a:solidFill>
                <a:effectLst/>
                <a:latin typeface="cronos-pro"/>
              </a:rPr>
              <a:t>olen</a:t>
            </a:r>
            <a:r>
              <a:rPr lang="ja-JP" altLang="en-US" b="0" i="0" dirty="0">
                <a:solidFill>
                  <a:srgbClr val="121212"/>
                </a:solidFill>
                <a:effectLst/>
                <a:latin typeface="cronos-pro"/>
              </a:rPr>
              <a:t>。這樣的特殊音轉幾乎出現在大部分だ（</a:t>
            </a:r>
            <a:r>
              <a:rPr lang="en-US" altLang="ja-JP" b="0" i="0" dirty="0">
                <a:solidFill>
                  <a:srgbClr val="121212"/>
                </a:solidFill>
                <a:effectLst/>
                <a:latin typeface="cronos-pro"/>
              </a:rPr>
              <a:t>da</a:t>
            </a:r>
            <a:r>
              <a:rPr lang="ja-JP" altLang="en-US" b="0" i="0" dirty="0">
                <a:solidFill>
                  <a:srgbClr val="121212"/>
                </a:solidFill>
                <a:effectLst/>
                <a:latin typeface="cronos-pro"/>
              </a:rPr>
              <a:t>）行的音，在台語中變成發成ら（</a:t>
            </a:r>
            <a:r>
              <a:rPr lang="en-US" altLang="ja-JP" b="0" i="0" dirty="0" err="1">
                <a:solidFill>
                  <a:srgbClr val="121212"/>
                </a:solidFill>
                <a:effectLst/>
                <a:latin typeface="cronos-pro"/>
              </a:rPr>
              <a:t>ra</a:t>
            </a:r>
            <a:r>
              <a:rPr lang="ja-JP" altLang="en-US" b="0" i="0" dirty="0">
                <a:solidFill>
                  <a:srgbClr val="121212"/>
                </a:solidFill>
                <a:effectLst/>
                <a:latin typeface="cronos-pro"/>
              </a:rPr>
              <a:t>）行音。</a:t>
            </a:r>
          </a:p>
          <a:p>
            <a:pPr algn="l"/>
            <a:r>
              <a:rPr lang="ja-JP" altLang="en-US" b="0" i="0" dirty="0">
                <a:solidFill>
                  <a:srgbClr val="121212"/>
                </a:solidFill>
                <a:effectLst/>
                <a:latin typeface="cronos-pro"/>
              </a:rPr>
              <a:t>其他例子還有收音機ラジオ（</a:t>
            </a:r>
            <a:r>
              <a:rPr lang="en-US" altLang="ja-JP" b="0" i="0" dirty="0" err="1">
                <a:solidFill>
                  <a:srgbClr val="121212"/>
                </a:solidFill>
                <a:effectLst/>
                <a:latin typeface="cronos-pro"/>
              </a:rPr>
              <a:t>rajio</a:t>
            </a:r>
            <a:r>
              <a:rPr lang="ja-JP" altLang="en-US" b="0" i="0" dirty="0">
                <a:solidFill>
                  <a:srgbClr val="121212"/>
                </a:solidFill>
                <a:effectLst/>
                <a:latin typeface="cronos-pro"/>
              </a:rPr>
              <a:t>），進入台語後變成「啦哩喔」。有一派學者認為，這就是受到九州腔的影響，在博多腔裡面的確常常混淆 だ 跟 ら，比如博多腔中「うどん 屋」念起來會像「うろんや」，也就是把原本在日語唸起來像「烏冬」的烏龍麵，念成「烏龍」。（但也有人認為是台語沒有濁齒齦塞音而邊音化導致）</a:t>
            </a:r>
          </a:p>
          <a:p>
            <a:pPr algn="l"/>
            <a:r>
              <a:rPr lang="ja-JP" altLang="en-US" b="0" i="0" dirty="0">
                <a:solidFill>
                  <a:srgbClr val="121212"/>
                </a:solidFill>
                <a:effectLst/>
                <a:latin typeface="cronos-pro"/>
              </a:rPr>
              <a:t>另外，把「甜不辣」用來指魚漿製品，而非一般日本人所指的油炸食品「天ぷら」，也是受到西日本方言影響，至於台灣人所說的「甜不辣」在關東地區被稱作「薩摩揚げ」，所以別再說是台灣人搞錯了。</a:t>
            </a:r>
          </a:p>
          <a:p>
            <a:pPr algn="l"/>
            <a:r>
              <a:rPr lang="ja-JP" altLang="en-US" b="0" i="0" dirty="0">
                <a:solidFill>
                  <a:srgbClr val="121212"/>
                </a:solidFill>
                <a:effectLst/>
                <a:latin typeface="cronos-pro"/>
              </a:rPr>
              <a:t>回頭講其他受到九州方言影響的台灣日語，我們再舉個生動一點的故事。作家楊照曾在</a:t>
            </a:r>
            <a:r>
              <a:rPr lang="en-US" altLang="ja-JP" b="0" i="0" dirty="0">
                <a:solidFill>
                  <a:srgbClr val="121212"/>
                </a:solidFill>
                <a:effectLst/>
                <a:latin typeface="cronos-pro"/>
              </a:rPr>
              <a:t>《</a:t>
            </a:r>
            <a:r>
              <a:rPr lang="ja-JP" altLang="en-US" b="0" i="0" dirty="0">
                <a:solidFill>
                  <a:srgbClr val="121212"/>
                </a:solidFill>
                <a:effectLst/>
                <a:latin typeface="cronos-pro"/>
              </a:rPr>
              <a:t>戰爭結束，困惑沒有結束</a:t>
            </a:r>
            <a:r>
              <a:rPr lang="en-US" altLang="ja-JP" b="0" i="0" dirty="0">
                <a:solidFill>
                  <a:srgbClr val="121212"/>
                </a:solidFill>
                <a:effectLst/>
                <a:latin typeface="cronos-pro"/>
              </a:rPr>
              <a:t>》</a:t>
            </a:r>
            <a:r>
              <a:rPr lang="ja-JP" altLang="en-US" b="0" i="0" dirty="0">
                <a:solidFill>
                  <a:srgbClr val="121212"/>
                </a:solidFill>
                <a:effectLst/>
                <a:latin typeface="cronos-pro"/>
              </a:rPr>
              <a:t>這篇散文中提及，他在幼年時曾跟受日本教育的爸爸學習日語，大學時選修日籍教師的課，筆試都能拿高分，因此被老師點起來在課堂朗讀課文，結果卻讓老師笑了出來，原來楊照爸爸教他的是純正的九州鄉下腔。日語老師在異國看到一個年輕人講話卻像一個鄉下老頭覺得反差太大不禁啞然失笑。</a:t>
            </a:r>
          </a:p>
          <a:p>
            <a:pPr algn="l"/>
            <a:r>
              <a:rPr lang="ja-JP" altLang="en-US" b="0" i="0" dirty="0">
                <a:solidFill>
                  <a:srgbClr val="121212"/>
                </a:solidFill>
                <a:effectLst/>
                <a:latin typeface="cronos-pro"/>
              </a:rPr>
              <a:t>這不是一個特例，在</a:t>
            </a:r>
            <a:r>
              <a:rPr lang="en-US" altLang="ja-JP" b="0" i="0" dirty="0">
                <a:solidFill>
                  <a:srgbClr val="121212"/>
                </a:solidFill>
                <a:effectLst/>
                <a:latin typeface="cronos-pro"/>
              </a:rPr>
              <a:t>《</a:t>
            </a:r>
            <a:r>
              <a:rPr lang="ja-JP" altLang="en-US" b="0" i="0" dirty="0">
                <a:solidFill>
                  <a:srgbClr val="121212"/>
                </a:solidFill>
                <a:effectLst/>
                <a:latin typeface="cronos-pro"/>
              </a:rPr>
              <a:t>亞細亞的孤兒</a:t>
            </a:r>
            <a:r>
              <a:rPr lang="en-US" altLang="ja-JP" b="0" i="0" dirty="0">
                <a:solidFill>
                  <a:srgbClr val="121212"/>
                </a:solidFill>
                <a:effectLst/>
                <a:latin typeface="cronos-pro"/>
              </a:rPr>
              <a:t>》</a:t>
            </a:r>
            <a:r>
              <a:rPr lang="ja-JP" altLang="en-US" b="0" i="0" dirty="0">
                <a:solidFill>
                  <a:srgbClr val="121212"/>
                </a:solidFill>
                <a:effectLst/>
                <a:latin typeface="cronos-pro"/>
              </a:rPr>
              <a:t>這部台灣文學史的重要作品中，也有提過主人翁胡太明到日本留學，在東京寄居在老朋友「藍桑」住處，藍桑「忽然把聲音放低：</a:t>
            </a:r>
            <a:r>
              <a:rPr lang="en-US" altLang="ja-JP" b="0" i="0" dirty="0">
                <a:solidFill>
                  <a:srgbClr val="121212"/>
                </a:solidFill>
                <a:effectLst/>
                <a:latin typeface="cronos-pro"/>
              </a:rPr>
              <a:t>『</a:t>
            </a:r>
            <a:r>
              <a:rPr lang="ja-JP" altLang="en-US" b="0" i="0" dirty="0">
                <a:solidFill>
                  <a:srgbClr val="121212"/>
                </a:solidFill>
                <a:effectLst/>
                <a:latin typeface="cronos-pro"/>
              </a:rPr>
              <a:t>你在這裡最好不要說出自己是台灣人，台灣人說的日語很像九州口音，你就說自己是福岡或熊本地方的人。</a:t>
            </a:r>
            <a:r>
              <a:rPr lang="en-US" altLang="ja-JP" b="0" i="0" dirty="0">
                <a:solidFill>
                  <a:srgbClr val="121212"/>
                </a:solidFill>
                <a:effectLst/>
                <a:latin typeface="cronos-pro"/>
              </a:rPr>
              <a:t>』</a:t>
            </a:r>
            <a:r>
              <a:rPr lang="ja-JP" altLang="en-US" b="0" i="0" dirty="0">
                <a:solidFill>
                  <a:srgbClr val="121212"/>
                </a:solidFill>
                <a:effectLst/>
                <a:latin typeface="cronos-pro"/>
              </a:rPr>
              <a:t>」這些故事都說明了，</a:t>
            </a:r>
            <a:r>
              <a:rPr lang="ja-JP" altLang="en-US" b="1" i="0" dirty="0">
                <a:solidFill>
                  <a:srgbClr val="121212"/>
                </a:solidFill>
                <a:effectLst/>
                <a:latin typeface="cronos-pro"/>
              </a:rPr>
              <a:t>那個年代的台灣人，與其說被「皇民化」，不如說被「九州化」了。</a:t>
            </a:r>
            <a:endParaRPr lang="ja-JP" altLang="en-US" b="0" i="0" dirty="0">
              <a:solidFill>
                <a:srgbClr val="121212"/>
              </a:solidFill>
              <a:effectLst/>
              <a:latin typeface="cronos-pro"/>
            </a:endParaRPr>
          </a:p>
          <a:p>
            <a:pPr algn="l"/>
            <a:r>
              <a:rPr lang="ja-JP" altLang="en-US" b="1" i="0" dirty="0">
                <a:solidFill>
                  <a:srgbClr val="121212"/>
                </a:solidFill>
                <a:effectLst/>
                <a:latin typeface="cronos-pro"/>
              </a:rPr>
              <a:t>末代武士的台灣情緣</a:t>
            </a:r>
            <a:endParaRPr lang="ja-JP" altLang="en-US" b="0" i="0" dirty="0">
              <a:solidFill>
                <a:srgbClr val="121212"/>
              </a:solidFill>
              <a:effectLst/>
              <a:latin typeface="cronos-pro"/>
            </a:endParaRPr>
          </a:p>
          <a:p>
            <a:pPr algn="l"/>
            <a:r>
              <a:rPr lang="ja-JP" altLang="en-US" b="1" i="0" dirty="0">
                <a:solidFill>
                  <a:srgbClr val="121212"/>
                </a:solidFill>
                <a:effectLst/>
                <a:latin typeface="cronos-pro"/>
              </a:rPr>
              <a:t>在九州，最具代表性的人物就是明治維新時代，標榜「敬天愛人」的西鄉隆盛。</a:t>
            </a:r>
            <a:r>
              <a:rPr lang="ja-JP" altLang="en-US" b="0" i="0" dirty="0">
                <a:solidFill>
                  <a:srgbClr val="121212"/>
                </a:solidFill>
                <a:effectLst/>
                <a:latin typeface="cronos-pro"/>
              </a:rPr>
              <a:t>到訪過上野公園的旅客，都能看到那尊他牽著狗的銅像，電影</a:t>
            </a:r>
            <a:r>
              <a:rPr lang="en-US" altLang="ja-JP" b="0" i="0" dirty="0">
                <a:solidFill>
                  <a:srgbClr val="121212"/>
                </a:solidFill>
                <a:effectLst/>
                <a:latin typeface="cronos-pro"/>
              </a:rPr>
              <a:t>《</a:t>
            </a:r>
            <a:r>
              <a:rPr lang="ja-JP" altLang="en-US" b="0" i="0" dirty="0">
                <a:solidFill>
                  <a:srgbClr val="121212"/>
                </a:solidFill>
                <a:effectLst/>
                <a:latin typeface="cronos-pro"/>
              </a:rPr>
              <a:t>末代武士</a:t>
            </a:r>
            <a:r>
              <a:rPr lang="en-US" altLang="ja-JP" b="0" i="0" dirty="0">
                <a:solidFill>
                  <a:srgbClr val="121212"/>
                </a:solidFill>
                <a:effectLst/>
                <a:latin typeface="cronos-pro"/>
              </a:rPr>
              <a:t>》</a:t>
            </a:r>
            <a:r>
              <a:rPr lang="ja-JP" altLang="en-US" b="0" i="0" dirty="0">
                <a:solidFill>
                  <a:srgbClr val="121212"/>
                </a:solidFill>
                <a:effectLst/>
                <a:latin typeface="cronos-pro"/>
              </a:rPr>
              <a:t>就是以他為原型，今年的 </a:t>
            </a:r>
            <a:r>
              <a:rPr lang="en-US" altLang="ja-JP" b="0" i="0" dirty="0">
                <a:solidFill>
                  <a:srgbClr val="121212"/>
                </a:solidFill>
                <a:effectLst/>
                <a:latin typeface="cronos-pro"/>
              </a:rPr>
              <a:t>NHK </a:t>
            </a:r>
            <a:r>
              <a:rPr lang="ja-JP" altLang="en-US" b="0" i="0" dirty="0">
                <a:solidFill>
                  <a:srgbClr val="121212"/>
                </a:solidFill>
                <a:effectLst/>
                <a:latin typeface="cronos-pro"/>
              </a:rPr>
              <a:t>大河劇也是以其為主人翁。西鄉隆盛是充滿悲劇性的英雄人物，出身鹿兒島縣的西鄉隆盛，在倒幕戰爭中領導擊敗幕府，讓明治天皇掌控實權，也推動過日本近代化。然而，</a:t>
            </a:r>
            <a:r>
              <a:rPr lang="ja-JP" altLang="en-US" b="1" i="0" dirty="0">
                <a:solidFill>
                  <a:srgbClr val="121212"/>
                </a:solidFill>
                <a:effectLst/>
                <a:latin typeface="cronos-pro"/>
              </a:rPr>
              <a:t>他最後因為同情失業的舊時代武士，而捲入與新政府對抗的西南戰爭，最後戰敗，切腹自殺。</a:t>
            </a:r>
            <a:endParaRPr lang="ja-JP" altLang="en-US" b="0" i="0" dirty="0">
              <a:solidFill>
                <a:srgbClr val="121212"/>
              </a:solidFill>
              <a:effectLst/>
              <a:latin typeface="cronos-pro"/>
            </a:endParaRPr>
          </a:p>
          <a:p>
            <a:pPr algn="l"/>
            <a:r>
              <a:rPr lang="ja-JP" altLang="en-US" b="0" i="0" dirty="0">
                <a:solidFill>
                  <a:srgbClr val="121212"/>
                </a:solidFill>
                <a:effectLst/>
                <a:latin typeface="cronos-pro"/>
              </a:rPr>
              <a:t>這樣一位日本家喻戶曉的人物，其實跟台灣也有相當的糾葛。</a:t>
            </a:r>
            <a:r>
              <a:rPr lang="en-US" altLang="ja-JP" b="0" i="0" dirty="0">
                <a:solidFill>
                  <a:srgbClr val="121212"/>
                </a:solidFill>
                <a:effectLst/>
                <a:latin typeface="cronos-pro"/>
              </a:rPr>
              <a:t>1851 </a:t>
            </a:r>
            <a:r>
              <a:rPr lang="ja-JP" altLang="en-US" b="0" i="0" dirty="0">
                <a:solidFill>
                  <a:srgbClr val="121212"/>
                </a:solidFill>
                <a:effectLst/>
                <a:latin typeface="cronos-pro"/>
              </a:rPr>
              <a:t>年，西鄉隆盛就曾奉命前往台灣探勘，在宜蘭一帶登陸，與當地平埔族少女相戀，產下一子。</a:t>
            </a:r>
            <a:r>
              <a:rPr lang="en-US" altLang="ja-JP" b="0" i="0" dirty="0">
                <a:solidFill>
                  <a:srgbClr val="121212"/>
                </a:solidFill>
                <a:effectLst/>
                <a:latin typeface="cronos-pro"/>
              </a:rPr>
              <a:t>1874 </a:t>
            </a:r>
            <a:r>
              <a:rPr lang="ja-JP" altLang="en-US" b="0" i="0" dirty="0">
                <a:solidFill>
                  <a:srgbClr val="121212"/>
                </a:solidFill>
                <a:effectLst/>
                <a:latin typeface="cronos-pro"/>
              </a:rPr>
              <a:t>年，日本首次的「征台之役」牡丹社事件，就是由西鄉隆盛的弟弟西鄉從道領軍進攻台灣。割讓台灣後，西鄉隆盛的兒子西鄉菊次郎也擔任過台北縣支廳長、宜蘭廳廳長。</a:t>
            </a:r>
          </a:p>
          <a:p>
            <a:pPr algn="l"/>
            <a:r>
              <a:rPr lang="ja-JP" altLang="en-US" b="1" i="0" dirty="0">
                <a:solidFill>
                  <a:srgbClr val="121212"/>
                </a:solidFill>
                <a:effectLst/>
                <a:latin typeface="cronos-pro"/>
              </a:rPr>
              <a:t>西鄉隆盛一生可以說為近代日台關係的縮影：</a:t>
            </a:r>
            <a:r>
              <a:rPr lang="ja-JP" altLang="en-US" b="0" i="0" dirty="0">
                <a:solidFill>
                  <a:srgbClr val="121212"/>
                </a:solidFill>
                <a:effectLst/>
                <a:latin typeface="cronos-pro"/>
              </a:rPr>
              <a:t>西鄉出身的薩摩藩是明治維新的重要推手，造就了近代日本的局面，也間接觸發了台灣被日本統治的歷史時代；而這些出身薩摩、博多等九州地方的日本人，又在台灣日據時代中扮演了重要腳色，深深影響了那個年代的台灣人。</a:t>
            </a:r>
          </a:p>
          <a:p>
            <a:pPr algn="l"/>
            <a:r>
              <a:rPr lang="ja-JP" altLang="en-US" b="0" i="0" dirty="0">
                <a:solidFill>
                  <a:srgbClr val="121212"/>
                </a:solidFill>
                <a:effectLst/>
                <a:latin typeface="cronos-pro"/>
              </a:rPr>
              <a:t>下次有機會，也可以拜訪拜訪這個與台灣淵源極深的地方，說不定你能遇到曾經來過台灣的日本老人喔！</a:t>
            </a:r>
          </a:p>
          <a:p>
            <a:pPr algn="l"/>
            <a:r>
              <a:rPr lang="en-US" altLang="ja-JP" b="0" i="0" u="none" strike="noStrike" dirty="0">
                <a:solidFill>
                  <a:srgbClr val="285F8F"/>
                </a:solidFill>
                <a:effectLst/>
                <a:latin typeface="cronos-pro"/>
                <a:hlinkClick r:id="rId18" tooltip="(另開新視窗)"/>
              </a:rPr>
              <a:t>【</a:t>
            </a:r>
            <a:r>
              <a:rPr lang="ja-JP" altLang="en-US" b="0" i="0" u="none" strike="noStrike" dirty="0">
                <a:solidFill>
                  <a:srgbClr val="285F8F"/>
                </a:solidFill>
                <a:effectLst/>
                <a:latin typeface="cronos-pro"/>
                <a:hlinkClick r:id="rId18" tooltip="(另開新視窗)"/>
              </a:rPr>
              <a:t>換日線 網路文章 </a:t>
            </a:r>
            <a:r>
              <a:rPr lang="en-US" altLang="ja-JP" b="0" i="0" u="none" strike="noStrike" dirty="0">
                <a:solidFill>
                  <a:srgbClr val="285F8F"/>
                </a:solidFill>
                <a:effectLst/>
                <a:latin typeface="cronos-pro"/>
                <a:hlinkClick r:id="rId18" tooltip="(另開新視窗)"/>
              </a:rPr>
              <a:t>2</a:t>
            </a:r>
            <a:r>
              <a:rPr lang="ja-JP" altLang="en-US" b="0" i="0" u="none" strike="noStrike" dirty="0">
                <a:solidFill>
                  <a:srgbClr val="285F8F"/>
                </a:solidFill>
                <a:effectLst/>
                <a:latin typeface="cronos-pro"/>
                <a:hlinkClick r:id="rId18" tooltip="(另開新視窗)"/>
              </a:rPr>
              <a:t>月</a:t>
            </a:r>
            <a:r>
              <a:rPr lang="en-US" altLang="ja-JP" b="0" i="0" u="none" strike="noStrike" dirty="0">
                <a:solidFill>
                  <a:srgbClr val="285F8F"/>
                </a:solidFill>
                <a:effectLst/>
                <a:latin typeface="cronos-pro"/>
                <a:hlinkClick r:id="rId18" tooltip="(另開新視窗)"/>
              </a:rPr>
              <a:t>7</a:t>
            </a:r>
            <a:r>
              <a:rPr lang="ja-JP" altLang="en-US" b="0" i="0" u="none" strike="noStrike" dirty="0">
                <a:solidFill>
                  <a:srgbClr val="285F8F"/>
                </a:solidFill>
                <a:effectLst/>
                <a:latin typeface="cronos-pro"/>
                <a:hlinkClick r:id="rId18" tooltip="(另開新視窗)"/>
              </a:rPr>
              <a:t>日</a:t>
            </a:r>
            <a:r>
              <a:rPr lang="en-US" altLang="ja-JP" b="0" i="0" u="none" strike="noStrike" dirty="0">
                <a:solidFill>
                  <a:srgbClr val="285F8F"/>
                </a:solidFill>
                <a:effectLst/>
                <a:latin typeface="cronos-pro"/>
                <a:hlinkClick r:id="rId18" tooltip="(另開新視窗)"/>
              </a:rPr>
              <a:t>】 </a:t>
            </a:r>
            <a:r>
              <a:rPr lang="ja-JP" altLang="en-US" b="0" i="0" u="none" strike="noStrike" dirty="0">
                <a:solidFill>
                  <a:srgbClr val="285F8F"/>
                </a:solidFill>
                <a:effectLst/>
                <a:latin typeface="cronos-pro"/>
                <a:hlinkClick r:id="rId18" tooltip="(另開新視窗)"/>
              </a:rPr>
              <a:t>日治時代的台灣，為何到處都是九州人？</a:t>
            </a:r>
            <a:endParaRPr lang="ja-JP" altLang="en-US" b="0" i="0" dirty="0">
              <a:solidFill>
                <a:srgbClr val="121212"/>
              </a:solidFill>
              <a:effectLst/>
              <a:latin typeface="cronos-pro"/>
            </a:endParaRPr>
          </a:p>
          <a:p>
            <a:pPr algn="r"/>
            <a:r>
              <a:rPr lang="ja-JP" altLang="en-US" b="0" i="0" dirty="0">
                <a:solidFill>
                  <a:srgbClr val="333333"/>
                </a:solidFill>
                <a:effectLst/>
                <a:latin typeface="Helvetica" panose="020B0604020202020204" pitchFamily="34" charset="0"/>
              </a:rPr>
              <a:t> </a:t>
            </a:r>
          </a:p>
          <a:p>
            <a:pPr algn="ctr"/>
            <a:r>
              <a:rPr lang="ja-JP" altLang="en-US" b="1" i="0" u="none" strike="noStrike" dirty="0">
                <a:solidFill>
                  <a:srgbClr val="5E5E5E"/>
                </a:solidFill>
                <a:effectLst/>
                <a:latin typeface="Helvetica" panose="020B0604020202020204" pitchFamily="34" charset="0"/>
                <a:hlinkClick r:id="rId19"/>
              </a:rPr>
              <a:t>其他單位</a:t>
            </a:r>
            <a:endParaRPr lang="ja-JP" altLang="en-US" b="0" i="0" dirty="0">
              <a:solidFill>
                <a:srgbClr val="333333"/>
              </a:solidFill>
              <a:effectLst/>
              <a:latin typeface="Helvetica" panose="020B0604020202020204" pitchFamily="34" charset="0"/>
            </a:endParaRPr>
          </a:p>
          <a:p>
            <a:pPr algn="ctr"/>
            <a:r>
              <a:rPr lang="en-US" altLang="ja-JP" b="0" i="0" u="none" strike="noStrike" dirty="0">
                <a:solidFill>
                  <a:srgbClr val="285F8F"/>
                </a:solidFill>
                <a:effectLst/>
                <a:latin typeface="Helvetica" panose="020B0604020202020204" pitchFamily="34" charset="0"/>
                <a:hlinkClick r:id="rId20" tooltip="頁尾網站資訊"/>
              </a:rPr>
              <a:t>:::</a:t>
            </a:r>
            <a:r>
              <a:rPr lang="en-US" altLang="ja-JP" b="0" i="0" dirty="0">
                <a:solidFill>
                  <a:srgbClr val="333333"/>
                </a:solidFill>
                <a:effectLst/>
                <a:latin typeface="inherit"/>
              </a:rPr>
              <a:t>|</a:t>
            </a:r>
            <a:r>
              <a:rPr lang="ja-JP" altLang="en-US" b="1" i="0" u="none" strike="noStrike" dirty="0">
                <a:solidFill>
                  <a:srgbClr val="5E5E5E"/>
                </a:solidFill>
                <a:effectLst/>
                <a:latin typeface="inherit"/>
                <a:hlinkClick r:id="rId21" tooltip="(另開新視窗)"/>
              </a:rPr>
              <a:t>政府網站資料開放宣告</a:t>
            </a:r>
            <a:r>
              <a:rPr lang="en-US" altLang="ja-JP" b="0" i="0" dirty="0">
                <a:solidFill>
                  <a:srgbClr val="333333"/>
                </a:solidFill>
                <a:effectLst/>
                <a:latin typeface="inherit"/>
              </a:rPr>
              <a:t>|</a:t>
            </a:r>
            <a:r>
              <a:rPr lang="ja-JP" altLang="en-US" b="1" i="0" u="none" strike="noStrike" dirty="0">
                <a:solidFill>
                  <a:srgbClr val="5E5E5E"/>
                </a:solidFill>
                <a:effectLst/>
                <a:latin typeface="inherit"/>
                <a:hlinkClick r:id="rId22" tooltip="(另開新視窗)"/>
              </a:rPr>
              <a:t>無障礙網頁宣言</a:t>
            </a:r>
            <a:r>
              <a:rPr lang="en-US" altLang="ja-JP" b="0" i="0" dirty="0">
                <a:solidFill>
                  <a:srgbClr val="333333"/>
                </a:solidFill>
                <a:effectLst/>
                <a:latin typeface="inherit"/>
              </a:rPr>
              <a:t>|</a:t>
            </a:r>
            <a:r>
              <a:rPr lang="ja-JP" altLang="en-US" b="1" i="0" u="none" strike="noStrike" dirty="0">
                <a:solidFill>
                  <a:srgbClr val="5E5E5E"/>
                </a:solidFill>
                <a:effectLst/>
                <a:latin typeface="inherit"/>
                <a:hlinkClick r:id="rId23" tooltip="(另開新視窗)"/>
              </a:rPr>
              <a:t>資訊安全宣言</a:t>
            </a:r>
            <a:r>
              <a:rPr lang="en-US" altLang="ja-JP" b="0" i="0" dirty="0">
                <a:solidFill>
                  <a:srgbClr val="333333"/>
                </a:solidFill>
                <a:effectLst/>
                <a:latin typeface="inherit"/>
              </a:rPr>
              <a:t>|</a:t>
            </a:r>
            <a:r>
              <a:rPr lang="ja-JP" altLang="en-US" b="1" i="0" u="none" strike="noStrike" dirty="0">
                <a:solidFill>
                  <a:srgbClr val="5E5E5E"/>
                </a:solidFill>
                <a:effectLst/>
                <a:latin typeface="inherit"/>
                <a:hlinkClick r:id="rId24" tooltip="(另開新視窗)"/>
              </a:rPr>
              <a:t>隱私權保護聲明</a:t>
            </a:r>
            <a:r>
              <a:rPr lang="en-US" altLang="ja-JP" b="0" i="0" dirty="0">
                <a:solidFill>
                  <a:srgbClr val="333333"/>
                </a:solidFill>
                <a:effectLst/>
                <a:latin typeface="inherit"/>
              </a:rPr>
              <a:t>|</a:t>
            </a:r>
          </a:p>
          <a:p>
            <a:pPr algn="ctr"/>
            <a:r>
              <a:rPr lang="ja-JP" altLang="en-US" b="0" i="0" dirty="0">
                <a:solidFill>
                  <a:srgbClr val="333333"/>
                </a:solidFill>
                <a:effectLst/>
                <a:latin typeface="inherit"/>
              </a:rPr>
              <a:t>中華民國外交部 版權所有</a:t>
            </a:r>
            <a:br>
              <a:rPr lang="ja-JP" altLang="en-US" b="0" i="0" dirty="0">
                <a:solidFill>
                  <a:srgbClr val="333333"/>
                </a:solidFill>
                <a:effectLst/>
                <a:latin typeface="inherit"/>
              </a:rPr>
            </a:br>
            <a:endParaRPr lang="ja-JP" altLang="en-US" b="0" i="0" dirty="0">
              <a:solidFill>
                <a:srgbClr val="333333"/>
              </a:solidFill>
              <a:effectLst/>
              <a:latin typeface="inherit"/>
            </a:endParaRPr>
          </a:p>
          <a:p>
            <a:pPr algn="ctr"/>
            <a:r>
              <a:rPr lang="ja-JP" altLang="en-US" b="0" i="0" dirty="0">
                <a:solidFill>
                  <a:srgbClr val="333333"/>
                </a:solidFill>
                <a:effectLst/>
                <a:latin typeface="inherit"/>
              </a:rPr>
              <a:t>本網站建議使用 </a:t>
            </a:r>
            <a:r>
              <a:rPr lang="en-US" altLang="ja-JP" b="0" i="0" dirty="0">
                <a:solidFill>
                  <a:srgbClr val="333333"/>
                </a:solidFill>
                <a:effectLst/>
                <a:latin typeface="inherit"/>
              </a:rPr>
              <a:t>Chrome, Firefox, </a:t>
            </a:r>
            <a:r>
              <a:rPr lang="ja-JP" altLang="en-US" b="0" i="0" dirty="0">
                <a:solidFill>
                  <a:srgbClr val="333333"/>
                </a:solidFill>
                <a:effectLst/>
                <a:latin typeface="inherit"/>
              </a:rPr>
              <a:t>以及 </a:t>
            </a:r>
            <a:r>
              <a:rPr lang="en-US" altLang="ja-JP" b="0" i="0" dirty="0">
                <a:solidFill>
                  <a:srgbClr val="333333"/>
                </a:solidFill>
                <a:effectLst/>
                <a:latin typeface="inherit"/>
              </a:rPr>
              <a:t>Microsoft Edge </a:t>
            </a:r>
            <a:r>
              <a:rPr lang="ja-JP" altLang="en-US" b="0" i="0" dirty="0">
                <a:solidFill>
                  <a:srgbClr val="333333"/>
                </a:solidFill>
                <a:effectLst/>
                <a:latin typeface="inherit"/>
              </a:rPr>
              <a:t>以上的瀏覽器。 </a:t>
            </a:r>
          </a:p>
          <a:p>
            <a:endParaRPr lang="zh-TW" altLang="en-US" dirty="0"/>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6</a:t>
            </a:fld>
            <a:endParaRPr lang="zh-TW" altLang="en-US"/>
          </a:p>
        </p:txBody>
      </p:sp>
    </p:spTree>
    <p:extLst>
      <p:ext uri="{BB962C8B-B14F-4D97-AF65-F5344CB8AC3E}">
        <p14:creationId xmlns:p14="http://schemas.microsoft.com/office/powerpoint/2010/main" val="3802399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9700" y="768350"/>
            <a:ext cx="6819900" cy="3836988"/>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7FD1F58-186D-4867-9867-92263375AA3F}" type="slidenum">
              <a:rPr lang="zh-TW" altLang="en-US" smtClean="0"/>
              <a:t>102</a:t>
            </a:fld>
            <a:endParaRPr lang="zh-TW" altLang="en-US"/>
          </a:p>
        </p:txBody>
      </p:sp>
    </p:spTree>
    <p:extLst>
      <p:ext uri="{BB962C8B-B14F-4D97-AF65-F5344CB8AC3E}">
        <p14:creationId xmlns:p14="http://schemas.microsoft.com/office/powerpoint/2010/main" val="22720946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191866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4121538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2 to the power of 3</a:t>
            </a:r>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105</a:t>
            </a:fld>
            <a:endParaRPr lang="zh-TW" altLang="en-US"/>
          </a:p>
        </p:txBody>
      </p:sp>
    </p:spTree>
    <p:extLst>
      <p:ext uri="{BB962C8B-B14F-4D97-AF65-F5344CB8AC3E}">
        <p14:creationId xmlns:p14="http://schemas.microsoft.com/office/powerpoint/2010/main" val="198390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7 pages</a:t>
            </a:r>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123</a:t>
            </a:fld>
            <a:endParaRPr lang="zh-TW" altLang="en-US"/>
          </a:p>
        </p:txBody>
      </p:sp>
    </p:spTree>
    <p:extLst>
      <p:ext uri="{BB962C8B-B14F-4D97-AF65-F5344CB8AC3E}">
        <p14:creationId xmlns:p14="http://schemas.microsoft.com/office/powerpoint/2010/main" val="89732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You can model combinational logic with continuous assignments, instead of using gates and interconnect nets.</a:t>
            </a:r>
          </a:p>
          <a:p>
            <a:r>
              <a:rPr lang="en-US" dirty="0"/>
              <a:t>Use continuous assignments outside of a procedural block. </a:t>
            </a:r>
          </a:p>
          <a:p>
            <a:r>
              <a:rPr lang="en-US" dirty="0"/>
              <a:t>Use a continuous assignment to drive a value onto a net.</a:t>
            </a:r>
          </a:p>
          <a:p>
            <a:r>
              <a:rPr lang="en-US" dirty="0"/>
              <a:t>The LHS is updated at any change in the RHS expression, after a specified delay.</a:t>
            </a:r>
          </a:p>
          <a:p>
            <a:endParaRPr lang="en-US" dirty="0"/>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128</a:t>
            </a:fld>
            <a:endParaRPr lang="zh-TW" altLang="en-US"/>
          </a:p>
        </p:txBody>
      </p:sp>
    </p:spTree>
    <p:extLst>
      <p:ext uri="{BB962C8B-B14F-4D97-AF65-F5344CB8AC3E}">
        <p14:creationId xmlns:p14="http://schemas.microsoft.com/office/powerpoint/2010/main" val="2628705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How to write this with assign?</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0184248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case  treats 'z' &amp; 'x'  as it is</a:t>
            </a:r>
            <a:br>
              <a:rPr lang="en-US" altLang="zh-TW" dirty="0"/>
            </a:br>
            <a:r>
              <a:rPr lang="en-US" altLang="zh-TW" dirty="0" err="1"/>
              <a:t>casez</a:t>
            </a:r>
            <a:r>
              <a:rPr lang="en-US" altLang="zh-TW" dirty="0"/>
              <a:t> treats 'z'        as </a:t>
            </a:r>
            <a:r>
              <a:rPr lang="en-US" altLang="zh-TW" dirty="0" err="1"/>
              <a:t>dont</a:t>
            </a:r>
            <a:r>
              <a:rPr lang="en-US" altLang="zh-TW" dirty="0"/>
              <a:t> care </a:t>
            </a:r>
            <a:br>
              <a:rPr lang="en-US" altLang="zh-TW" dirty="0"/>
            </a:br>
            <a:r>
              <a:rPr lang="en-US" altLang="zh-TW" dirty="0" err="1"/>
              <a:t>casex</a:t>
            </a:r>
            <a:r>
              <a:rPr lang="en-US" altLang="zh-TW" dirty="0"/>
              <a:t> treats 'z' &amp; 'x'  as </a:t>
            </a:r>
            <a:r>
              <a:rPr lang="en-US" altLang="zh-TW" dirty="0" err="1"/>
              <a:t>dont</a:t>
            </a:r>
            <a:r>
              <a:rPr lang="en-US" altLang="zh-TW" dirty="0"/>
              <a:t> care </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919442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1FCF5C-BA6D-4E92-8974-2B44AEA5C02C}" type="slidenum">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76162" name="Rectangle 2"/>
          <p:cNvSpPr>
            <a:spLocks noGrp="1" noRot="1" noChangeAspect="1" noChangeArrowheads="1" noTextEdit="1"/>
          </p:cNvSpPr>
          <p:nvPr>
            <p:ph type="sldImg"/>
          </p:nvPr>
        </p:nvSpPr>
        <p:spPr>
          <a:xfrm>
            <a:off x="139700" y="768350"/>
            <a:ext cx="6819900" cy="3836988"/>
          </a:xfrm>
          <a:ln/>
        </p:spPr>
      </p:sp>
      <p:sp>
        <p:nvSpPr>
          <p:cNvPr id="476163"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10596367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0550AF-A15E-4330-B238-F24CF9C0EE54}" type="slidenum">
              <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77186" name="Rectangle 2"/>
          <p:cNvSpPr>
            <a:spLocks noGrp="1" noRot="1" noChangeAspect="1" noChangeArrowheads="1" noTextEdit="1"/>
          </p:cNvSpPr>
          <p:nvPr>
            <p:ph type="sldImg"/>
          </p:nvPr>
        </p:nvSpPr>
        <p:spPr>
          <a:xfrm>
            <a:off x="139700" y="768350"/>
            <a:ext cx="6819900" cy="3836988"/>
          </a:xfrm>
          <a:ln/>
        </p:spPr>
      </p:sp>
      <p:sp>
        <p:nvSpPr>
          <p:cNvPr id="47718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3666791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9</a:t>
            </a:fld>
            <a:endParaRPr lang="zh-TW" altLang="en-US"/>
          </a:p>
        </p:txBody>
      </p:sp>
    </p:spTree>
    <p:extLst>
      <p:ext uri="{BB962C8B-B14F-4D97-AF65-F5344CB8AC3E}">
        <p14:creationId xmlns:p14="http://schemas.microsoft.com/office/powerpoint/2010/main" val="23677559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2700" marR="140335">
              <a:lnSpc>
                <a:spcPct val="101499"/>
              </a:lnSpc>
            </a:pPr>
            <a:r>
              <a:rPr lang="en-US" altLang="zh-TW" sz="1200" spc="-5" dirty="0">
                <a:latin typeface="+mn-lt"/>
                <a:cs typeface="Calibri"/>
              </a:rPr>
              <a:t>A</a:t>
            </a:r>
            <a:r>
              <a:rPr lang="en-US" altLang="zh-TW" sz="1200" spc="-10" dirty="0">
                <a:latin typeface="+mn-lt"/>
                <a:cs typeface="Calibri"/>
              </a:rPr>
              <a:t>ssu</a:t>
            </a:r>
            <a:r>
              <a:rPr lang="en-US" altLang="zh-TW" sz="1200" spc="-15" dirty="0">
                <a:latin typeface="+mn-lt"/>
                <a:cs typeface="Calibri"/>
              </a:rPr>
              <a:t>m</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a</a:t>
            </a:r>
            <a:r>
              <a:rPr lang="en-US" altLang="zh-TW" sz="1200" dirty="0">
                <a:latin typeface="+mn-lt"/>
                <a:cs typeface="Calibri"/>
              </a:rPr>
              <a:t>t</a:t>
            </a:r>
            <a:r>
              <a:rPr lang="en-US" altLang="zh-TW" sz="1200" spc="-10" dirty="0">
                <a:latin typeface="+mn-lt"/>
                <a:cs typeface="Calibri"/>
              </a:rPr>
              <a:t> w</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w</a:t>
            </a:r>
            <a:r>
              <a:rPr lang="en-US" altLang="zh-TW" sz="1200" spc="-5" dirty="0">
                <a:latin typeface="+mn-lt"/>
                <a:cs typeface="Calibri"/>
              </a:rPr>
              <a:t>a</a:t>
            </a:r>
            <a:r>
              <a:rPr lang="en-US" altLang="zh-TW" sz="1200" spc="-10" dirty="0">
                <a:latin typeface="+mn-lt"/>
                <a:cs typeface="Calibri"/>
              </a:rPr>
              <a:t>n</a:t>
            </a:r>
            <a:r>
              <a:rPr lang="en-US" altLang="zh-TW" sz="1200" dirty="0">
                <a:latin typeface="+mn-lt"/>
                <a:cs typeface="Calibri"/>
              </a:rPr>
              <a:t>t</a:t>
            </a:r>
            <a:r>
              <a:rPr lang="en-US" altLang="zh-TW" sz="1200" spc="-10" dirty="0">
                <a:latin typeface="+mn-lt"/>
                <a:cs typeface="Calibri"/>
              </a:rPr>
              <a:t> </a:t>
            </a:r>
            <a:r>
              <a:rPr lang="en-US" altLang="zh-TW" sz="1200" spc="-15" dirty="0">
                <a:latin typeface="+mn-lt"/>
                <a:cs typeface="Calibri"/>
              </a:rPr>
              <a:t>t</a:t>
            </a:r>
            <a:r>
              <a:rPr lang="en-US" altLang="zh-TW" sz="1200" spc="5" dirty="0">
                <a:latin typeface="+mn-lt"/>
                <a:cs typeface="Calibri"/>
              </a:rPr>
              <a:t>o</a:t>
            </a:r>
            <a:r>
              <a:rPr lang="en-US" altLang="zh-TW" sz="1200" spc="-15" dirty="0">
                <a:latin typeface="+mn-lt"/>
                <a:cs typeface="Calibri"/>
              </a:rPr>
              <a:t> </a:t>
            </a:r>
            <a:r>
              <a:rPr lang="en-US" altLang="zh-TW" sz="1200" spc="-10" dirty="0">
                <a:latin typeface="+mn-lt"/>
                <a:cs typeface="Calibri"/>
              </a:rPr>
              <a:t>sp</a:t>
            </a:r>
            <a:r>
              <a:rPr lang="en-US" altLang="zh-TW" sz="1200" dirty="0">
                <a:latin typeface="+mn-lt"/>
                <a:cs typeface="Calibri"/>
              </a:rPr>
              <a:t>e</a:t>
            </a:r>
            <a:r>
              <a:rPr lang="en-US" altLang="zh-TW" sz="1200" spc="-10" dirty="0">
                <a:latin typeface="+mn-lt"/>
                <a:cs typeface="Calibri"/>
              </a:rPr>
              <a:t>ci</a:t>
            </a:r>
            <a:r>
              <a:rPr lang="en-US" altLang="zh-TW" sz="1200" spc="-5" dirty="0">
                <a:latin typeface="+mn-lt"/>
                <a:cs typeface="Calibri"/>
              </a:rPr>
              <a:t>f</a:t>
            </a:r>
            <a:r>
              <a:rPr lang="en-US" altLang="zh-TW" sz="1200" spc="5" dirty="0">
                <a:latin typeface="+mn-lt"/>
                <a:cs typeface="Calibri"/>
              </a:rPr>
              <a:t>y</a:t>
            </a:r>
            <a:r>
              <a:rPr lang="en-US" altLang="zh-TW" sz="1200" spc="-5" dirty="0">
                <a:latin typeface="+mn-lt"/>
                <a:cs typeface="Calibri"/>
              </a:rPr>
              <a:t> </a:t>
            </a:r>
            <a:r>
              <a:rPr lang="en-US" altLang="zh-TW" sz="1200" spc="5" dirty="0">
                <a:latin typeface="+mn-lt"/>
                <a:cs typeface="Calibri"/>
              </a:rPr>
              <a:t>a</a:t>
            </a:r>
            <a:r>
              <a:rPr lang="en-US" altLang="zh-TW" sz="1200" spc="-10" dirty="0">
                <a:latin typeface="+mn-lt"/>
                <a:cs typeface="Calibri"/>
              </a:rPr>
              <a:t> </a:t>
            </a:r>
            <a:r>
              <a:rPr lang="en-US" altLang="zh-TW" sz="1200" spc="-5" dirty="0">
                <a:latin typeface="+mn-lt"/>
                <a:cs typeface="Calibri"/>
              </a:rPr>
              <a:t>3-</a:t>
            </a:r>
            <a:r>
              <a:rPr lang="en-US" altLang="zh-TW" sz="1200" spc="-10" dirty="0">
                <a:latin typeface="+mn-lt"/>
                <a:cs typeface="Calibri"/>
              </a:rPr>
              <a:t>to</a:t>
            </a:r>
            <a:r>
              <a:rPr lang="en-US" altLang="zh-TW" sz="1200" spc="-5" dirty="0">
                <a:latin typeface="+mn-lt"/>
                <a:cs typeface="Calibri"/>
              </a:rPr>
              <a:t>-</a:t>
            </a:r>
            <a:r>
              <a:rPr lang="en-US" altLang="zh-TW" sz="1200" spc="5" dirty="0">
                <a:latin typeface="+mn-lt"/>
                <a:cs typeface="Calibri"/>
              </a:rPr>
              <a:t>1</a:t>
            </a:r>
            <a:r>
              <a:rPr lang="en-US" altLang="zh-TW" sz="1200" spc="-5" dirty="0">
                <a:latin typeface="+mn-lt"/>
                <a:cs typeface="Calibri"/>
              </a:rPr>
              <a:t> </a:t>
            </a:r>
            <a:r>
              <a:rPr lang="en-US" altLang="zh-TW" sz="1200" spc="-15" dirty="0">
                <a:latin typeface="+mn-lt"/>
                <a:cs typeface="Calibri"/>
              </a:rPr>
              <a:t>m</a:t>
            </a:r>
            <a:r>
              <a:rPr lang="en-US" altLang="zh-TW" sz="1200" spc="-10" dirty="0">
                <a:latin typeface="+mn-lt"/>
                <a:cs typeface="Calibri"/>
              </a:rPr>
              <a:t>ul</a:t>
            </a:r>
            <a:r>
              <a:rPr lang="en-US" altLang="zh-TW" sz="1200" spc="-15" dirty="0">
                <a:latin typeface="+mn-lt"/>
                <a:cs typeface="Calibri"/>
              </a:rPr>
              <a:t>t</a:t>
            </a:r>
            <a:r>
              <a:rPr lang="en-US" altLang="zh-TW" sz="1200" spc="-10" dirty="0">
                <a:latin typeface="+mn-lt"/>
                <a:cs typeface="Calibri"/>
              </a:rPr>
              <a:t>ipl</a:t>
            </a:r>
            <a:r>
              <a:rPr lang="en-US" altLang="zh-TW" sz="1200" dirty="0">
                <a:latin typeface="+mn-lt"/>
                <a:cs typeface="Calibri"/>
              </a:rPr>
              <a:t>e</a:t>
            </a:r>
            <a:r>
              <a:rPr lang="en-US" altLang="zh-TW" sz="1200" spc="-5" dirty="0">
                <a:latin typeface="+mn-lt"/>
                <a:cs typeface="Calibri"/>
              </a:rPr>
              <a:t>x</a:t>
            </a:r>
            <a:r>
              <a:rPr lang="en-US" altLang="zh-TW" sz="1200" dirty="0">
                <a:latin typeface="+mn-lt"/>
                <a:cs typeface="Calibri"/>
              </a:rPr>
              <a:t>er </a:t>
            </a:r>
            <a:r>
              <a:rPr lang="en-US" altLang="zh-TW" sz="1200" spc="-5" dirty="0">
                <a:latin typeface="+mn-lt"/>
                <a:cs typeface="Calibri"/>
              </a:rPr>
              <a:t>a</a:t>
            </a:r>
            <a:r>
              <a:rPr lang="en-US" altLang="zh-TW" sz="1200" dirty="0">
                <a:latin typeface="+mn-lt"/>
                <a:cs typeface="Calibri"/>
              </a:rPr>
              <a:t>s</a:t>
            </a:r>
            <a:r>
              <a:rPr lang="en-US" altLang="zh-TW" sz="1200" spc="-10" dirty="0">
                <a:latin typeface="+mn-lt"/>
                <a:cs typeface="Calibri"/>
              </a:rPr>
              <a:t> sho</a:t>
            </a:r>
            <a:r>
              <a:rPr lang="en-US" altLang="zh-TW" sz="1200" spc="-5" dirty="0">
                <a:latin typeface="+mn-lt"/>
                <a:cs typeface="Calibri"/>
              </a:rPr>
              <a:t>w</a:t>
            </a:r>
            <a:r>
              <a:rPr lang="en-US" altLang="zh-TW" sz="1200" spc="5" dirty="0">
                <a:latin typeface="+mn-lt"/>
                <a:cs typeface="Calibri"/>
              </a:rPr>
              <a:t>n</a:t>
            </a:r>
            <a:r>
              <a:rPr lang="en-US" altLang="zh-TW" sz="1200" spc="-10" dirty="0">
                <a:latin typeface="+mn-lt"/>
                <a:cs typeface="Calibri"/>
              </a:rPr>
              <a:t> o</a:t>
            </a:r>
            <a:r>
              <a:rPr lang="en-US" altLang="zh-TW" sz="1200" spc="5" dirty="0">
                <a:latin typeface="+mn-lt"/>
                <a:cs typeface="Calibri"/>
              </a:rPr>
              <a:t>n</a:t>
            </a:r>
            <a:r>
              <a:rPr lang="en-US" altLang="zh-TW" sz="1200" spc="-10" dirty="0">
                <a:latin typeface="+mn-lt"/>
                <a:cs typeface="Calibri"/>
              </a:rPr>
              <a:t> 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l</a:t>
            </a:r>
            <a:r>
              <a:rPr lang="en-US" altLang="zh-TW" sz="1200" spc="-5" dirty="0">
                <a:latin typeface="+mn-lt"/>
                <a:cs typeface="Calibri"/>
              </a:rPr>
              <a:t>ef</a:t>
            </a:r>
            <a:r>
              <a:rPr lang="en-US" altLang="zh-TW" sz="1200" spc="-15" dirty="0">
                <a:latin typeface="+mn-lt"/>
                <a:cs typeface="Calibri"/>
              </a:rPr>
              <a:t>t</a:t>
            </a:r>
            <a:r>
              <a:rPr lang="en-US" altLang="zh-TW" sz="1200" dirty="0">
                <a:latin typeface="+mn-lt"/>
                <a:cs typeface="Calibri"/>
              </a:rPr>
              <a:t>. </a:t>
            </a:r>
            <a:r>
              <a:rPr lang="en-US" altLang="zh-TW" sz="1200" spc="-5" dirty="0">
                <a:latin typeface="+mn-lt"/>
                <a:cs typeface="Calibri"/>
              </a:rPr>
              <a:t> </a:t>
            </a:r>
            <a:r>
              <a:rPr lang="en-US" altLang="zh-TW" sz="1200" spc="-10" dirty="0">
                <a:latin typeface="+mn-lt"/>
                <a:cs typeface="Calibri"/>
              </a:rPr>
              <a:t>O</a:t>
            </a:r>
            <a:r>
              <a:rPr lang="en-US" altLang="zh-TW" sz="1200" spc="5" dirty="0">
                <a:latin typeface="+mn-lt"/>
                <a:cs typeface="Calibri"/>
              </a:rPr>
              <a:t>n</a:t>
            </a:r>
            <a:r>
              <a:rPr lang="en-US" altLang="zh-TW" sz="1200" spc="-10" dirty="0">
                <a:latin typeface="+mn-lt"/>
                <a:cs typeface="Calibri"/>
              </a:rPr>
              <a:t> th</a:t>
            </a:r>
            <a:r>
              <a:rPr lang="en-US" altLang="zh-TW" sz="1200" spc="5" dirty="0">
                <a:latin typeface="+mn-lt"/>
                <a:cs typeface="Calibri"/>
              </a:rPr>
              <a:t>e</a:t>
            </a:r>
            <a:r>
              <a:rPr lang="en-US" altLang="zh-TW" sz="1200" dirty="0">
                <a:latin typeface="+mn-lt"/>
                <a:cs typeface="Calibri"/>
              </a:rPr>
              <a:t> </a:t>
            </a:r>
            <a:r>
              <a:rPr lang="en-US" altLang="zh-TW" sz="1200" spc="-5" dirty="0">
                <a:latin typeface="+mn-lt"/>
                <a:cs typeface="Calibri"/>
              </a:rPr>
              <a:t>r</a:t>
            </a:r>
            <a:r>
              <a:rPr lang="en-US" altLang="zh-TW" sz="1200" spc="-10" dirty="0">
                <a:latin typeface="+mn-lt"/>
                <a:cs typeface="Calibri"/>
              </a:rPr>
              <a:t>igh</a:t>
            </a:r>
            <a:r>
              <a:rPr lang="en-US" altLang="zh-TW" sz="1200" dirty="0">
                <a:latin typeface="+mn-lt"/>
                <a:cs typeface="Calibri"/>
              </a:rPr>
              <a:t>t</a:t>
            </a:r>
            <a:r>
              <a:rPr lang="en-US" altLang="zh-TW" sz="1200" spc="-10" dirty="0">
                <a:latin typeface="+mn-lt"/>
                <a:cs typeface="Calibri"/>
              </a:rPr>
              <a:t> i</a:t>
            </a:r>
            <a:r>
              <a:rPr lang="en-US" altLang="zh-TW" sz="1200" dirty="0">
                <a:latin typeface="+mn-lt"/>
                <a:cs typeface="Calibri"/>
              </a:rPr>
              <a:t>s</a:t>
            </a:r>
            <a:r>
              <a:rPr lang="en-US" altLang="zh-TW" sz="1200" spc="-10" dirty="0">
                <a:latin typeface="+mn-lt"/>
                <a:cs typeface="Calibri"/>
              </a:rPr>
              <a:t> </a:t>
            </a:r>
            <a:r>
              <a:rPr lang="en-US" altLang="zh-TW" sz="1200" spc="-5" dirty="0">
                <a:latin typeface="+mn-lt"/>
                <a:cs typeface="Calibri"/>
              </a:rPr>
              <a:t>a</a:t>
            </a:r>
            <a:r>
              <a:rPr lang="en-US" altLang="zh-TW" sz="1200" spc="5" dirty="0">
                <a:latin typeface="+mn-lt"/>
                <a:cs typeface="Calibri"/>
              </a:rPr>
              <a:t>n</a:t>
            </a:r>
            <a:r>
              <a:rPr lang="en-US" altLang="zh-TW" sz="1200" spc="-10" dirty="0">
                <a:latin typeface="+mn-lt"/>
                <a:cs typeface="Calibri"/>
              </a:rPr>
              <a:t> </a:t>
            </a:r>
            <a:r>
              <a:rPr lang="en-US" altLang="zh-TW" sz="1200" spc="-5" dirty="0">
                <a:latin typeface="+mn-lt"/>
                <a:cs typeface="Calibri"/>
              </a:rPr>
              <a:t>a</a:t>
            </a:r>
            <a:r>
              <a:rPr lang="en-US" altLang="zh-TW" sz="1200" spc="-15" dirty="0">
                <a:latin typeface="+mn-lt"/>
                <a:cs typeface="Calibri"/>
              </a:rPr>
              <a:t>tt</a:t>
            </a:r>
            <a:r>
              <a:rPr lang="en-US" altLang="zh-TW" sz="1200" dirty="0">
                <a:latin typeface="+mn-lt"/>
                <a:cs typeface="Calibri"/>
              </a:rPr>
              <a:t>e</a:t>
            </a:r>
            <a:r>
              <a:rPr lang="en-US" altLang="zh-TW" sz="1200" spc="-15" dirty="0">
                <a:latin typeface="+mn-lt"/>
                <a:cs typeface="Calibri"/>
              </a:rPr>
              <a:t>m</a:t>
            </a:r>
            <a:r>
              <a:rPr lang="en-US" altLang="zh-TW" sz="1200" spc="-10" dirty="0">
                <a:latin typeface="+mn-lt"/>
                <a:cs typeface="Calibri"/>
              </a:rPr>
              <a:t>p</a:t>
            </a:r>
            <a:r>
              <a:rPr lang="en-US" altLang="zh-TW" sz="1200" dirty="0">
                <a:latin typeface="+mn-lt"/>
                <a:cs typeface="Calibri"/>
              </a:rPr>
              <a:t>t</a:t>
            </a:r>
            <a:r>
              <a:rPr lang="en-US" altLang="zh-TW" sz="1200" spc="-10" dirty="0">
                <a:latin typeface="+mn-lt"/>
                <a:cs typeface="Calibri"/>
              </a:rPr>
              <a:t> </a:t>
            </a:r>
            <a:r>
              <a:rPr lang="en-US" altLang="zh-TW" sz="1200" spc="-15" dirty="0">
                <a:latin typeface="+mn-lt"/>
                <a:cs typeface="Calibri"/>
              </a:rPr>
              <a:t>t</a:t>
            </a:r>
            <a:r>
              <a:rPr lang="en-US" altLang="zh-TW" sz="1200" spc="5" dirty="0">
                <a:latin typeface="+mn-lt"/>
                <a:cs typeface="Calibri"/>
              </a:rPr>
              <a:t>o</a:t>
            </a:r>
            <a:r>
              <a:rPr lang="en-US" altLang="zh-TW" sz="1200" spc="-15" dirty="0">
                <a:latin typeface="+mn-lt"/>
                <a:cs typeface="Calibri"/>
              </a:rPr>
              <a:t> </a:t>
            </a:r>
            <a:r>
              <a:rPr lang="en-US" altLang="zh-TW" sz="1200" spc="-10" dirty="0">
                <a:latin typeface="+mn-lt"/>
                <a:cs typeface="Calibri"/>
              </a:rPr>
              <a:t>sp</a:t>
            </a:r>
            <a:r>
              <a:rPr lang="en-US" altLang="zh-TW" sz="1200" dirty="0">
                <a:latin typeface="+mn-lt"/>
                <a:cs typeface="Calibri"/>
              </a:rPr>
              <a:t>e</a:t>
            </a:r>
            <a:r>
              <a:rPr lang="en-US" altLang="zh-TW" sz="1200" spc="-10" dirty="0">
                <a:latin typeface="+mn-lt"/>
                <a:cs typeface="Calibri"/>
              </a:rPr>
              <a:t>ci</a:t>
            </a:r>
            <a:r>
              <a:rPr lang="en-US" altLang="zh-TW" sz="1200" spc="-5" dirty="0">
                <a:latin typeface="+mn-lt"/>
                <a:cs typeface="Calibri"/>
              </a:rPr>
              <a:t>f</a:t>
            </a:r>
            <a:r>
              <a:rPr lang="en-US" altLang="zh-TW" sz="1200" spc="5" dirty="0">
                <a:latin typeface="+mn-lt"/>
                <a:cs typeface="Calibri"/>
              </a:rPr>
              <a:t>y</a:t>
            </a:r>
            <a:r>
              <a:rPr lang="en-US" altLang="zh-TW" sz="1200" spc="-5" dirty="0">
                <a:latin typeface="+mn-lt"/>
                <a:cs typeface="Calibri"/>
              </a:rPr>
              <a:t> </a:t>
            </a:r>
            <a:r>
              <a:rPr lang="en-US" altLang="zh-TW" sz="1200" spc="-10" dirty="0">
                <a:latin typeface="+mn-lt"/>
                <a:cs typeface="Calibri"/>
              </a:rPr>
              <a:t>thi</a:t>
            </a:r>
            <a:r>
              <a:rPr lang="en-US" altLang="zh-TW" sz="1200" dirty="0">
                <a:latin typeface="+mn-lt"/>
                <a:cs typeface="Calibri"/>
              </a:rPr>
              <a:t>s</a:t>
            </a:r>
            <a:r>
              <a:rPr lang="en-US" altLang="zh-TW" sz="1200" spc="-10" dirty="0">
                <a:latin typeface="+mn-lt"/>
                <a:cs typeface="Calibri"/>
              </a:rPr>
              <a:t> usin</a:t>
            </a:r>
            <a:r>
              <a:rPr lang="en-US" altLang="zh-TW" sz="1200" spc="5" dirty="0">
                <a:latin typeface="+mn-lt"/>
                <a:cs typeface="Calibri"/>
              </a:rPr>
              <a:t>g</a:t>
            </a:r>
            <a:r>
              <a:rPr lang="en-US" altLang="zh-TW" sz="1200" spc="-15" dirty="0">
                <a:latin typeface="+mn-lt"/>
                <a:cs typeface="Calibri"/>
              </a:rPr>
              <a:t> </a:t>
            </a:r>
            <a:r>
              <a:rPr lang="en-US" altLang="zh-TW" sz="1200" spc="-10" dirty="0">
                <a:latin typeface="+mn-lt"/>
                <a:cs typeface="Calibri"/>
              </a:rPr>
              <a:t>th</a:t>
            </a:r>
            <a:r>
              <a:rPr lang="en-US" altLang="zh-TW" sz="1200" spc="5" dirty="0">
                <a:latin typeface="+mn-lt"/>
                <a:cs typeface="Calibri"/>
              </a:rPr>
              <a:t>e</a:t>
            </a:r>
            <a:r>
              <a:rPr lang="en-US" altLang="zh-TW" sz="1200" spc="-5" dirty="0">
                <a:latin typeface="+mn-lt"/>
                <a:cs typeface="Calibri"/>
              </a:rPr>
              <a:t> alwa</a:t>
            </a:r>
            <a:r>
              <a:rPr lang="en-US" altLang="zh-TW" sz="1200" dirty="0">
                <a:latin typeface="+mn-lt"/>
                <a:cs typeface="Calibri"/>
              </a:rPr>
              <a:t>ys</a:t>
            </a:r>
            <a:r>
              <a:rPr lang="en-US" altLang="zh-TW" sz="1200" spc="-10" dirty="0">
                <a:latin typeface="+mn-lt"/>
                <a:cs typeface="Calibri"/>
              </a:rPr>
              <a:t> </a:t>
            </a:r>
            <a:r>
              <a:rPr lang="en-US" altLang="zh-TW" sz="1200" spc="5" dirty="0">
                <a:latin typeface="+mn-lt"/>
                <a:cs typeface="Calibri"/>
              </a:rPr>
              <a:t>+</a:t>
            </a:r>
            <a:r>
              <a:rPr lang="en-US" altLang="zh-TW" sz="1200" spc="-5" dirty="0">
                <a:latin typeface="+mn-lt"/>
                <a:cs typeface="Calibri"/>
              </a:rPr>
              <a:t> ca</a:t>
            </a:r>
            <a:r>
              <a:rPr lang="en-US" altLang="zh-TW" sz="1200" spc="-15" dirty="0">
                <a:latin typeface="+mn-lt"/>
                <a:cs typeface="Calibri"/>
              </a:rPr>
              <a:t>s</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const</a:t>
            </a:r>
            <a:r>
              <a:rPr lang="en-US" altLang="zh-TW" sz="1200" spc="-5" dirty="0">
                <a:latin typeface="+mn-lt"/>
                <a:cs typeface="Calibri"/>
              </a:rPr>
              <a:t>r</a:t>
            </a:r>
            <a:r>
              <a:rPr lang="en-US" altLang="zh-TW" sz="1200" spc="-10" dirty="0">
                <a:latin typeface="+mn-lt"/>
                <a:cs typeface="Calibri"/>
              </a:rPr>
              <a:t>uc</a:t>
            </a:r>
            <a:r>
              <a:rPr lang="en-US" altLang="zh-TW" sz="1200" dirty="0">
                <a:latin typeface="+mn-lt"/>
                <a:cs typeface="Calibri"/>
              </a:rPr>
              <a:t>t</a:t>
            </a:r>
            <a:r>
              <a:rPr lang="en-US" altLang="zh-TW" sz="1200" spc="-10" dirty="0">
                <a:latin typeface="+mn-lt"/>
                <a:cs typeface="Calibri"/>
              </a:rPr>
              <a:t> i</a:t>
            </a:r>
            <a:r>
              <a:rPr lang="en-US" altLang="zh-TW" sz="1200" spc="5" dirty="0">
                <a:latin typeface="+mn-lt"/>
                <a:cs typeface="Calibri"/>
              </a:rPr>
              <a:t>n</a:t>
            </a:r>
            <a:r>
              <a:rPr lang="en-US" altLang="zh-TW" sz="1200" spc="-10" dirty="0">
                <a:latin typeface="+mn-lt"/>
                <a:cs typeface="Calibri"/>
              </a:rPr>
              <a:t> </a:t>
            </a:r>
            <a:r>
              <a:rPr lang="en-US" altLang="zh-TW" sz="1200" spc="-5" dirty="0">
                <a:latin typeface="+mn-lt"/>
                <a:cs typeface="Calibri"/>
              </a:rPr>
              <a:t>Ver</a:t>
            </a:r>
            <a:r>
              <a:rPr lang="en-US" altLang="zh-TW" sz="1200" spc="-10" dirty="0">
                <a:latin typeface="+mn-lt"/>
                <a:cs typeface="Calibri"/>
              </a:rPr>
              <a:t>ilog</a:t>
            </a:r>
            <a:r>
              <a:rPr lang="en-US" altLang="zh-TW" sz="1200" dirty="0">
                <a:latin typeface="+mn-lt"/>
                <a:cs typeface="Calibri"/>
              </a:rPr>
              <a:t>.</a:t>
            </a:r>
          </a:p>
          <a:p>
            <a:pPr marL="12700" marR="351155">
              <a:lnSpc>
                <a:spcPct val="101400"/>
              </a:lnSpc>
              <a:spcBef>
                <a:spcPts val="400"/>
              </a:spcBef>
            </a:pPr>
            <a:r>
              <a:rPr lang="en-US" altLang="zh-TW" sz="1200" spc="-5" dirty="0">
                <a:latin typeface="+mn-lt"/>
                <a:cs typeface="Calibri"/>
              </a:rPr>
              <a:t>T</a:t>
            </a:r>
            <a:r>
              <a:rPr lang="en-US" altLang="zh-TW" sz="1200" spc="-10" dirty="0">
                <a:latin typeface="+mn-lt"/>
                <a:cs typeface="Calibri"/>
              </a:rPr>
              <a:t>h</a:t>
            </a:r>
            <a:r>
              <a:rPr lang="en-US" altLang="zh-TW" sz="1200" spc="5" dirty="0">
                <a:latin typeface="+mn-lt"/>
                <a:cs typeface="Calibri"/>
              </a:rPr>
              <a:t>e</a:t>
            </a:r>
            <a:r>
              <a:rPr lang="en-US" altLang="zh-TW" sz="1200" spc="-5" dirty="0">
                <a:latin typeface="+mn-lt"/>
                <a:cs typeface="Calibri"/>
              </a:rPr>
              <a:t> ca</a:t>
            </a:r>
            <a:r>
              <a:rPr lang="en-US" altLang="zh-TW" sz="1200" spc="-15" dirty="0">
                <a:latin typeface="+mn-lt"/>
                <a:cs typeface="Calibri"/>
              </a:rPr>
              <a:t>s</a:t>
            </a:r>
            <a:r>
              <a:rPr lang="en-US" altLang="zh-TW" sz="1200" spc="5" dirty="0">
                <a:latin typeface="+mn-lt"/>
                <a:cs typeface="Calibri"/>
              </a:rPr>
              <a:t>e</a:t>
            </a:r>
            <a:r>
              <a:rPr lang="en-US" altLang="zh-TW" sz="1200" spc="-5" dirty="0">
                <a:latin typeface="+mn-lt"/>
                <a:cs typeface="Calibri"/>
              </a:rPr>
              <a:t> </a:t>
            </a:r>
            <a:r>
              <a:rPr lang="en-US" altLang="zh-TW" sz="1200" dirty="0">
                <a:latin typeface="+mn-lt"/>
                <a:cs typeface="Calibri"/>
              </a:rPr>
              <a:t>v</a:t>
            </a:r>
            <a:r>
              <a:rPr lang="en-US" altLang="zh-TW" sz="1200" spc="-5" dirty="0">
                <a:latin typeface="+mn-lt"/>
                <a:cs typeface="Calibri"/>
              </a:rPr>
              <a:t>ar</a:t>
            </a:r>
            <a:r>
              <a:rPr lang="en-US" altLang="zh-TW" sz="1200" spc="-10" dirty="0">
                <a:latin typeface="+mn-lt"/>
                <a:cs typeface="Calibri"/>
              </a:rPr>
              <a:t>iabl</a:t>
            </a:r>
            <a:r>
              <a:rPr lang="en-US" altLang="zh-TW" sz="1200" spc="5" dirty="0">
                <a:latin typeface="+mn-lt"/>
                <a:cs typeface="Calibri"/>
              </a:rPr>
              <a:t>e</a:t>
            </a:r>
            <a:r>
              <a:rPr lang="en-US" altLang="zh-TW" sz="1200" spc="-5" dirty="0">
                <a:latin typeface="+mn-lt"/>
                <a:cs typeface="Calibri"/>
              </a:rPr>
              <a:t> ‘</a:t>
            </a:r>
            <a:r>
              <a:rPr lang="en-US" altLang="zh-TW" sz="1200" b="1" spc="-10" dirty="0" err="1">
                <a:latin typeface="+mn-lt"/>
                <a:cs typeface="Calibri"/>
              </a:rPr>
              <a:t>se</a:t>
            </a:r>
            <a:r>
              <a:rPr lang="en-US" altLang="zh-TW" sz="1200" b="1" dirty="0" err="1">
                <a:latin typeface="+mn-lt"/>
                <a:cs typeface="Calibri"/>
              </a:rPr>
              <a:t>l</a:t>
            </a:r>
            <a:r>
              <a:rPr lang="en-US" altLang="zh-TW" sz="1200" dirty="0">
                <a:latin typeface="+mn-lt"/>
                <a:cs typeface="Calibri"/>
              </a:rPr>
              <a:t>’</a:t>
            </a:r>
            <a:r>
              <a:rPr lang="en-US" altLang="zh-TW" sz="1200" spc="-5" dirty="0">
                <a:latin typeface="+mn-lt"/>
                <a:cs typeface="Calibri"/>
              </a:rPr>
              <a:t> </a:t>
            </a:r>
            <a:r>
              <a:rPr lang="en-US" altLang="zh-TW" sz="1200" spc="-10" dirty="0">
                <a:latin typeface="+mn-lt"/>
                <a:cs typeface="Calibri"/>
              </a:rPr>
              <a:t>i</a:t>
            </a:r>
            <a:r>
              <a:rPr lang="en-US" altLang="zh-TW" sz="1200" dirty="0">
                <a:latin typeface="+mn-lt"/>
                <a:cs typeface="Calibri"/>
              </a:rPr>
              <a:t>s</a:t>
            </a:r>
            <a:r>
              <a:rPr lang="en-US" altLang="zh-TW" sz="1200" spc="-10" dirty="0">
                <a:latin typeface="+mn-lt"/>
                <a:cs typeface="Calibri"/>
              </a:rPr>
              <a:t> </a:t>
            </a:r>
            <a:r>
              <a:rPr lang="en-US" altLang="zh-TW" sz="1200" spc="-5" dirty="0">
                <a:latin typeface="+mn-lt"/>
                <a:cs typeface="Calibri"/>
              </a:rPr>
              <a:t>2-</a:t>
            </a:r>
            <a:r>
              <a:rPr lang="en-US" altLang="zh-TW" sz="1200" spc="-10" dirty="0">
                <a:latin typeface="+mn-lt"/>
                <a:cs typeface="Calibri"/>
              </a:rPr>
              <a:t>bi</a:t>
            </a:r>
            <a:r>
              <a:rPr lang="en-US" altLang="zh-TW" sz="1200" dirty="0">
                <a:latin typeface="+mn-lt"/>
                <a:cs typeface="Calibri"/>
              </a:rPr>
              <a:t>t</a:t>
            </a:r>
            <a:r>
              <a:rPr lang="en-US" altLang="zh-TW" sz="1200" spc="-10" dirty="0">
                <a:latin typeface="+mn-lt"/>
                <a:cs typeface="Calibri"/>
              </a:rPr>
              <a:t> </a:t>
            </a:r>
            <a:r>
              <a:rPr lang="en-US" altLang="zh-TW" sz="1200" spc="-5" dirty="0">
                <a:latin typeface="+mn-lt"/>
                <a:cs typeface="Calibri"/>
              </a:rPr>
              <a:t>wi</a:t>
            </a:r>
            <a:r>
              <a:rPr lang="en-US" altLang="zh-TW" sz="1200" spc="-10" dirty="0">
                <a:latin typeface="+mn-lt"/>
                <a:cs typeface="Calibri"/>
              </a:rPr>
              <a:t>d</a:t>
            </a:r>
            <a:r>
              <a:rPr lang="en-US" altLang="zh-TW" sz="1200" dirty="0">
                <a:latin typeface="+mn-lt"/>
                <a:cs typeface="Calibri"/>
              </a:rPr>
              <a:t>e,</a:t>
            </a:r>
            <a:r>
              <a:rPr lang="en-US" altLang="zh-TW" sz="1200" spc="-5" dirty="0">
                <a:latin typeface="+mn-lt"/>
                <a:cs typeface="Calibri"/>
              </a:rPr>
              <a:t> a</a:t>
            </a:r>
            <a:r>
              <a:rPr lang="en-US" altLang="zh-TW" sz="1200" spc="-10" dirty="0">
                <a:latin typeface="+mn-lt"/>
                <a:cs typeface="Calibri"/>
              </a:rPr>
              <a:t>n</a:t>
            </a:r>
            <a:r>
              <a:rPr lang="en-US" altLang="zh-TW" sz="1200" spc="5" dirty="0">
                <a:latin typeface="+mn-lt"/>
                <a:cs typeface="Calibri"/>
              </a:rPr>
              <a:t>d</a:t>
            </a:r>
            <a:r>
              <a:rPr lang="en-US" altLang="zh-TW" sz="1200" spc="-10" dirty="0">
                <a:latin typeface="+mn-lt"/>
                <a:cs typeface="Calibri"/>
              </a:rPr>
              <a:t> th</a:t>
            </a:r>
            <a:r>
              <a:rPr lang="en-US" altLang="zh-TW" sz="1200" spc="-5" dirty="0">
                <a:latin typeface="+mn-lt"/>
                <a:cs typeface="Calibri"/>
              </a:rPr>
              <a:t>eref</a:t>
            </a:r>
            <a:r>
              <a:rPr lang="en-US" altLang="zh-TW" sz="1200" spc="-10" dirty="0">
                <a:latin typeface="+mn-lt"/>
                <a:cs typeface="Calibri"/>
              </a:rPr>
              <a:t>o</a:t>
            </a:r>
            <a:r>
              <a:rPr lang="en-US" altLang="zh-TW" sz="1200" spc="-5" dirty="0">
                <a:latin typeface="+mn-lt"/>
                <a:cs typeface="Calibri"/>
              </a:rPr>
              <a:t>r</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h</a:t>
            </a:r>
            <a:r>
              <a:rPr lang="en-US" altLang="zh-TW" sz="1200" spc="-5" dirty="0">
                <a:latin typeface="+mn-lt"/>
                <a:cs typeface="Calibri"/>
              </a:rPr>
              <a:t>a</a:t>
            </a:r>
            <a:r>
              <a:rPr lang="en-US" altLang="zh-TW" sz="1200" dirty="0">
                <a:latin typeface="+mn-lt"/>
                <a:cs typeface="Calibri"/>
              </a:rPr>
              <a:t>s</a:t>
            </a:r>
            <a:r>
              <a:rPr lang="en-US" altLang="zh-TW" sz="1200" spc="-10" dirty="0">
                <a:latin typeface="+mn-lt"/>
                <a:cs typeface="Calibri"/>
              </a:rPr>
              <a:t> </a:t>
            </a:r>
            <a:r>
              <a:rPr lang="en-US" altLang="zh-TW" sz="1200" spc="5" dirty="0">
                <a:latin typeface="+mn-lt"/>
                <a:cs typeface="Calibri"/>
              </a:rPr>
              <a:t>4</a:t>
            </a:r>
            <a:r>
              <a:rPr lang="en-US" altLang="zh-TW" sz="1200" spc="-5" dirty="0">
                <a:latin typeface="+mn-lt"/>
                <a:cs typeface="Calibri"/>
              </a:rPr>
              <a:t> </a:t>
            </a:r>
            <a:r>
              <a:rPr lang="en-US" altLang="zh-TW" sz="1200" spc="-10" dirty="0">
                <a:latin typeface="+mn-lt"/>
                <a:cs typeface="Calibri"/>
              </a:rPr>
              <a:t>possibili</a:t>
            </a:r>
            <a:r>
              <a:rPr lang="en-US" altLang="zh-TW" sz="1200" spc="-15" dirty="0">
                <a:latin typeface="+mn-lt"/>
                <a:cs typeface="Calibri"/>
              </a:rPr>
              <a:t>t</a:t>
            </a:r>
            <a:r>
              <a:rPr lang="en-US" altLang="zh-TW" sz="1200" spc="-10" dirty="0">
                <a:latin typeface="+mn-lt"/>
                <a:cs typeface="Calibri"/>
              </a:rPr>
              <a:t>i</a:t>
            </a:r>
            <a:r>
              <a:rPr lang="en-US" altLang="zh-TW" sz="1200" dirty="0">
                <a:latin typeface="+mn-lt"/>
                <a:cs typeface="Calibri"/>
              </a:rPr>
              <a:t>e</a:t>
            </a:r>
            <a:r>
              <a:rPr lang="en-US" altLang="zh-TW" sz="1200" spc="-15" dirty="0">
                <a:latin typeface="+mn-lt"/>
                <a:cs typeface="Calibri"/>
              </a:rPr>
              <a:t>s</a:t>
            </a:r>
            <a:r>
              <a:rPr lang="en-US" altLang="zh-TW" sz="1200" dirty="0">
                <a:latin typeface="+mn-lt"/>
                <a:cs typeface="Calibri"/>
              </a:rPr>
              <a:t>. </a:t>
            </a:r>
            <a:r>
              <a:rPr lang="en-US" altLang="zh-TW" sz="1200" spc="-5" dirty="0">
                <a:latin typeface="+mn-lt"/>
                <a:cs typeface="Calibri"/>
              </a:rPr>
              <a:t> T</a:t>
            </a:r>
            <a:r>
              <a:rPr lang="en-US" altLang="zh-TW" sz="1200" spc="-10" dirty="0">
                <a:latin typeface="+mn-lt"/>
                <a:cs typeface="Calibri"/>
              </a:rPr>
              <a:t>h</a:t>
            </a:r>
            <a:r>
              <a:rPr lang="en-US" altLang="zh-TW" sz="1200" spc="5" dirty="0">
                <a:latin typeface="+mn-lt"/>
                <a:cs typeface="Calibri"/>
              </a:rPr>
              <a:t>e</a:t>
            </a:r>
            <a:r>
              <a:rPr lang="en-US" altLang="zh-TW" sz="1200" spc="-5" dirty="0">
                <a:latin typeface="+mn-lt"/>
                <a:cs typeface="Calibri"/>
              </a:rPr>
              <a:t> ca</a:t>
            </a:r>
            <a:r>
              <a:rPr lang="en-US" altLang="zh-TW" sz="1200" spc="-15" dirty="0">
                <a:latin typeface="+mn-lt"/>
                <a:cs typeface="Calibri"/>
              </a:rPr>
              <a:t>s</a:t>
            </a:r>
            <a:r>
              <a:rPr lang="en-US" altLang="zh-TW" sz="1200" spc="5" dirty="0">
                <a:latin typeface="+mn-lt"/>
                <a:cs typeface="Calibri"/>
              </a:rPr>
              <a:t>e</a:t>
            </a:r>
            <a:r>
              <a:rPr lang="en-US" altLang="zh-TW" sz="1200" dirty="0">
                <a:latin typeface="+mn-lt"/>
                <a:cs typeface="Calibri"/>
              </a:rPr>
              <a:t> </a:t>
            </a:r>
            <a:r>
              <a:rPr lang="en-US" altLang="zh-TW" sz="1200" spc="-15" dirty="0">
                <a:latin typeface="+mn-lt"/>
                <a:cs typeface="Calibri"/>
              </a:rPr>
              <a:t>st</a:t>
            </a:r>
            <a:r>
              <a:rPr lang="en-US" altLang="zh-TW" sz="1200" spc="-5" dirty="0">
                <a:latin typeface="+mn-lt"/>
                <a:cs typeface="Calibri"/>
              </a:rPr>
              <a:t>a</a:t>
            </a:r>
            <a:r>
              <a:rPr lang="en-US" altLang="zh-TW" sz="1200" spc="-15" dirty="0">
                <a:latin typeface="+mn-lt"/>
                <a:cs typeface="Calibri"/>
              </a:rPr>
              <a:t>t</a:t>
            </a:r>
            <a:r>
              <a:rPr lang="en-US" altLang="zh-TW" sz="1200" dirty="0">
                <a:latin typeface="+mn-lt"/>
                <a:cs typeface="Calibri"/>
              </a:rPr>
              <a:t>e</a:t>
            </a:r>
            <a:r>
              <a:rPr lang="en-US" altLang="zh-TW" sz="1200" spc="-15" dirty="0">
                <a:latin typeface="+mn-lt"/>
                <a:cs typeface="Calibri"/>
              </a:rPr>
              <a:t>m</a:t>
            </a:r>
            <a:r>
              <a:rPr lang="en-US" altLang="zh-TW" sz="1200" dirty="0">
                <a:latin typeface="+mn-lt"/>
                <a:cs typeface="Calibri"/>
              </a:rPr>
              <a:t>e</a:t>
            </a:r>
            <a:r>
              <a:rPr lang="en-US" altLang="zh-TW" sz="1200" spc="-10" dirty="0">
                <a:latin typeface="+mn-lt"/>
                <a:cs typeface="Calibri"/>
              </a:rPr>
              <a:t>n</a:t>
            </a:r>
            <a:r>
              <a:rPr lang="en-US" altLang="zh-TW" sz="1200" dirty="0">
                <a:latin typeface="+mn-lt"/>
                <a:cs typeface="Calibri"/>
              </a:rPr>
              <a:t>t</a:t>
            </a:r>
            <a:r>
              <a:rPr lang="en-US" altLang="zh-TW" sz="1200" spc="-10" dirty="0">
                <a:latin typeface="+mn-lt"/>
                <a:cs typeface="Calibri"/>
              </a:rPr>
              <a:t> onl</a:t>
            </a:r>
            <a:r>
              <a:rPr lang="en-US" altLang="zh-TW" sz="1200" spc="5" dirty="0">
                <a:latin typeface="+mn-lt"/>
                <a:cs typeface="Calibri"/>
              </a:rPr>
              <a:t>y</a:t>
            </a:r>
            <a:r>
              <a:rPr lang="en-US" altLang="zh-TW" sz="1200" spc="-5" dirty="0">
                <a:latin typeface="+mn-lt"/>
                <a:cs typeface="Calibri"/>
              </a:rPr>
              <a:t> </a:t>
            </a:r>
            <a:r>
              <a:rPr lang="en-US" altLang="zh-TW" sz="1200" spc="-10" dirty="0">
                <a:latin typeface="+mn-lt"/>
                <a:cs typeface="Calibri"/>
              </a:rPr>
              <a:t>sp</a:t>
            </a:r>
            <a:r>
              <a:rPr lang="en-US" altLang="zh-TW" sz="1200" dirty="0">
                <a:latin typeface="+mn-lt"/>
                <a:cs typeface="Calibri"/>
              </a:rPr>
              <a:t>e</a:t>
            </a:r>
            <a:r>
              <a:rPr lang="en-US" altLang="zh-TW" sz="1200" spc="-10" dirty="0">
                <a:latin typeface="+mn-lt"/>
                <a:cs typeface="Calibri"/>
              </a:rPr>
              <a:t>ci</a:t>
            </a:r>
            <a:r>
              <a:rPr lang="en-US" altLang="zh-TW" sz="1200" spc="-5" dirty="0">
                <a:latin typeface="+mn-lt"/>
                <a:cs typeface="Calibri"/>
              </a:rPr>
              <a:t>f</a:t>
            </a:r>
            <a:r>
              <a:rPr lang="en-US" altLang="zh-TW" sz="1200" spc="-10" dirty="0">
                <a:latin typeface="+mn-lt"/>
                <a:cs typeface="Calibri"/>
              </a:rPr>
              <a:t>i</a:t>
            </a:r>
            <a:r>
              <a:rPr lang="en-US" altLang="zh-TW" sz="1200" dirty="0">
                <a:latin typeface="+mn-lt"/>
                <a:cs typeface="Calibri"/>
              </a:rPr>
              <a:t>es</a:t>
            </a:r>
            <a:r>
              <a:rPr lang="en-US" altLang="zh-TW" sz="1200" spc="-10" dirty="0">
                <a:latin typeface="+mn-lt"/>
                <a:cs typeface="Calibri"/>
              </a:rPr>
              <a:t> th</a:t>
            </a:r>
            <a:r>
              <a:rPr lang="en-US" altLang="zh-TW" sz="1200" spc="-5" dirty="0">
                <a:latin typeface="+mn-lt"/>
                <a:cs typeface="Calibri"/>
              </a:rPr>
              <a:t>re</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o</a:t>
            </a:r>
            <a:r>
              <a:rPr lang="en-US" altLang="zh-TW" sz="1200" dirty="0">
                <a:latin typeface="+mn-lt"/>
                <a:cs typeface="Calibri"/>
              </a:rPr>
              <a:t>f</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e</a:t>
            </a:r>
            <a:r>
              <a:rPr lang="en-US" altLang="zh-TW" sz="1200" spc="-5" dirty="0">
                <a:latin typeface="+mn-lt"/>
                <a:cs typeface="Calibri"/>
              </a:rPr>
              <a:t> f</a:t>
            </a:r>
            <a:r>
              <a:rPr lang="en-US" altLang="zh-TW" sz="1200" spc="-10" dirty="0">
                <a:latin typeface="+mn-lt"/>
                <a:cs typeface="Calibri"/>
              </a:rPr>
              <a:t>ou</a:t>
            </a:r>
            <a:r>
              <a:rPr lang="en-US" altLang="zh-TW" sz="1200" dirty="0">
                <a:latin typeface="+mn-lt"/>
                <a:cs typeface="Calibri"/>
              </a:rPr>
              <a:t>r </a:t>
            </a:r>
            <a:r>
              <a:rPr lang="en-US" altLang="zh-TW" sz="1200" spc="-10" dirty="0">
                <a:latin typeface="+mn-lt"/>
                <a:cs typeface="Calibri"/>
              </a:rPr>
              <a:t>possibl</a:t>
            </a:r>
            <a:r>
              <a:rPr lang="en-US" altLang="zh-TW" sz="1200" spc="5" dirty="0">
                <a:latin typeface="+mn-lt"/>
                <a:cs typeface="Calibri"/>
              </a:rPr>
              <a:t>e</a:t>
            </a:r>
            <a:r>
              <a:rPr lang="en-US" altLang="zh-TW" sz="1200" spc="-5" dirty="0">
                <a:latin typeface="+mn-lt"/>
                <a:cs typeface="Calibri"/>
              </a:rPr>
              <a:t> ca</a:t>
            </a:r>
            <a:r>
              <a:rPr lang="en-US" altLang="zh-TW" sz="1200" spc="-15" dirty="0">
                <a:latin typeface="+mn-lt"/>
                <a:cs typeface="Calibri"/>
              </a:rPr>
              <a:t>s</a:t>
            </a:r>
            <a:r>
              <a:rPr lang="en-US" altLang="zh-TW" sz="1200" dirty="0">
                <a:latin typeface="+mn-lt"/>
                <a:cs typeface="Calibri"/>
              </a:rPr>
              <a:t>e</a:t>
            </a:r>
            <a:r>
              <a:rPr lang="en-US" altLang="zh-TW" sz="1200" spc="-15" dirty="0">
                <a:latin typeface="+mn-lt"/>
                <a:cs typeface="Calibri"/>
              </a:rPr>
              <a:t>s.</a:t>
            </a:r>
            <a:endParaRPr lang="en-US" altLang="zh-TW" sz="1200" dirty="0">
              <a:latin typeface="+mn-lt"/>
              <a:cs typeface="Calibri"/>
            </a:endParaRPr>
          </a:p>
          <a:p>
            <a:pPr marL="12700">
              <a:lnSpc>
                <a:spcPct val="100000"/>
              </a:lnSpc>
              <a:spcBef>
                <a:spcPts val="420"/>
              </a:spcBef>
            </a:pPr>
            <a:r>
              <a:rPr lang="en-US" altLang="zh-TW" sz="1200" spc="-5" dirty="0">
                <a:latin typeface="+mn-lt"/>
                <a:cs typeface="Calibri"/>
              </a:rPr>
              <a:t>T</a:t>
            </a:r>
            <a:r>
              <a:rPr lang="en-US" altLang="zh-TW" sz="1200" spc="-10" dirty="0">
                <a:latin typeface="+mn-lt"/>
                <a:cs typeface="Calibri"/>
              </a:rPr>
              <a:t>hi</a:t>
            </a:r>
            <a:r>
              <a:rPr lang="en-US" altLang="zh-TW" sz="1200" dirty="0">
                <a:latin typeface="+mn-lt"/>
                <a:cs typeface="Calibri"/>
              </a:rPr>
              <a:t>s</a:t>
            </a:r>
            <a:r>
              <a:rPr lang="en-US" altLang="zh-TW" sz="1200" spc="-15" dirty="0">
                <a:latin typeface="+mn-lt"/>
                <a:cs typeface="Calibri"/>
              </a:rPr>
              <a:t> </a:t>
            </a:r>
            <a:r>
              <a:rPr lang="en-US" altLang="zh-TW" sz="1200" spc="-10" dirty="0">
                <a:latin typeface="+mn-lt"/>
                <a:cs typeface="Calibri"/>
              </a:rPr>
              <a:t>i</a:t>
            </a:r>
            <a:r>
              <a:rPr lang="en-US" altLang="zh-TW" sz="1200" dirty="0">
                <a:latin typeface="+mn-lt"/>
                <a:cs typeface="Calibri"/>
              </a:rPr>
              <a:t>s</a:t>
            </a:r>
            <a:r>
              <a:rPr lang="en-US" altLang="zh-TW" sz="1200" spc="-15" dirty="0">
                <a:latin typeface="+mn-lt"/>
                <a:cs typeface="Calibri"/>
              </a:rPr>
              <a:t> </a:t>
            </a:r>
            <a:r>
              <a:rPr lang="en-US" altLang="zh-TW" sz="1200" spc="-5" dirty="0">
                <a:latin typeface="+mn-lt"/>
                <a:cs typeface="Calibri"/>
              </a:rPr>
              <a:t>k</a:t>
            </a:r>
            <a:r>
              <a:rPr lang="en-US" altLang="zh-TW" sz="1200" spc="-10" dirty="0">
                <a:latin typeface="+mn-lt"/>
                <a:cs typeface="Calibri"/>
              </a:rPr>
              <a:t>now</a:t>
            </a:r>
            <a:r>
              <a:rPr lang="en-US" altLang="zh-TW" sz="1200" spc="5" dirty="0">
                <a:latin typeface="+mn-lt"/>
                <a:cs typeface="Calibri"/>
              </a:rPr>
              <a:t>n</a:t>
            </a:r>
            <a:r>
              <a:rPr lang="en-US" altLang="zh-TW" sz="1200" spc="-10" dirty="0">
                <a:latin typeface="+mn-lt"/>
                <a:cs typeface="Calibri"/>
              </a:rPr>
              <a:t> </a:t>
            </a:r>
            <a:r>
              <a:rPr lang="en-US" altLang="zh-TW" sz="1200" spc="-5" dirty="0">
                <a:latin typeface="+mn-lt"/>
                <a:cs typeface="Calibri"/>
              </a:rPr>
              <a:t>a</a:t>
            </a:r>
            <a:r>
              <a:rPr lang="en-US" altLang="zh-TW" sz="1200" dirty="0">
                <a:latin typeface="+mn-lt"/>
                <a:cs typeface="Calibri"/>
              </a:rPr>
              <a:t>s</a:t>
            </a:r>
            <a:r>
              <a:rPr lang="en-US" altLang="zh-TW" sz="1200" spc="-15" dirty="0">
                <a:latin typeface="+mn-lt"/>
                <a:cs typeface="Calibri"/>
              </a:rPr>
              <a:t> </a:t>
            </a:r>
            <a:r>
              <a:rPr lang="en-US" altLang="zh-TW" sz="1200" spc="-5" dirty="0">
                <a:latin typeface="+mn-lt"/>
                <a:cs typeface="Calibri"/>
              </a:rPr>
              <a:t>a</a:t>
            </a:r>
            <a:r>
              <a:rPr lang="en-US" altLang="zh-TW" sz="1200" spc="5" dirty="0">
                <a:latin typeface="+mn-lt"/>
                <a:cs typeface="Calibri"/>
              </a:rPr>
              <a:t>n</a:t>
            </a:r>
            <a:r>
              <a:rPr lang="en-US" altLang="zh-TW" sz="1200" spc="-10" dirty="0">
                <a:latin typeface="+mn-lt"/>
                <a:cs typeface="Calibri"/>
              </a:rPr>
              <a:t> </a:t>
            </a:r>
            <a:r>
              <a:rPr lang="en-US" altLang="zh-TW" sz="1200" spc="-5" dirty="0">
                <a:latin typeface="+mn-lt"/>
                <a:cs typeface="Calibri"/>
              </a:rPr>
              <a:t>“</a:t>
            </a:r>
            <a:r>
              <a:rPr lang="en-US" altLang="zh-TW" sz="1200" b="1" dirty="0">
                <a:latin typeface="+mn-lt"/>
                <a:cs typeface="Calibri"/>
              </a:rPr>
              <a:t>i</a:t>
            </a:r>
            <a:r>
              <a:rPr lang="en-US" altLang="zh-TW" sz="1200" b="1" spc="-10" dirty="0">
                <a:latin typeface="+mn-lt"/>
                <a:cs typeface="Calibri"/>
              </a:rPr>
              <a:t>n</a:t>
            </a:r>
            <a:r>
              <a:rPr lang="en-US" altLang="zh-TW" sz="1200" b="1" spc="-5" dirty="0">
                <a:latin typeface="+mn-lt"/>
                <a:cs typeface="Calibri"/>
              </a:rPr>
              <a:t>c</a:t>
            </a:r>
            <a:r>
              <a:rPr lang="en-US" altLang="zh-TW" sz="1200" b="1" spc="-10" dirty="0">
                <a:latin typeface="+mn-lt"/>
                <a:cs typeface="Calibri"/>
              </a:rPr>
              <a:t>o</a:t>
            </a:r>
            <a:r>
              <a:rPr lang="en-US" altLang="zh-TW" sz="1200" b="1" spc="-5" dirty="0">
                <a:latin typeface="+mn-lt"/>
                <a:cs typeface="Calibri"/>
              </a:rPr>
              <a:t>m</a:t>
            </a:r>
            <a:r>
              <a:rPr lang="en-US" altLang="zh-TW" sz="1200" b="1" spc="-10" dirty="0">
                <a:latin typeface="+mn-lt"/>
                <a:cs typeface="Calibri"/>
              </a:rPr>
              <a:t>p</a:t>
            </a:r>
            <a:r>
              <a:rPr lang="en-US" altLang="zh-TW" sz="1200" b="1" dirty="0">
                <a:latin typeface="+mn-lt"/>
                <a:cs typeface="Calibri"/>
              </a:rPr>
              <a:t>l</a:t>
            </a:r>
            <a:r>
              <a:rPr lang="en-US" altLang="zh-TW" sz="1200" b="1" spc="-10" dirty="0">
                <a:latin typeface="+mn-lt"/>
                <a:cs typeface="Calibri"/>
              </a:rPr>
              <a:t>e</a:t>
            </a:r>
            <a:r>
              <a:rPr lang="en-US" altLang="zh-TW" sz="1200" b="1" dirty="0">
                <a:latin typeface="+mn-lt"/>
                <a:cs typeface="Calibri"/>
              </a:rPr>
              <a:t>te</a:t>
            </a:r>
            <a:r>
              <a:rPr lang="en-US" altLang="zh-TW" sz="1200" b="1" spc="-10" dirty="0">
                <a:latin typeface="+mn-lt"/>
                <a:cs typeface="Calibri"/>
              </a:rPr>
              <a:t> spe</a:t>
            </a:r>
            <a:r>
              <a:rPr lang="en-US" altLang="zh-TW" sz="1200" b="1" spc="-5" dirty="0">
                <a:latin typeface="+mn-lt"/>
                <a:cs typeface="Calibri"/>
              </a:rPr>
              <a:t>c</a:t>
            </a:r>
            <a:r>
              <a:rPr lang="en-US" altLang="zh-TW" sz="1200" b="1" dirty="0">
                <a:latin typeface="+mn-lt"/>
                <a:cs typeface="Calibri"/>
              </a:rPr>
              <a:t>i</a:t>
            </a:r>
            <a:r>
              <a:rPr lang="en-US" altLang="zh-TW" sz="1200" b="1" spc="-5" dirty="0">
                <a:latin typeface="+mn-lt"/>
                <a:cs typeface="Calibri"/>
              </a:rPr>
              <a:t>f</a:t>
            </a:r>
            <a:r>
              <a:rPr lang="en-US" altLang="zh-TW" sz="1200" b="1" dirty="0">
                <a:latin typeface="+mn-lt"/>
                <a:cs typeface="Calibri"/>
              </a:rPr>
              <a:t>i</a:t>
            </a:r>
            <a:r>
              <a:rPr lang="en-US" altLang="zh-TW" sz="1200" b="1" spc="-5" dirty="0">
                <a:latin typeface="+mn-lt"/>
                <a:cs typeface="Calibri"/>
              </a:rPr>
              <a:t>c</a:t>
            </a:r>
            <a:r>
              <a:rPr lang="en-US" altLang="zh-TW" sz="1200" b="1" spc="-10" dirty="0">
                <a:latin typeface="+mn-lt"/>
                <a:cs typeface="Calibri"/>
              </a:rPr>
              <a:t>a</a:t>
            </a:r>
            <a:r>
              <a:rPr lang="en-US" altLang="zh-TW" sz="1200" b="1" dirty="0">
                <a:latin typeface="+mn-lt"/>
                <a:cs typeface="Calibri"/>
              </a:rPr>
              <a:t>ti</a:t>
            </a:r>
            <a:r>
              <a:rPr lang="en-US" altLang="zh-TW" sz="1200" b="1" spc="-10" dirty="0">
                <a:latin typeface="+mn-lt"/>
                <a:cs typeface="Calibri"/>
              </a:rPr>
              <a:t>o</a:t>
            </a:r>
            <a:r>
              <a:rPr lang="en-US" altLang="zh-TW" sz="1200" b="1" spc="-5" dirty="0">
                <a:latin typeface="+mn-lt"/>
                <a:cs typeface="Calibri"/>
              </a:rPr>
              <a:t>n</a:t>
            </a:r>
            <a:r>
              <a:rPr lang="en-US" altLang="zh-TW" sz="1200" spc="-5" dirty="0">
                <a:latin typeface="+mn-lt"/>
                <a:cs typeface="Calibri"/>
              </a:rPr>
              <a:t>”</a:t>
            </a:r>
            <a:r>
              <a:rPr lang="en-US" altLang="zh-TW" sz="1200" dirty="0">
                <a:latin typeface="+mn-lt"/>
                <a:cs typeface="Calibri"/>
              </a:rPr>
              <a:t>.</a:t>
            </a:r>
          </a:p>
          <a:p>
            <a:pPr>
              <a:lnSpc>
                <a:spcPct val="100000"/>
              </a:lnSpc>
            </a:pPr>
            <a:endParaRPr lang="en-US" altLang="zh-TW" sz="1200" dirty="0">
              <a:latin typeface="Times New Roman"/>
              <a:cs typeface="Times New Roman"/>
            </a:endParaRPr>
          </a:p>
          <a:p>
            <a:pPr marL="12700">
              <a:lnSpc>
                <a:spcPct val="100000"/>
              </a:lnSpc>
              <a:spcBef>
                <a:spcPts val="955"/>
              </a:spcBef>
            </a:pPr>
            <a:r>
              <a:rPr lang="en-US" altLang="zh-TW" sz="1200" spc="-10" dirty="0">
                <a:latin typeface="+mn-lt"/>
                <a:cs typeface="Calibri"/>
              </a:rPr>
              <a:t>I</a:t>
            </a:r>
            <a:r>
              <a:rPr lang="en-US" altLang="zh-TW" sz="1200" spc="5" dirty="0">
                <a:latin typeface="+mn-lt"/>
                <a:cs typeface="Calibri"/>
              </a:rPr>
              <a:t>n</a:t>
            </a:r>
            <a:r>
              <a:rPr lang="en-US" altLang="zh-TW" sz="1200" spc="-10" dirty="0">
                <a:latin typeface="+mn-lt"/>
                <a:cs typeface="Calibri"/>
              </a:rPr>
              <a:t> </a:t>
            </a:r>
            <a:r>
              <a:rPr lang="en-US" altLang="zh-TW" sz="1200" spc="-5" dirty="0">
                <a:latin typeface="+mn-lt"/>
                <a:cs typeface="Calibri"/>
              </a:rPr>
              <a:t>Ver</a:t>
            </a:r>
            <a:r>
              <a:rPr lang="en-US" altLang="zh-TW" sz="1200" spc="-10" dirty="0">
                <a:latin typeface="+mn-lt"/>
                <a:cs typeface="Calibri"/>
              </a:rPr>
              <a:t>ilog</a:t>
            </a:r>
            <a:r>
              <a:rPr lang="en-US" altLang="zh-TW" sz="1200" dirty="0">
                <a:latin typeface="+mn-lt"/>
                <a:cs typeface="Calibri"/>
              </a:rPr>
              <a:t>,</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er</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i</a:t>
            </a:r>
            <a:r>
              <a:rPr lang="en-US" altLang="zh-TW" sz="1200" dirty="0">
                <a:latin typeface="+mn-lt"/>
                <a:cs typeface="Calibri"/>
              </a:rPr>
              <a:t>s</a:t>
            </a:r>
            <a:r>
              <a:rPr lang="en-US" altLang="zh-TW" sz="1200" spc="-10" dirty="0">
                <a:latin typeface="+mn-lt"/>
                <a:cs typeface="Calibri"/>
              </a:rPr>
              <a:t> thi</a:t>
            </a:r>
            <a:r>
              <a:rPr lang="en-US" altLang="zh-TW" sz="1200" dirty="0">
                <a:latin typeface="+mn-lt"/>
                <a:cs typeface="Calibri"/>
              </a:rPr>
              <a:t>s</a:t>
            </a:r>
            <a:r>
              <a:rPr lang="en-US" altLang="zh-TW" sz="1200" spc="-10" dirty="0">
                <a:latin typeface="+mn-lt"/>
                <a:cs typeface="Calibri"/>
              </a:rPr>
              <a:t> </a:t>
            </a:r>
            <a:r>
              <a:rPr lang="en-US" altLang="zh-TW" sz="1200" spc="-5" dirty="0">
                <a:latin typeface="+mn-lt"/>
                <a:cs typeface="Calibri"/>
              </a:rPr>
              <a:t>r</a:t>
            </a:r>
            <a:r>
              <a:rPr lang="en-US" altLang="zh-TW" sz="1200" spc="-10" dirty="0">
                <a:latin typeface="+mn-lt"/>
                <a:cs typeface="Calibri"/>
              </a:rPr>
              <a:t>ul</a:t>
            </a:r>
            <a:r>
              <a:rPr lang="en-US" altLang="zh-TW" sz="1200" dirty="0">
                <a:latin typeface="+mn-lt"/>
                <a:cs typeface="Calibri"/>
              </a:rPr>
              <a:t>e:</a:t>
            </a:r>
          </a:p>
          <a:p>
            <a:pPr marL="12700" marR="5080">
              <a:lnSpc>
                <a:spcPct val="101499"/>
              </a:lnSpc>
              <a:spcBef>
                <a:spcPts val="395"/>
              </a:spcBef>
            </a:pPr>
            <a:r>
              <a:rPr lang="en-US" altLang="zh-TW" sz="1200" b="1" spc="-15" dirty="0">
                <a:latin typeface="+mn-lt"/>
                <a:cs typeface="Calibri"/>
              </a:rPr>
              <a:t>I</a:t>
            </a:r>
            <a:r>
              <a:rPr lang="en-US" altLang="zh-TW" sz="1200" b="1" dirty="0">
                <a:latin typeface="+mn-lt"/>
                <a:cs typeface="Calibri"/>
              </a:rPr>
              <a:t>f</a:t>
            </a:r>
            <a:r>
              <a:rPr lang="en-US" altLang="zh-TW" sz="1200" b="1" spc="-5" dirty="0">
                <a:latin typeface="+mn-lt"/>
                <a:cs typeface="Calibri"/>
              </a:rPr>
              <a:t> </a:t>
            </a:r>
            <a:r>
              <a:rPr lang="en-US" altLang="zh-TW" sz="1200" b="1" spc="-10" dirty="0">
                <a:latin typeface="+mn-lt"/>
                <a:cs typeface="Calibri"/>
              </a:rPr>
              <a:t>so</a:t>
            </a:r>
            <a:r>
              <a:rPr lang="en-US" altLang="zh-TW" sz="1200" b="1" spc="-5" dirty="0">
                <a:latin typeface="+mn-lt"/>
                <a:cs typeface="Calibri"/>
              </a:rPr>
              <a:t>m</a:t>
            </a:r>
            <a:r>
              <a:rPr lang="en-US" altLang="zh-TW" sz="1200" b="1" spc="-10" dirty="0">
                <a:latin typeface="+mn-lt"/>
                <a:cs typeface="Calibri"/>
              </a:rPr>
              <a:t>e</a:t>
            </a:r>
            <a:r>
              <a:rPr lang="en-US" altLang="zh-TW" sz="1200" b="1" dirty="0">
                <a:latin typeface="+mn-lt"/>
                <a:cs typeface="Calibri"/>
              </a:rPr>
              <a:t>t</a:t>
            </a:r>
            <a:r>
              <a:rPr lang="en-US" altLang="zh-TW" sz="1200" b="1" spc="-10" dirty="0">
                <a:latin typeface="+mn-lt"/>
                <a:cs typeface="Calibri"/>
              </a:rPr>
              <a:t>h</a:t>
            </a:r>
            <a:r>
              <a:rPr lang="en-US" altLang="zh-TW" sz="1200" b="1" dirty="0">
                <a:latin typeface="+mn-lt"/>
                <a:cs typeface="Calibri"/>
              </a:rPr>
              <a:t>i</a:t>
            </a:r>
            <a:r>
              <a:rPr lang="en-US" altLang="zh-TW" sz="1200" b="1" spc="-10" dirty="0">
                <a:latin typeface="+mn-lt"/>
                <a:cs typeface="Calibri"/>
              </a:rPr>
              <a:t>n</a:t>
            </a:r>
            <a:r>
              <a:rPr lang="en-US" altLang="zh-TW" sz="1200" b="1" spc="5" dirty="0">
                <a:latin typeface="+mn-lt"/>
                <a:cs typeface="Calibri"/>
              </a:rPr>
              <a:t>g</a:t>
            </a:r>
            <a:r>
              <a:rPr lang="en-US" altLang="zh-TW" sz="1200" b="1" spc="-5" dirty="0">
                <a:latin typeface="+mn-lt"/>
                <a:cs typeface="Calibri"/>
              </a:rPr>
              <a:t> </a:t>
            </a:r>
            <a:r>
              <a:rPr lang="en-US" altLang="zh-TW" sz="1200" b="1" dirty="0">
                <a:latin typeface="+mn-lt"/>
                <a:cs typeface="Calibri"/>
              </a:rPr>
              <a:t>is</a:t>
            </a:r>
            <a:r>
              <a:rPr lang="en-US" altLang="zh-TW" sz="1200" b="1" spc="-10" dirty="0">
                <a:latin typeface="+mn-lt"/>
                <a:cs typeface="Calibri"/>
              </a:rPr>
              <a:t> no</a:t>
            </a:r>
            <a:r>
              <a:rPr lang="en-US" altLang="zh-TW" sz="1200" b="1" dirty="0">
                <a:latin typeface="+mn-lt"/>
                <a:cs typeface="Calibri"/>
              </a:rPr>
              <a:t>t </a:t>
            </a:r>
            <a:r>
              <a:rPr lang="en-US" altLang="zh-TW" sz="1200" b="1" spc="-5" dirty="0">
                <a:latin typeface="+mn-lt"/>
                <a:cs typeface="Calibri"/>
              </a:rPr>
              <a:t>c</a:t>
            </a:r>
            <a:r>
              <a:rPr lang="en-US" altLang="zh-TW" sz="1200" b="1" spc="-10" dirty="0">
                <a:latin typeface="+mn-lt"/>
                <a:cs typeface="Calibri"/>
              </a:rPr>
              <a:t>o</a:t>
            </a:r>
            <a:r>
              <a:rPr lang="en-US" altLang="zh-TW" sz="1200" b="1" spc="-5" dirty="0">
                <a:latin typeface="+mn-lt"/>
                <a:cs typeface="Calibri"/>
              </a:rPr>
              <a:t>m</a:t>
            </a:r>
            <a:r>
              <a:rPr lang="en-US" altLang="zh-TW" sz="1200" b="1" spc="-10" dirty="0">
                <a:latin typeface="+mn-lt"/>
                <a:cs typeface="Calibri"/>
              </a:rPr>
              <a:t>p</a:t>
            </a:r>
            <a:r>
              <a:rPr lang="en-US" altLang="zh-TW" sz="1200" b="1" dirty="0">
                <a:latin typeface="+mn-lt"/>
                <a:cs typeface="Calibri"/>
              </a:rPr>
              <a:t>l</a:t>
            </a:r>
            <a:r>
              <a:rPr lang="en-US" altLang="zh-TW" sz="1200" b="1" spc="-10" dirty="0">
                <a:latin typeface="+mn-lt"/>
                <a:cs typeface="Calibri"/>
              </a:rPr>
              <a:t>e</a:t>
            </a:r>
            <a:r>
              <a:rPr lang="en-US" altLang="zh-TW" sz="1200" b="1" dirty="0">
                <a:latin typeface="+mn-lt"/>
                <a:cs typeface="Calibri"/>
              </a:rPr>
              <a:t>t</a:t>
            </a:r>
            <a:r>
              <a:rPr lang="en-US" altLang="zh-TW" sz="1200" b="1" spc="-10" dirty="0">
                <a:latin typeface="+mn-lt"/>
                <a:cs typeface="Calibri"/>
              </a:rPr>
              <a:t>e</a:t>
            </a:r>
            <a:r>
              <a:rPr lang="en-US" altLang="zh-TW" sz="1200" b="1" dirty="0">
                <a:latin typeface="+mn-lt"/>
                <a:cs typeface="Calibri"/>
              </a:rPr>
              <a:t>ly</a:t>
            </a:r>
            <a:r>
              <a:rPr lang="en-US" altLang="zh-TW" sz="1200" b="1" spc="-5" dirty="0">
                <a:latin typeface="+mn-lt"/>
                <a:cs typeface="Calibri"/>
              </a:rPr>
              <a:t> </a:t>
            </a:r>
            <a:r>
              <a:rPr lang="en-US" altLang="zh-TW" sz="1200" b="1" spc="-10" dirty="0">
                <a:latin typeface="+mn-lt"/>
                <a:cs typeface="Calibri"/>
              </a:rPr>
              <a:t>spe</a:t>
            </a:r>
            <a:r>
              <a:rPr lang="en-US" altLang="zh-TW" sz="1200" b="1" spc="-5" dirty="0">
                <a:latin typeface="+mn-lt"/>
                <a:cs typeface="Calibri"/>
              </a:rPr>
              <a:t>c</a:t>
            </a:r>
            <a:r>
              <a:rPr lang="en-US" altLang="zh-TW" sz="1200" b="1" dirty="0">
                <a:latin typeface="+mn-lt"/>
                <a:cs typeface="Calibri"/>
              </a:rPr>
              <a:t>i</a:t>
            </a:r>
            <a:r>
              <a:rPr lang="en-US" altLang="zh-TW" sz="1200" b="1" spc="-5" dirty="0">
                <a:latin typeface="+mn-lt"/>
                <a:cs typeface="Calibri"/>
              </a:rPr>
              <a:t>f</a:t>
            </a:r>
            <a:r>
              <a:rPr lang="en-US" altLang="zh-TW" sz="1200" b="1" dirty="0">
                <a:latin typeface="+mn-lt"/>
                <a:cs typeface="Calibri"/>
              </a:rPr>
              <a:t>i</a:t>
            </a:r>
            <a:r>
              <a:rPr lang="en-US" altLang="zh-TW" sz="1200" b="1" spc="-10" dirty="0">
                <a:latin typeface="+mn-lt"/>
                <a:cs typeface="Calibri"/>
              </a:rPr>
              <a:t>ed</a:t>
            </a:r>
            <a:r>
              <a:rPr lang="en-US" altLang="zh-TW" sz="1200" b="1" dirty="0">
                <a:latin typeface="+mn-lt"/>
                <a:cs typeface="Calibri"/>
              </a:rPr>
              <a:t>, t</a:t>
            </a:r>
            <a:r>
              <a:rPr lang="en-US" altLang="zh-TW" sz="1200" b="1" spc="-10" dirty="0">
                <a:latin typeface="+mn-lt"/>
                <a:cs typeface="Calibri"/>
              </a:rPr>
              <a:t>h</a:t>
            </a:r>
            <a:r>
              <a:rPr lang="en-US" altLang="zh-TW" sz="1200" b="1" spc="5" dirty="0">
                <a:latin typeface="+mn-lt"/>
                <a:cs typeface="Calibri"/>
              </a:rPr>
              <a:t>e</a:t>
            </a:r>
            <a:r>
              <a:rPr lang="en-US" altLang="zh-TW" sz="1200" b="1" spc="-15" dirty="0">
                <a:latin typeface="+mn-lt"/>
                <a:cs typeface="Calibri"/>
              </a:rPr>
              <a:t> </a:t>
            </a:r>
            <a:r>
              <a:rPr lang="en-US" altLang="zh-TW" sz="1200" b="1" spc="-10" dirty="0">
                <a:latin typeface="+mn-lt"/>
                <a:cs typeface="Calibri"/>
              </a:rPr>
              <a:t>ou</a:t>
            </a:r>
            <a:r>
              <a:rPr lang="en-US" altLang="zh-TW" sz="1200" b="1" dirty="0">
                <a:latin typeface="+mn-lt"/>
                <a:cs typeface="Calibri"/>
              </a:rPr>
              <a:t>t</a:t>
            </a:r>
            <a:r>
              <a:rPr lang="en-US" altLang="zh-TW" sz="1200" b="1" spc="-10" dirty="0">
                <a:latin typeface="+mn-lt"/>
                <a:cs typeface="Calibri"/>
              </a:rPr>
              <a:t>pu</a:t>
            </a:r>
            <a:r>
              <a:rPr lang="en-US" altLang="zh-TW" sz="1200" b="1" dirty="0">
                <a:latin typeface="+mn-lt"/>
                <a:cs typeface="Calibri"/>
              </a:rPr>
              <a:t>t </a:t>
            </a:r>
            <a:r>
              <a:rPr lang="en-US" altLang="zh-TW" sz="1200" b="1" spc="-5" dirty="0">
                <a:latin typeface="+mn-lt"/>
                <a:cs typeface="Calibri"/>
              </a:rPr>
              <a:t>m</a:t>
            </a:r>
            <a:r>
              <a:rPr lang="en-US" altLang="zh-TW" sz="1200" b="1" spc="-10" dirty="0">
                <a:latin typeface="+mn-lt"/>
                <a:cs typeface="Calibri"/>
              </a:rPr>
              <a:t>us</a:t>
            </a:r>
            <a:r>
              <a:rPr lang="en-US" altLang="zh-TW" sz="1200" b="1" dirty="0">
                <a:latin typeface="+mn-lt"/>
                <a:cs typeface="Calibri"/>
              </a:rPr>
              <a:t>t </a:t>
            </a:r>
            <a:r>
              <a:rPr lang="en-US" altLang="zh-TW" sz="1200" b="1" spc="-10" dirty="0">
                <a:latin typeface="+mn-lt"/>
                <a:cs typeface="Calibri"/>
              </a:rPr>
              <a:t>re</a:t>
            </a:r>
            <a:r>
              <a:rPr lang="en-US" altLang="zh-TW" sz="1200" b="1" dirty="0">
                <a:latin typeface="+mn-lt"/>
                <a:cs typeface="Calibri"/>
              </a:rPr>
              <a:t>t</a:t>
            </a:r>
            <a:r>
              <a:rPr lang="en-US" altLang="zh-TW" sz="1200" b="1" spc="-10" dirty="0">
                <a:latin typeface="+mn-lt"/>
                <a:cs typeface="Calibri"/>
              </a:rPr>
              <a:t>a</a:t>
            </a:r>
            <a:r>
              <a:rPr lang="en-US" altLang="zh-TW" sz="1200" b="1" dirty="0">
                <a:latin typeface="+mn-lt"/>
                <a:cs typeface="Calibri"/>
              </a:rPr>
              <a:t>in</a:t>
            </a:r>
            <a:r>
              <a:rPr lang="en-US" altLang="zh-TW" sz="1200" b="1" spc="-15" dirty="0">
                <a:latin typeface="+mn-lt"/>
                <a:cs typeface="Calibri"/>
              </a:rPr>
              <a:t> </a:t>
            </a:r>
            <a:r>
              <a:rPr lang="en-US" altLang="zh-TW" sz="1200" b="1" dirty="0">
                <a:latin typeface="+mn-lt"/>
                <a:cs typeface="Calibri"/>
              </a:rPr>
              <a:t>its</a:t>
            </a:r>
            <a:r>
              <a:rPr lang="en-US" altLang="zh-TW" sz="1200" b="1" spc="-10" dirty="0">
                <a:latin typeface="+mn-lt"/>
                <a:cs typeface="Calibri"/>
              </a:rPr>
              <a:t> pre</a:t>
            </a:r>
            <a:r>
              <a:rPr lang="en-US" altLang="zh-TW" sz="1200" b="1" dirty="0">
                <a:latin typeface="+mn-lt"/>
                <a:cs typeface="Calibri"/>
              </a:rPr>
              <a:t>vi</a:t>
            </a:r>
            <a:r>
              <a:rPr lang="en-US" altLang="zh-TW" sz="1200" b="1" spc="-10" dirty="0">
                <a:latin typeface="+mn-lt"/>
                <a:cs typeface="Calibri"/>
              </a:rPr>
              <a:t>ou</a:t>
            </a:r>
            <a:r>
              <a:rPr lang="en-US" altLang="zh-TW" sz="1200" b="1" dirty="0">
                <a:latin typeface="+mn-lt"/>
                <a:cs typeface="Calibri"/>
              </a:rPr>
              <a:t>s</a:t>
            </a:r>
            <a:r>
              <a:rPr lang="en-US" altLang="zh-TW" sz="1200" b="1" spc="-10" dirty="0">
                <a:latin typeface="+mn-lt"/>
                <a:cs typeface="Calibri"/>
              </a:rPr>
              <a:t> </a:t>
            </a:r>
            <a:r>
              <a:rPr lang="en-US" altLang="zh-TW" sz="1200" b="1" dirty="0">
                <a:latin typeface="+mn-lt"/>
                <a:cs typeface="Calibri"/>
              </a:rPr>
              <a:t>v</a:t>
            </a:r>
            <a:r>
              <a:rPr lang="en-US" altLang="zh-TW" sz="1200" b="1" spc="-10" dirty="0">
                <a:latin typeface="+mn-lt"/>
                <a:cs typeface="Calibri"/>
              </a:rPr>
              <a:t>a</a:t>
            </a:r>
            <a:r>
              <a:rPr lang="en-US" altLang="zh-TW" sz="1200" b="1" dirty="0">
                <a:latin typeface="+mn-lt"/>
                <a:cs typeface="Calibri"/>
              </a:rPr>
              <a:t>l</a:t>
            </a:r>
            <a:r>
              <a:rPr lang="en-US" altLang="zh-TW" sz="1200" b="1" spc="-10" dirty="0">
                <a:latin typeface="+mn-lt"/>
                <a:cs typeface="Calibri"/>
              </a:rPr>
              <a:t>u</a:t>
            </a:r>
            <a:r>
              <a:rPr lang="en-US" altLang="zh-TW" sz="1200" b="1" spc="5" dirty="0">
                <a:latin typeface="+mn-lt"/>
                <a:cs typeface="Calibri"/>
              </a:rPr>
              <a:t>e</a:t>
            </a:r>
            <a:r>
              <a:rPr lang="en-US" altLang="zh-TW" sz="1200" b="1" dirty="0">
                <a:latin typeface="+mn-lt"/>
                <a:cs typeface="Calibri"/>
              </a:rPr>
              <a:t> </a:t>
            </a:r>
            <a:r>
              <a:rPr lang="en-US" altLang="zh-TW" sz="1200" b="1" spc="-5" dirty="0">
                <a:latin typeface="+mn-lt"/>
                <a:cs typeface="Calibri"/>
              </a:rPr>
              <a:t>w</a:t>
            </a:r>
            <a:r>
              <a:rPr lang="en-US" altLang="zh-TW" sz="1200" b="1" spc="-10" dirty="0">
                <a:latin typeface="+mn-lt"/>
                <a:cs typeface="Calibri"/>
              </a:rPr>
              <a:t>he</a:t>
            </a:r>
            <a:r>
              <a:rPr lang="en-US" altLang="zh-TW" sz="1200" b="1" spc="5" dirty="0">
                <a:latin typeface="+mn-lt"/>
                <a:cs typeface="Calibri"/>
              </a:rPr>
              <a:t>n</a:t>
            </a:r>
            <a:r>
              <a:rPr lang="en-US" altLang="zh-TW" sz="1200" b="1" spc="-10" dirty="0">
                <a:latin typeface="+mn-lt"/>
                <a:cs typeface="Calibri"/>
              </a:rPr>
              <a:t> </a:t>
            </a:r>
            <a:r>
              <a:rPr lang="en-US" altLang="zh-TW" sz="1200" b="1" dirty="0">
                <a:latin typeface="+mn-lt"/>
                <a:cs typeface="Calibri"/>
              </a:rPr>
              <a:t>t</a:t>
            </a:r>
            <a:r>
              <a:rPr lang="en-US" altLang="zh-TW" sz="1200" b="1" spc="-10" dirty="0">
                <a:latin typeface="+mn-lt"/>
                <a:cs typeface="Calibri"/>
              </a:rPr>
              <a:t>h</a:t>
            </a:r>
            <a:r>
              <a:rPr lang="en-US" altLang="zh-TW" sz="1200" b="1" spc="5" dirty="0">
                <a:latin typeface="+mn-lt"/>
                <a:cs typeface="Calibri"/>
              </a:rPr>
              <a:t>e</a:t>
            </a:r>
            <a:r>
              <a:rPr lang="en-US" altLang="zh-TW" sz="1200" b="1" spc="-15" dirty="0">
                <a:latin typeface="+mn-lt"/>
                <a:cs typeface="Calibri"/>
              </a:rPr>
              <a:t> </a:t>
            </a:r>
            <a:r>
              <a:rPr lang="en-US" altLang="zh-TW" sz="1200" b="1" spc="-10" dirty="0">
                <a:latin typeface="+mn-lt"/>
                <a:cs typeface="Calibri"/>
              </a:rPr>
              <a:t>unspe</a:t>
            </a:r>
            <a:r>
              <a:rPr lang="en-US" altLang="zh-TW" sz="1200" b="1" spc="-5" dirty="0">
                <a:latin typeface="+mn-lt"/>
                <a:cs typeface="Calibri"/>
              </a:rPr>
              <a:t>c</a:t>
            </a:r>
            <a:r>
              <a:rPr lang="en-US" altLang="zh-TW" sz="1200" b="1" dirty="0">
                <a:latin typeface="+mn-lt"/>
                <a:cs typeface="Calibri"/>
              </a:rPr>
              <a:t>i</a:t>
            </a:r>
            <a:r>
              <a:rPr lang="en-US" altLang="zh-TW" sz="1200" b="1" spc="-5" dirty="0">
                <a:latin typeface="+mn-lt"/>
                <a:cs typeface="Calibri"/>
              </a:rPr>
              <a:t>f</a:t>
            </a:r>
            <a:r>
              <a:rPr lang="en-US" altLang="zh-TW" sz="1200" b="1" dirty="0">
                <a:latin typeface="+mn-lt"/>
                <a:cs typeface="Calibri"/>
              </a:rPr>
              <a:t>i</a:t>
            </a:r>
            <a:r>
              <a:rPr lang="en-US" altLang="zh-TW" sz="1200" b="1" spc="-10" dirty="0">
                <a:latin typeface="+mn-lt"/>
                <a:cs typeface="Calibri"/>
              </a:rPr>
              <a:t>e</a:t>
            </a:r>
            <a:r>
              <a:rPr lang="en-US" altLang="zh-TW" sz="1200" b="1" spc="5" dirty="0">
                <a:latin typeface="+mn-lt"/>
                <a:cs typeface="Calibri"/>
              </a:rPr>
              <a:t>d</a:t>
            </a:r>
            <a:r>
              <a:rPr lang="en-US" altLang="zh-TW" sz="1200" b="1" spc="-10" dirty="0">
                <a:latin typeface="+mn-lt"/>
                <a:cs typeface="Calibri"/>
              </a:rPr>
              <a:t> </a:t>
            </a:r>
            <a:r>
              <a:rPr lang="en-US" altLang="zh-TW" sz="1200" b="1" spc="-5" dirty="0">
                <a:latin typeface="+mn-lt"/>
                <a:cs typeface="Calibri"/>
              </a:rPr>
              <a:t>c</a:t>
            </a:r>
            <a:r>
              <a:rPr lang="en-US" altLang="zh-TW" sz="1200" b="1" spc="-10" dirty="0">
                <a:latin typeface="+mn-lt"/>
                <a:cs typeface="Calibri"/>
              </a:rPr>
              <a:t>ond</a:t>
            </a:r>
            <a:r>
              <a:rPr lang="en-US" altLang="zh-TW" sz="1200" b="1" dirty="0">
                <a:latin typeface="+mn-lt"/>
                <a:cs typeface="Calibri"/>
              </a:rPr>
              <a:t>iti</a:t>
            </a:r>
            <a:r>
              <a:rPr lang="en-US" altLang="zh-TW" sz="1200" b="1" spc="-10" dirty="0">
                <a:latin typeface="+mn-lt"/>
                <a:cs typeface="Calibri"/>
              </a:rPr>
              <a:t>o</a:t>
            </a:r>
            <a:r>
              <a:rPr lang="en-US" altLang="zh-TW" sz="1200" b="1" spc="5" dirty="0">
                <a:latin typeface="+mn-lt"/>
                <a:cs typeface="Calibri"/>
              </a:rPr>
              <a:t>n</a:t>
            </a:r>
            <a:r>
              <a:rPr lang="en-US" altLang="zh-TW" sz="1200" b="1" spc="-10" dirty="0">
                <a:latin typeface="+mn-lt"/>
                <a:cs typeface="Calibri"/>
              </a:rPr>
              <a:t> o</a:t>
            </a:r>
            <a:r>
              <a:rPr lang="en-US" altLang="zh-TW" sz="1200" b="1" spc="-5" dirty="0">
                <a:latin typeface="+mn-lt"/>
                <a:cs typeface="Calibri"/>
              </a:rPr>
              <a:t>cc</a:t>
            </a:r>
            <a:r>
              <a:rPr lang="en-US" altLang="zh-TW" sz="1200" b="1" spc="-10" dirty="0">
                <a:latin typeface="+mn-lt"/>
                <a:cs typeface="Calibri"/>
              </a:rPr>
              <a:t>urs</a:t>
            </a:r>
            <a:r>
              <a:rPr lang="en-US" altLang="zh-TW" sz="1200" b="1" dirty="0">
                <a:latin typeface="+mn-lt"/>
                <a:cs typeface="Calibri"/>
              </a:rPr>
              <a:t>.</a:t>
            </a:r>
            <a:endParaRPr lang="en-US" altLang="zh-TW" sz="1200" dirty="0">
              <a:latin typeface="+mn-lt"/>
              <a:cs typeface="Calibri"/>
            </a:endParaRP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97818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2700">
              <a:lnSpc>
                <a:spcPct val="100000"/>
              </a:lnSpc>
            </a:pPr>
            <a:r>
              <a:rPr lang="en-US" altLang="zh-TW" sz="1200" spc="-5" dirty="0">
                <a:latin typeface="+mn-lt"/>
                <a:cs typeface="Calibri"/>
              </a:rPr>
              <a:t>T</a:t>
            </a:r>
            <a:r>
              <a:rPr lang="en-US" altLang="zh-TW" sz="1200" spc="-10" dirty="0">
                <a:latin typeface="+mn-lt"/>
                <a:cs typeface="Calibri"/>
              </a:rPr>
              <a: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cons</a:t>
            </a:r>
            <a:r>
              <a:rPr lang="en-US" altLang="zh-TW" sz="1200" spc="-5" dirty="0">
                <a:latin typeface="+mn-lt"/>
                <a:cs typeface="Calibri"/>
              </a:rPr>
              <a:t>e</a:t>
            </a:r>
            <a:r>
              <a:rPr lang="en-US" altLang="zh-TW" sz="1200" spc="-10" dirty="0">
                <a:latin typeface="+mn-lt"/>
                <a:cs typeface="Calibri"/>
              </a:rPr>
              <a:t>qu</a:t>
            </a:r>
            <a:r>
              <a:rPr lang="en-US" altLang="zh-TW" sz="1200" spc="-5" dirty="0">
                <a:latin typeface="+mn-lt"/>
                <a:cs typeface="Calibri"/>
              </a:rPr>
              <a:t>e</a:t>
            </a:r>
            <a:r>
              <a:rPr lang="en-US" altLang="zh-TW" sz="1200" spc="-10" dirty="0">
                <a:latin typeface="+mn-lt"/>
                <a:cs typeface="Calibri"/>
              </a:rPr>
              <a:t>nc</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o</a:t>
            </a:r>
            <a:r>
              <a:rPr lang="en-US" altLang="zh-TW" sz="1200" dirty="0">
                <a:latin typeface="+mn-lt"/>
                <a:cs typeface="Calibri"/>
              </a:rPr>
              <a:t>f</a:t>
            </a:r>
            <a:r>
              <a:rPr lang="en-US" altLang="zh-TW" sz="1200" spc="-5" dirty="0">
                <a:latin typeface="+mn-lt"/>
                <a:cs typeface="Calibri"/>
              </a:rPr>
              <a:t> </a:t>
            </a:r>
            <a:r>
              <a:rPr lang="en-US" altLang="zh-TW" sz="1200" spc="-10" dirty="0">
                <a:latin typeface="+mn-lt"/>
                <a:cs typeface="Calibri"/>
              </a:rPr>
              <a:t>thi</a:t>
            </a:r>
            <a:r>
              <a:rPr lang="en-US" altLang="zh-TW" sz="1200" dirty="0">
                <a:latin typeface="+mn-lt"/>
                <a:cs typeface="Calibri"/>
              </a:rPr>
              <a:t>s</a:t>
            </a:r>
            <a:r>
              <a:rPr lang="en-US" altLang="zh-TW" sz="1200" spc="-15" dirty="0">
                <a:latin typeface="+mn-lt"/>
                <a:cs typeface="Calibri"/>
              </a:rPr>
              <a:t> </a:t>
            </a:r>
            <a:r>
              <a:rPr lang="en-US" altLang="zh-TW" sz="1200" spc="-10" dirty="0">
                <a:latin typeface="+mn-lt"/>
                <a:cs typeface="Calibri"/>
              </a:rPr>
              <a:t>i</a:t>
            </a:r>
            <a:r>
              <a:rPr lang="en-US" altLang="zh-TW" sz="1200" dirty="0">
                <a:latin typeface="+mn-lt"/>
                <a:cs typeface="Calibri"/>
              </a:rPr>
              <a:t>s</a:t>
            </a:r>
            <a:r>
              <a:rPr lang="en-US" altLang="zh-TW" sz="1200" spc="-15" dirty="0">
                <a:latin typeface="+mn-lt"/>
                <a:cs typeface="Calibri"/>
              </a:rPr>
              <a:t> </a:t>
            </a:r>
            <a:r>
              <a:rPr lang="en-US" altLang="zh-TW" sz="1200" spc="-5" dirty="0">
                <a:latin typeface="+mn-lt"/>
                <a:cs typeface="Calibri"/>
              </a:rPr>
              <a:t>a</a:t>
            </a:r>
            <a:r>
              <a:rPr lang="en-US" altLang="zh-TW" sz="1200" spc="5" dirty="0">
                <a:latin typeface="+mn-lt"/>
                <a:cs typeface="Calibri"/>
              </a:rPr>
              <a:t>n</a:t>
            </a:r>
            <a:r>
              <a:rPr lang="en-US" altLang="zh-TW" sz="1200" spc="-10" dirty="0">
                <a:latin typeface="+mn-lt"/>
                <a:cs typeface="Calibri"/>
              </a:rPr>
              <a:t> un</a:t>
            </a:r>
            <a:r>
              <a:rPr lang="en-US" altLang="zh-TW" sz="1200" spc="-5" dirty="0">
                <a:latin typeface="+mn-lt"/>
                <a:cs typeface="Calibri"/>
              </a:rPr>
              <a:t>ex</a:t>
            </a:r>
            <a:r>
              <a:rPr lang="en-US" altLang="zh-TW" sz="1200" spc="-10" dirty="0">
                <a:latin typeface="+mn-lt"/>
                <a:cs typeface="Calibri"/>
              </a:rPr>
              <a:t>p</a:t>
            </a:r>
            <a:r>
              <a:rPr lang="en-US" altLang="zh-TW" sz="1200" spc="-5" dirty="0">
                <a:latin typeface="+mn-lt"/>
                <a:cs typeface="Calibri"/>
              </a:rPr>
              <a:t>ec</a:t>
            </a:r>
            <a:r>
              <a:rPr lang="en-US" altLang="zh-TW" sz="1200" spc="-15" dirty="0">
                <a:latin typeface="+mn-lt"/>
                <a:cs typeface="Calibri"/>
              </a:rPr>
              <a:t>t</a:t>
            </a:r>
            <a:r>
              <a:rPr lang="en-US" altLang="zh-TW" sz="1200" spc="-5" dirty="0">
                <a:latin typeface="+mn-lt"/>
                <a:cs typeface="Calibri"/>
              </a:rPr>
              <a:t>e</a:t>
            </a:r>
            <a:r>
              <a:rPr lang="en-US" altLang="zh-TW" sz="1200" spc="5" dirty="0">
                <a:latin typeface="+mn-lt"/>
                <a:cs typeface="Calibri"/>
              </a:rPr>
              <a:t>d</a:t>
            </a:r>
            <a:r>
              <a:rPr lang="en-US" altLang="zh-TW" sz="1200" spc="-10" dirty="0">
                <a:latin typeface="+mn-lt"/>
                <a:cs typeface="Calibri"/>
              </a:rPr>
              <a:t> </a:t>
            </a:r>
            <a:r>
              <a:rPr lang="en-US" altLang="zh-TW" sz="1200" spc="-5" dirty="0">
                <a:latin typeface="+mn-lt"/>
                <a:cs typeface="Calibri"/>
              </a:rPr>
              <a:t>ex</a:t>
            </a:r>
            <a:r>
              <a:rPr lang="en-US" altLang="zh-TW" sz="1200" spc="-15" dirty="0">
                <a:latin typeface="+mn-lt"/>
                <a:cs typeface="Calibri"/>
              </a:rPr>
              <a:t>t</a:t>
            </a:r>
            <a:r>
              <a:rPr lang="en-US" altLang="zh-TW" sz="1200" spc="-5" dirty="0">
                <a:latin typeface="+mn-lt"/>
                <a:cs typeface="Calibri"/>
              </a:rPr>
              <a:t>r</a:t>
            </a:r>
            <a:r>
              <a:rPr lang="en-US" altLang="zh-TW" sz="1200" spc="5" dirty="0">
                <a:latin typeface="+mn-lt"/>
                <a:cs typeface="Calibri"/>
              </a:rPr>
              <a:t>a</a:t>
            </a:r>
            <a:r>
              <a:rPr lang="en-US" altLang="zh-TW" sz="1200" spc="-10" dirty="0">
                <a:latin typeface="+mn-lt"/>
                <a:cs typeface="Calibri"/>
              </a:rPr>
              <a:t> la</a:t>
            </a:r>
            <a:r>
              <a:rPr lang="en-US" altLang="zh-TW" sz="1200" spc="-15" dirty="0">
                <a:latin typeface="+mn-lt"/>
                <a:cs typeface="Calibri"/>
              </a:rPr>
              <a:t>t</a:t>
            </a:r>
            <a:r>
              <a:rPr lang="en-US" altLang="zh-TW" sz="1200" spc="-10" dirty="0">
                <a:latin typeface="+mn-lt"/>
                <a:cs typeface="Calibri"/>
              </a:rPr>
              <a:t>c</a:t>
            </a:r>
            <a:r>
              <a:rPr lang="en-US" altLang="zh-TW" sz="1200" spc="5" dirty="0">
                <a:latin typeface="+mn-lt"/>
                <a:cs typeface="Calibri"/>
              </a:rPr>
              <a:t>h</a:t>
            </a:r>
            <a:r>
              <a:rPr lang="en-US" altLang="zh-TW" sz="1200" spc="-10" dirty="0">
                <a:latin typeface="+mn-lt"/>
                <a:cs typeface="Calibri"/>
              </a:rPr>
              <a:t> bein</a:t>
            </a:r>
            <a:r>
              <a:rPr lang="en-US" altLang="zh-TW" sz="1200" spc="5" dirty="0">
                <a:latin typeface="+mn-lt"/>
                <a:cs typeface="Calibri"/>
              </a:rPr>
              <a:t>g</a:t>
            </a:r>
            <a:r>
              <a:rPr lang="en-US" altLang="zh-TW" sz="1200" spc="-15" dirty="0">
                <a:latin typeface="+mn-lt"/>
                <a:cs typeface="Calibri"/>
              </a:rPr>
              <a:t> </a:t>
            </a:r>
            <a:r>
              <a:rPr lang="en-US" altLang="zh-TW" sz="1200" spc="-5" dirty="0">
                <a:latin typeface="+mn-lt"/>
                <a:cs typeface="Calibri"/>
              </a:rPr>
              <a:t>a</a:t>
            </a:r>
            <a:r>
              <a:rPr lang="en-US" altLang="zh-TW" sz="1200" spc="-10" dirty="0">
                <a:latin typeface="+mn-lt"/>
                <a:cs typeface="Calibri"/>
              </a:rPr>
              <a:t>dd</a:t>
            </a:r>
            <a:r>
              <a:rPr lang="en-US" altLang="zh-TW" sz="1200" spc="-5" dirty="0">
                <a:latin typeface="+mn-lt"/>
                <a:cs typeface="Calibri"/>
              </a:rPr>
              <a:t>e</a:t>
            </a:r>
            <a:r>
              <a:rPr lang="en-US" altLang="zh-TW" sz="1200" spc="5" dirty="0">
                <a:latin typeface="+mn-lt"/>
                <a:cs typeface="Calibri"/>
              </a:rPr>
              <a:t>d</a:t>
            </a:r>
            <a:r>
              <a:rPr lang="en-US" altLang="zh-TW" sz="1200" spc="-10" dirty="0">
                <a:latin typeface="+mn-lt"/>
                <a:cs typeface="Calibri"/>
              </a:rPr>
              <a:t> </a:t>
            </a:r>
            <a:r>
              <a:rPr lang="en-US" altLang="zh-TW" sz="1200" spc="-15" dirty="0">
                <a:latin typeface="+mn-lt"/>
                <a:cs typeface="Calibri"/>
              </a:rPr>
              <a:t>t</a:t>
            </a:r>
            <a:r>
              <a:rPr lang="en-US" altLang="zh-TW" sz="1200" spc="5" dirty="0">
                <a:latin typeface="+mn-lt"/>
                <a:cs typeface="Calibri"/>
              </a:rPr>
              <a:t>o</a:t>
            </a:r>
            <a:r>
              <a:rPr lang="en-US" altLang="zh-TW" sz="1200" spc="-15" dirty="0">
                <a:latin typeface="+mn-lt"/>
                <a:cs typeface="Calibri"/>
              </a:rPr>
              <a:t> </a:t>
            </a:r>
            <a:r>
              <a:rPr lang="en-US" altLang="zh-TW" sz="1200" spc="-10" dirty="0">
                <a:latin typeface="+mn-lt"/>
                <a:cs typeface="Calibri"/>
              </a:rPr>
              <a:t>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h</a:t>
            </a:r>
            <a:r>
              <a:rPr lang="en-US" altLang="zh-TW" sz="1200" spc="-5" dirty="0">
                <a:latin typeface="+mn-lt"/>
                <a:cs typeface="Calibri"/>
              </a:rPr>
              <a:t>ar</a:t>
            </a:r>
            <a:r>
              <a:rPr lang="en-US" altLang="zh-TW" sz="1200" spc="-10" dirty="0">
                <a:latin typeface="+mn-lt"/>
                <a:cs typeface="Calibri"/>
              </a:rPr>
              <a:t>dw</a:t>
            </a:r>
            <a:r>
              <a:rPr lang="en-US" altLang="zh-TW" sz="1200" spc="-5" dirty="0">
                <a:latin typeface="+mn-lt"/>
                <a:cs typeface="Calibri"/>
              </a:rPr>
              <a:t>ar</a:t>
            </a:r>
            <a:r>
              <a:rPr lang="en-US" altLang="zh-TW" sz="1200" spc="-10" dirty="0">
                <a:latin typeface="+mn-lt"/>
                <a:cs typeface="Calibri"/>
              </a:rPr>
              <a:t>e.</a:t>
            </a:r>
            <a:endParaRPr lang="en-US" altLang="zh-TW" sz="1200" dirty="0">
              <a:latin typeface="+mn-lt"/>
              <a:cs typeface="Calibri"/>
            </a:endParaRPr>
          </a:p>
          <a:p>
            <a:pPr marL="12700" marR="302260">
              <a:lnSpc>
                <a:spcPts val="1370"/>
              </a:lnSpc>
              <a:spcBef>
                <a:spcPts val="505"/>
              </a:spcBef>
            </a:pPr>
            <a:r>
              <a:rPr lang="en-US" altLang="zh-TW" sz="1200" spc="-10" dirty="0">
                <a:latin typeface="+mn-lt"/>
                <a:cs typeface="Calibri"/>
              </a:rPr>
              <a:t>I</a:t>
            </a:r>
            <a:r>
              <a:rPr lang="en-US" altLang="zh-TW" sz="1200" spc="5" dirty="0">
                <a:latin typeface="+mn-lt"/>
                <a:cs typeface="Calibri"/>
              </a:rPr>
              <a:t>n</a:t>
            </a:r>
            <a:r>
              <a:rPr lang="en-US" altLang="zh-TW" sz="1200" spc="-10" dirty="0">
                <a:latin typeface="+mn-lt"/>
                <a:cs typeface="Calibri"/>
              </a:rPr>
              <a:t> o</a:t>
            </a:r>
            <a:r>
              <a:rPr lang="en-US" altLang="zh-TW" sz="1200" spc="-5" dirty="0">
                <a:latin typeface="+mn-lt"/>
                <a:cs typeface="Calibri"/>
              </a:rPr>
              <a:t>r</a:t>
            </a:r>
            <a:r>
              <a:rPr lang="en-US" altLang="zh-TW" sz="1200" spc="-10" dirty="0">
                <a:latin typeface="+mn-lt"/>
                <a:cs typeface="Calibri"/>
              </a:rPr>
              <a:t>d</a:t>
            </a:r>
            <a:r>
              <a:rPr lang="en-US" altLang="zh-TW" sz="1200" dirty="0">
                <a:latin typeface="+mn-lt"/>
                <a:cs typeface="Calibri"/>
              </a:rPr>
              <a:t>er </a:t>
            </a:r>
            <a:r>
              <a:rPr lang="en-US" altLang="zh-TW" sz="1200" spc="-15" dirty="0">
                <a:latin typeface="+mn-lt"/>
                <a:cs typeface="Calibri"/>
              </a:rPr>
              <a:t>t</a:t>
            </a:r>
            <a:r>
              <a:rPr lang="en-US" altLang="zh-TW" sz="1200" spc="5" dirty="0">
                <a:latin typeface="+mn-lt"/>
                <a:cs typeface="Calibri"/>
              </a:rPr>
              <a:t>o</a:t>
            </a:r>
            <a:r>
              <a:rPr lang="en-US" altLang="zh-TW" sz="1200" spc="-15" dirty="0">
                <a:latin typeface="+mn-lt"/>
                <a:cs typeface="Calibri"/>
              </a:rPr>
              <a:t> </a:t>
            </a:r>
            <a:r>
              <a:rPr lang="en-US" altLang="zh-TW" sz="1200" spc="-10" dirty="0">
                <a:latin typeface="+mn-lt"/>
                <a:cs typeface="Calibri"/>
              </a:rPr>
              <a:t>cop</a:t>
            </a:r>
            <a:r>
              <a:rPr lang="en-US" altLang="zh-TW" sz="1200" spc="5" dirty="0">
                <a:latin typeface="+mn-lt"/>
                <a:cs typeface="Calibri"/>
              </a:rPr>
              <a:t>e</a:t>
            </a:r>
            <a:r>
              <a:rPr lang="en-US" altLang="zh-TW" sz="1200" spc="-5" dirty="0">
                <a:latin typeface="+mn-lt"/>
                <a:cs typeface="Calibri"/>
              </a:rPr>
              <a:t> wi</a:t>
            </a:r>
            <a:r>
              <a:rPr lang="en-US" altLang="zh-TW" sz="1200" spc="-15" dirty="0">
                <a:latin typeface="+mn-lt"/>
                <a:cs typeface="Calibri"/>
              </a:rPr>
              <a:t>t</a:t>
            </a:r>
            <a:r>
              <a:rPr lang="en-US" altLang="zh-TW" sz="1200" spc="5" dirty="0">
                <a:latin typeface="+mn-lt"/>
                <a:cs typeface="Calibri"/>
              </a:rPr>
              <a:t>h</a:t>
            </a:r>
            <a:r>
              <a:rPr lang="en-US" altLang="zh-TW" sz="1200" spc="-10" dirty="0">
                <a:latin typeface="+mn-lt"/>
                <a:cs typeface="Calibri"/>
              </a:rPr>
              <a:t> 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unsp</a:t>
            </a:r>
            <a:r>
              <a:rPr lang="en-US" altLang="zh-TW" sz="1200" dirty="0">
                <a:latin typeface="+mn-lt"/>
                <a:cs typeface="Calibri"/>
              </a:rPr>
              <a:t>e</a:t>
            </a:r>
            <a:r>
              <a:rPr lang="en-US" altLang="zh-TW" sz="1200" spc="-10" dirty="0">
                <a:latin typeface="+mn-lt"/>
                <a:cs typeface="Calibri"/>
              </a:rPr>
              <a:t>ci</a:t>
            </a:r>
            <a:r>
              <a:rPr lang="en-US" altLang="zh-TW" sz="1200" spc="-5" dirty="0">
                <a:latin typeface="+mn-lt"/>
                <a:cs typeface="Calibri"/>
              </a:rPr>
              <a:t>f</a:t>
            </a:r>
            <a:r>
              <a:rPr lang="en-US" altLang="zh-TW" sz="1200" spc="-10" dirty="0">
                <a:latin typeface="+mn-lt"/>
                <a:cs typeface="Calibri"/>
              </a:rPr>
              <a:t>i</a:t>
            </a:r>
            <a:r>
              <a:rPr lang="en-US" altLang="zh-TW" sz="1200" dirty="0">
                <a:latin typeface="+mn-lt"/>
                <a:cs typeface="Calibri"/>
              </a:rPr>
              <a:t>e</a:t>
            </a:r>
            <a:r>
              <a:rPr lang="en-US" altLang="zh-TW" sz="1200" spc="5" dirty="0">
                <a:latin typeface="+mn-lt"/>
                <a:cs typeface="Calibri"/>
              </a:rPr>
              <a:t>d</a:t>
            </a:r>
            <a:r>
              <a:rPr lang="en-US" altLang="zh-TW" sz="1200" spc="-10" dirty="0">
                <a:latin typeface="+mn-lt"/>
                <a:cs typeface="Calibri"/>
              </a:rPr>
              <a:t> condi</a:t>
            </a:r>
            <a:r>
              <a:rPr lang="en-US" altLang="zh-TW" sz="1200" spc="-15" dirty="0">
                <a:latin typeface="+mn-lt"/>
                <a:cs typeface="Calibri"/>
              </a:rPr>
              <a:t>t</a:t>
            </a:r>
            <a:r>
              <a:rPr lang="en-US" altLang="zh-TW" sz="1200" spc="-10" dirty="0">
                <a:latin typeface="+mn-lt"/>
                <a:cs typeface="Calibri"/>
              </a:rPr>
              <a:t>io</a:t>
            </a:r>
            <a:r>
              <a:rPr lang="en-US" altLang="zh-TW" sz="1200" spc="5" dirty="0">
                <a:latin typeface="+mn-lt"/>
                <a:cs typeface="Calibri"/>
              </a:rPr>
              <a:t>n</a:t>
            </a:r>
            <a:r>
              <a:rPr lang="en-US" altLang="zh-TW" sz="1200" spc="-10" dirty="0">
                <a:latin typeface="+mn-lt"/>
                <a:cs typeface="Calibri"/>
              </a:rPr>
              <a:t> o</a:t>
            </a:r>
            <a:r>
              <a:rPr lang="en-US" altLang="zh-TW" sz="1200" dirty="0">
                <a:latin typeface="+mn-lt"/>
                <a:cs typeface="Calibri"/>
              </a:rPr>
              <a:t>f</a:t>
            </a:r>
            <a:r>
              <a:rPr lang="en-US" altLang="zh-TW" sz="1200" spc="-10" dirty="0">
                <a:latin typeface="+mn-lt"/>
                <a:cs typeface="Calibri"/>
              </a:rPr>
              <a:t> </a:t>
            </a:r>
            <a:r>
              <a:rPr lang="en-US" altLang="zh-TW" sz="1200" b="1" spc="-10" dirty="0" err="1">
                <a:latin typeface="+mn-lt"/>
                <a:cs typeface="Calibri"/>
              </a:rPr>
              <a:t>se</a:t>
            </a:r>
            <a:r>
              <a:rPr lang="en-US" altLang="zh-TW" sz="1200" b="1" dirty="0" err="1">
                <a:latin typeface="+mn-lt"/>
                <a:cs typeface="Calibri"/>
              </a:rPr>
              <a:t>l</a:t>
            </a:r>
            <a:r>
              <a:rPr lang="en-US" altLang="zh-TW" sz="1200" b="1" dirty="0">
                <a:latin typeface="+mn-lt"/>
                <a:cs typeface="Calibri"/>
              </a:rPr>
              <a:t> </a:t>
            </a:r>
            <a:r>
              <a:rPr lang="en-US" altLang="zh-TW" sz="1200" b="1" spc="5" dirty="0">
                <a:latin typeface="+mn-lt"/>
                <a:cs typeface="Calibri"/>
              </a:rPr>
              <a:t>=</a:t>
            </a:r>
            <a:r>
              <a:rPr lang="en-US" altLang="zh-TW" sz="1200" b="1" spc="-5" dirty="0">
                <a:latin typeface="+mn-lt"/>
                <a:cs typeface="Calibri"/>
              </a:rPr>
              <a:t> </a:t>
            </a:r>
            <a:r>
              <a:rPr lang="en-US" altLang="zh-TW" sz="1200" b="1" dirty="0">
                <a:latin typeface="+mn-lt"/>
                <a:cs typeface="Calibri"/>
              </a:rPr>
              <a:t>2’</a:t>
            </a:r>
            <a:r>
              <a:rPr lang="en-US" altLang="zh-TW" sz="1200" b="1" spc="-10" dirty="0">
                <a:latin typeface="+mn-lt"/>
                <a:cs typeface="Calibri"/>
              </a:rPr>
              <a:t>b</a:t>
            </a:r>
            <a:r>
              <a:rPr lang="en-US" altLang="zh-TW" sz="1200" b="1" dirty="0">
                <a:latin typeface="+mn-lt"/>
                <a:cs typeface="Calibri"/>
              </a:rPr>
              <a:t>11</a:t>
            </a:r>
            <a:r>
              <a:rPr lang="en-US" altLang="zh-TW" sz="1200" dirty="0">
                <a:latin typeface="+mn-lt"/>
                <a:cs typeface="Calibri"/>
              </a:rPr>
              <a:t>,</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outpu</a:t>
            </a:r>
            <a:r>
              <a:rPr lang="en-US" altLang="zh-TW" sz="1200" dirty="0">
                <a:latin typeface="+mn-lt"/>
                <a:cs typeface="Calibri"/>
              </a:rPr>
              <a:t>t</a:t>
            </a:r>
            <a:r>
              <a:rPr lang="en-US" altLang="zh-TW" sz="1200" spc="-10" dirty="0">
                <a:latin typeface="+mn-lt"/>
                <a:cs typeface="Calibri"/>
              </a:rPr>
              <a:t> o</a:t>
            </a:r>
            <a:r>
              <a:rPr lang="en-US" altLang="zh-TW" sz="1200" dirty="0">
                <a:latin typeface="+mn-lt"/>
                <a:cs typeface="Calibri"/>
              </a:rPr>
              <a:t>f</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e</a:t>
            </a:r>
            <a:r>
              <a:rPr lang="en-US" altLang="zh-TW" sz="1200" dirty="0">
                <a:latin typeface="+mn-lt"/>
                <a:cs typeface="Calibri"/>
              </a:rPr>
              <a:t> </a:t>
            </a:r>
            <a:r>
              <a:rPr lang="en-US" altLang="zh-TW" sz="1200" spc="-15" dirty="0">
                <a:latin typeface="+mn-lt"/>
                <a:cs typeface="Calibri"/>
              </a:rPr>
              <a:t>MU</a:t>
            </a:r>
            <a:r>
              <a:rPr lang="en-US" altLang="zh-TW" sz="1200" spc="5" dirty="0">
                <a:latin typeface="+mn-lt"/>
                <a:cs typeface="Calibri"/>
              </a:rPr>
              <a:t>X</a:t>
            </a:r>
            <a:r>
              <a:rPr lang="en-US" altLang="zh-TW" sz="1200" spc="-5" dirty="0">
                <a:latin typeface="+mn-lt"/>
                <a:cs typeface="Calibri"/>
              </a:rPr>
              <a:t> </a:t>
            </a:r>
            <a:r>
              <a:rPr lang="en-US" altLang="zh-TW" sz="1200" spc="-10" dirty="0">
                <a:latin typeface="+mn-lt"/>
                <a:cs typeface="Calibri"/>
              </a:rPr>
              <a:t>i</a:t>
            </a:r>
            <a:r>
              <a:rPr lang="en-US" altLang="zh-TW" sz="1200" dirty="0">
                <a:latin typeface="+mn-lt"/>
                <a:cs typeface="Calibri"/>
              </a:rPr>
              <a:t>s</a:t>
            </a:r>
            <a:r>
              <a:rPr lang="en-US" altLang="zh-TW" sz="1200" spc="-15" dirty="0">
                <a:latin typeface="+mn-lt"/>
                <a:cs typeface="Calibri"/>
              </a:rPr>
              <a:t> </a:t>
            </a:r>
            <a:r>
              <a:rPr lang="en-US" altLang="zh-TW" sz="1200" spc="-5" dirty="0">
                <a:latin typeface="+mn-lt"/>
                <a:cs typeface="Calibri"/>
              </a:rPr>
              <a:t>fe</a:t>
            </a:r>
            <a:r>
              <a:rPr lang="en-US" altLang="zh-TW" sz="1200" spc="5" dirty="0">
                <a:latin typeface="+mn-lt"/>
                <a:cs typeface="Calibri"/>
              </a:rPr>
              <a:t>d</a:t>
            </a:r>
            <a:r>
              <a:rPr lang="en-US" altLang="zh-TW" sz="1200" spc="-10" dirty="0">
                <a:latin typeface="+mn-lt"/>
                <a:cs typeface="Calibri"/>
              </a:rPr>
              <a:t> </a:t>
            </a:r>
            <a:r>
              <a:rPr lang="en-US" altLang="zh-TW" sz="1200" spc="-15" dirty="0">
                <a:latin typeface="+mn-lt"/>
                <a:cs typeface="Calibri"/>
              </a:rPr>
              <a:t>t</a:t>
            </a:r>
            <a:r>
              <a:rPr lang="en-US" altLang="zh-TW" sz="1200" spc="5" dirty="0">
                <a:latin typeface="+mn-lt"/>
                <a:cs typeface="Calibri"/>
              </a:rPr>
              <a:t>o</a:t>
            </a:r>
            <a:r>
              <a:rPr lang="en-US" altLang="zh-TW" sz="1200" spc="-15" dirty="0">
                <a:latin typeface="+mn-lt"/>
                <a:cs typeface="Calibri"/>
              </a:rPr>
              <a:t> </a:t>
            </a:r>
            <a:r>
              <a:rPr lang="en-US" altLang="zh-TW" sz="1200" spc="-10" dirty="0">
                <a:latin typeface="+mn-lt"/>
                <a:cs typeface="Calibri"/>
              </a:rPr>
              <a:t>b</a:t>
            </a:r>
            <a:r>
              <a:rPr lang="en-US" altLang="zh-TW" sz="1200" spc="5" dirty="0">
                <a:latin typeface="+mn-lt"/>
                <a:cs typeface="Calibri"/>
              </a:rPr>
              <a:t>e</a:t>
            </a:r>
            <a:r>
              <a:rPr lang="en-US" altLang="zh-TW" sz="1200" spc="-5" dirty="0">
                <a:latin typeface="+mn-lt"/>
                <a:cs typeface="Calibri"/>
              </a:rPr>
              <a:t> </a:t>
            </a:r>
            <a:r>
              <a:rPr lang="en-US" altLang="zh-TW" sz="1200" b="1" dirty="0">
                <a:latin typeface="+mn-lt"/>
                <a:cs typeface="Calibri"/>
              </a:rPr>
              <a:t>l</a:t>
            </a:r>
            <a:r>
              <a:rPr lang="en-US" altLang="zh-TW" sz="1200" b="1" spc="-10" dirty="0">
                <a:latin typeface="+mn-lt"/>
                <a:cs typeface="Calibri"/>
              </a:rPr>
              <a:t>a</a:t>
            </a:r>
            <a:r>
              <a:rPr lang="en-US" altLang="zh-TW" sz="1200" b="1" dirty="0">
                <a:latin typeface="+mn-lt"/>
                <a:cs typeface="Calibri"/>
              </a:rPr>
              <a:t>t</a:t>
            </a:r>
            <a:r>
              <a:rPr lang="en-US" altLang="zh-TW" sz="1200" b="1" spc="-5" dirty="0">
                <a:latin typeface="+mn-lt"/>
                <a:cs typeface="Calibri"/>
              </a:rPr>
              <a:t>c</a:t>
            </a:r>
            <a:r>
              <a:rPr lang="en-US" altLang="zh-TW" sz="1200" b="1" spc="-10" dirty="0">
                <a:latin typeface="+mn-lt"/>
                <a:cs typeface="Calibri"/>
              </a:rPr>
              <a:t>h</a:t>
            </a:r>
            <a:r>
              <a:rPr lang="en-US" altLang="zh-TW" sz="1200" dirty="0">
                <a:latin typeface="+mn-lt"/>
                <a:cs typeface="Calibri"/>
              </a:rPr>
              <a:t>.</a:t>
            </a:r>
          </a:p>
          <a:p>
            <a:pPr marL="12700" marR="5080">
              <a:lnSpc>
                <a:spcPct val="100699"/>
              </a:lnSpc>
              <a:spcBef>
                <a:spcPts val="365"/>
              </a:spcBef>
            </a:pPr>
            <a:r>
              <a:rPr lang="en-US" altLang="zh-TW" sz="1200" spc="-5" dirty="0">
                <a:latin typeface="+mn-lt"/>
                <a:cs typeface="Calibri"/>
              </a:rPr>
              <a:t>N</a:t>
            </a:r>
            <a:r>
              <a:rPr lang="en-US" altLang="zh-TW" sz="1200" spc="-10" dirty="0">
                <a:latin typeface="+mn-lt"/>
                <a:cs typeface="Calibri"/>
              </a:rPr>
              <a:t>ot</a:t>
            </a:r>
            <a:r>
              <a:rPr lang="en-US" altLang="zh-TW" sz="1200" spc="-5" dirty="0">
                <a:latin typeface="+mn-lt"/>
                <a:cs typeface="Calibri"/>
              </a:rPr>
              <a:t>e</a:t>
            </a:r>
            <a:r>
              <a:rPr lang="en-US" altLang="zh-TW" sz="1200" spc="5" dirty="0">
                <a:latin typeface="+mn-lt"/>
                <a:cs typeface="Calibri"/>
              </a:rPr>
              <a:t>d</a:t>
            </a:r>
            <a:r>
              <a:rPr lang="en-US" altLang="zh-TW" sz="1200" spc="-10" dirty="0">
                <a:latin typeface="+mn-lt"/>
                <a:cs typeface="Calibri"/>
              </a:rPr>
              <a:t> th</a:t>
            </a:r>
            <a:r>
              <a:rPr lang="en-US" altLang="zh-TW" sz="1200" spc="-5" dirty="0">
                <a:latin typeface="+mn-lt"/>
                <a:cs typeface="Calibri"/>
              </a:rPr>
              <a:t>a</a:t>
            </a:r>
            <a:r>
              <a:rPr lang="en-US" altLang="zh-TW" sz="1200" dirty="0">
                <a:latin typeface="+mn-lt"/>
                <a:cs typeface="Calibri"/>
              </a:rPr>
              <a:t>t</a:t>
            </a:r>
            <a:r>
              <a:rPr lang="en-US" altLang="zh-TW" sz="1200" spc="-15" dirty="0">
                <a:latin typeface="+mn-lt"/>
                <a:cs typeface="Calibri"/>
              </a:rPr>
              <a:t> </a:t>
            </a:r>
            <a:r>
              <a:rPr lang="en-US" altLang="zh-TW" sz="1200" spc="5" dirty="0">
                <a:latin typeface="+mn-lt"/>
                <a:cs typeface="Calibri"/>
              </a:rPr>
              <a:t>a</a:t>
            </a:r>
            <a:r>
              <a:rPr lang="en-US" altLang="zh-TW" sz="1200" spc="-10" dirty="0">
                <a:latin typeface="+mn-lt"/>
                <a:cs typeface="Calibri"/>
              </a:rPr>
              <a:t> la</a:t>
            </a:r>
            <a:r>
              <a:rPr lang="en-US" altLang="zh-TW" sz="1200" spc="-15" dirty="0">
                <a:latin typeface="+mn-lt"/>
                <a:cs typeface="Calibri"/>
              </a:rPr>
              <a:t>t</a:t>
            </a:r>
            <a:r>
              <a:rPr lang="en-US" altLang="zh-TW" sz="1200" spc="-10" dirty="0">
                <a:latin typeface="+mn-lt"/>
                <a:cs typeface="Calibri"/>
              </a:rPr>
              <a:t>c</a:t>
            </a:r>
            <a:r>
              <a:rPr lang="en-US" altLang="zh-TW" sz="1200" spc="5" dirty="0">
                <a:latin typeface="+mn-lt"/>
                <a:cs typeface="Calibri"/>
              </a:rPr>
              <a:t>h</a:t>
            </a:r>
            <a:r>
              <a:rPr lang="en-US" altLang="zh-TW" sz="1200" spc="-10" dirty="0">
                <a:latin typeface="+mn-lt"/>
                <a:cs typeface="Calibri"/>
              </a:rPr>
              <a:t> i</a:t>
            </a:r>
            <a:r>
              <a:rPr lang="en-US" altLang="zh-TW" sz="1200" dirty="0">
                <a:latin typeface="+mn-lt"/>
                <a:cs typeface="Calibri"/>
              </a:rPr>
              <a:t>s</a:t>
            </a:r>
            <a:r>
              <a:rPr lang="en-US" altLang="zh-TW" sz="1200" spc="-15" dirty="0">
                <a:latin typeface="+mn-lt"/>
                <a:cs typeface="Calibri"/>
              </a:rPr>
              <a:t> </a:t>
            </a:r>
            <a:r>
              <a:rPr lang="en-US" altLang="zh-TW" sz="1200" b="1" dirty="0">
                <a:latin typeface="+mn-lt"/>
                <a:cs typeface="Calibri"/>
              </a:rPr>
              <a:t>l</a:t>
            </a:r>
            <a:r>
              <a:rPr lang="en-US" altLang="zh-TW" sz="1200" b="1" spc="-10" dirty="0">
                <a:latin typeface="+mn-lt"/>
                <a:cs typeface="Calibri"/>
              </a:rPr>
              <a:t>e</a:t>
            </a:r>
            <a:r>
              <a:rPr lang="en-US" altLang="zh-TW" sz="1200" b="1" dirty="0">
                <a:latin typeface="+mn-lt"/>
                <a:cs typeface="Calibri"/>
              </a:rPr>
              <a:t>v</a:t>
            </a:r>
            <a:r>
              <a:rPr lang="en-US" altLang="zh-TW" sz="1200" b="1" spc="-10" dirty="0">
                <a:latin typeface="+mn-lt"/>
                <a:cs typeface="Calibri"/>
              </a:rPr>
              <a:t>e</a:t>
            </a:r>
            <a:r>
              <a:rPr lang="en-US" altLang="zh-TW" sz="1200" b="1" dirty="0">
                <a:latin typeface="+mn-lt"/>
                <a:cs typeface="Calibri"/>
              </a:rPr>
              <a:t>l</a:t>
            </a:r>
            <a:r>
              <a:rPr lang="en-US" altLang="zh-TW" sz="1200" b="1" spc="-5" dirty="0">
                <a:latin typeface="+mn-lt"/>
                <a:cs typeface="Calibri"/>
              </a:rPr>
              <a:t>-</a:t>
            </a:r>
            <a:r>
              <a:rPr lang="en-US" altLang="zh-TW" sz="1200" b="1" dirty="0">
                <a:latin typeface="+mn-lt"/>
                <a:cs typeface="Calibri"/>
              </a:rPr>
              <a:t>t</a:t>
            </a:r>
            <a:r>
              <a:rPr lang="en-US" altLang="zh-TW" sz="1200" b="1" spc="-10" dirty="0">
                <a:latin typeface="+mn-lt"/>
                <a:cs typeface="Calibri"/>
              </a:rPr>
              <a:t>r</a:t>
            </a:r>
            <a:r>
              <a:rPr lang="en-US" altLang="zh-TW" sz="1200" b="1" dirty="0">
                <a:latin typeface="+mn-lt"/>
                <a:cs typeface="Calibri"/>
              </a:rPr>
              <a:t>igg</a:t>
            </a:r>
            <a:r>
              <a:rPr lang="en-US" altLang="zh-TW" sz="1200" b="1" spc="-10" dirty="0">
                <a:latin typeface="+mn-lt"/>
                <a:cs typeface="Calibri"/>
              </a:rPr>
              <a:t>ered</a:t>
            </a:r>
            <a:r>
              <a:rPr lang="en-US" altLang="zh-TW" sz="1200" dirty="0">
                <a:latin typeface="+mn-lt"/>
                <a:cs typeface="Calibri"/>
              </a:rPr>
              <a:t>; </a:t>
            </a:r>
            <a:r>
              <a:rPr lang="en-US" altLang="zh-TW" sz="1200" spc="5" dirty="0">
                <a:latin typeface="+mn-lt"/>
                <a:cs typeface="Calibri"/>
              </a:rPr>
              <a:t>a</a:t>
            </a:r>
            <a:r>
              <a:rPr lang="en-US" altLang="zh-TW" sz="1200" spc="-10" dirty="0">
                <a:latin typeface="+mn-lt"/>
                <a:cs typeface="Calibri"/>
              </a:rPr>
              <a:t> </a:t>
            </a:r>
            <a:r>
              <a:rPr lang="en-US" altLang="zh-TW" sz="1200" spc="-5" dirty="0" err="1">
                <a:latin typeface="+mn-lt"/>
                <a:cs typeface="Calibri"/>
              </a:rPr>
              <a:t>f</a:t>
            </a:r>
            <a:r>
              <a:rPr lang="en-US" altLang="zh-TW" sz="1200" spc="-10" dirty="0" err="1">
                <a:latin typeface="+mn-lt"/>
                <a:cs typeface="Calibri"/>
              </a:rPr>
              <a:t>lip</a:t>
            </a:r>
            <a:r>
              <a:rPr lang="en-US" altLang="zh-TW" sz="1200" spc="-5" dirty="0" err="1">
                <a:latin typeface="+mn-lt"/>
                <a:cs typeface="Calibri"/>
              </a:rPr>
              <a:t>f</a:t>
            </a:r>
            <a:r>
              <a:rPr lang="en-US" altLang="zh-TW" sz="1200" spc="-10" dirty="0" err="1">
                <a:latin typeface="+mn-lt"/>
                <a:cs typeface="Calibri"/>
              </a:rPr>
              <a:t>lo</a:t>
            </a:r>
            <a:r>
              <a:rPr lang="en-US" altLang="zh-TW" sz="1200" spc="5" dirty="0" err="1">
                <a:latin typeface="+mn-lt"/>
                <a:cs typeface="Calibri"/>
              </a:rPr>
              <a:t>p</a:t>
            </a:r>
            <a:r>
              <a:rPr lang="en-US" altLang="zh-TW" sz="1200" spc="-10" dirty="0">
                <a:latin typeface="+mn-lt"/>
                <a:cs typeface="Calibri"/>
              </a:rPr>
              <a:t> i</a:t>
            </a:r>
            <a:r>
              <a:rPr lang="en-US" altLang="zh-TW" sz="1200" dirty="0">
                <a:latin typeface="+mn-lt"/>
                <a:cs typeface="Calibri"/>
              </a:rPr>
              <a:t>s</a:t>
            </a:r>
            <a:r>
              <a:rPr lang="en-US" altLang="zh-TW" sz="1200" spc="-15" dirty="0">
                <a:latin typeface="+mn-lt"/>
                <a:cs typeface="Calibri"/>
              </a:rPr>
              <a:t> </a:t>
            </a:r>
            <a:r>
              <a:rPr lang="en-US" altLang="zh-TW" sz="1200" b="1" spc="-10" dirty="0">
                <a:latin typeface="+mn-lt"/>
                <a:cs typeface="Calibri"/>
              </a:rPr>
              <a:t>ed</a:t>
            </a:r>
            <a:r>
              <a:rPr lang="en-US" altLang="zh-TW" sz="1200" b="1" dirty="0">
                <a:latin typeface="+mn-lt"/>
                <a:cs typeface="Calibri"/>
              </a:rPr>
              <a:t>g</a:t>
            </a:r>
            <a:r>
              <a:rPr lang="en-US" altLang="zh-TW" sz="1200" b="1" spc="-10" dirty="0">
                <a:latin typeface="+mn-lt"/>
                <a:cs typeface="Calibri"/>
              </a:rPr>
              <a:t>e</a:t>
            </a:r>
            <a:r>
              <a:rPr lang="en-US" altLang="zh-TW" sz="1200" b="1" spc="-5" dirty="0">
                <a:latin typeface="+mn-lt"/>
                <a:cs typeface="Calibri"/>
              </a:rPr>
              <a:t>-</a:t>
            </a:r>
            <a:r>
              <a:rPr lang="en-US" altLang="zh-TW" sz="1200" b="1" dirty="0">
                <a:latin typeface="+mn-lt"/>
                <a:cs typeface="Calibri"/>
              </a:rPr>
              <a:t>t</a:t>
            </a:r>
            <a:r>
              <a:rPr lang="en-US" altLang="zh-TW" sz="1200" b="1" spc="-10" dirty="0">
                <a:latin typeface="+mn-lt"/>
                <a:cs typeface="Calibri"/>
              </a:rPr>
              <a:t>r</a:t>
            </a:r>
            <a:r>
              <a:rPr lang="en-US" altLang="zh-TW" sz="1200" b="1" dirty="0">
                <a:latin typeface="+mn-lt"/>
                <a:cs typeface="Calibri"/>
              </a:rPr>
              <a:t>igg</a:t>
            </a:r>
            <a:r>
              <a:rPr lang="en-US" altLang="zh-TW" sz="1200" b="1" spc="-10" dirty="0">
                <a:latin typeface="+mn-lt"/>
                <a:cs typeface="Calibri"/>
              </a:rPr>
              <a:t>ered</a:t>
            </a:r>
            <a:r>
              <a:rPr lang="en-US" altLang="zh-TW" sz="1200" dirty="0">
                <a:latin typeface="+mn-lt"/>
                <a:cs typeface="Calibri"/>
              </a:rPr>
              <a:t>.</a:t>
            </a:r>
            <a:r>
              <a:rPr lang="en-US" altLang="zh-TW" sz="1200" spc="-5" dirty="0">
                <a:latin typeface="+mn-lt"/>
                <a:cs typeface="Calibri"/>
              </a:rPr>
              <a:t> </a:t>
            </a:r>
            <a:r>
              <a:rPr lang="en-US" altLang="zh-TW" sz="1200" spc="5" dirty="0">
                <a:latin typeface="+mn-lt"/>
                <a:cs typeface="Calibri"/>
              </a:rPr>
              <a:t>A</a:t>
            </a:r>
            <a:r>
              <a:rPr lang="en-US" altLang="zh-TW" sz="1200" spc="-10" dirty="0">
                <a:latin typeface="+mn-lt"/>
                <a:cs typeface="Calibri"/>
              </a:rPr>
              <a:t> la</a:t>
            </a:r>
            <a:r>
              <a:rPr lang="en-US" altLang="zh-TW" sz="1200" spc="-15" dirty="0">
                <a:latin typeface="+mn-lt"/>
                <a:cs typeface="Calibri"/>
              </a:rPr>
              <a:t>t</a:t>
            </a:r>
            <a:r>
              <a:rPr lang="en-US" altLang="zh-TW" sz="1200" spc="-10" dirty="0">
                <a:latin typeface="+mn-lt"/>
                <a:cs typeface="Calibri"/>
              </a:rPr>
              <a:t>c</a:t>
            </a:r>
            <a:r>
              <a:rPr lang="en-US" altLang="zh-TW" sz="1200" spc="5" dirty="0">
                <a:latin typeface="+mn-lt"/>
                <a:cs typeface="Calibri"/>
              </a:rPr>
              <a:t>h</a:t>
            </a:r>
            <a:r>
              <a:rPr lang="en-US" altLang="zh-TW" sz="1200" spc="-10" dirty="0">
                <a:latin typeface="+mn-lt"/>
                <a:cs typeface="Calibri"/>
              </a:rPr>
              <a:t> h</a:t>
            </a:r>
            <a:r>
              <a:rPr lang="en-US" altLang="zh-TW" sz="1200" spc="-5" dirty="0">
                <a:latin typeface="+mn-lt"/>
                <a:cs typeface="Calibri"/>
              </a:rPr>
              <a:t>a</a:t>
            </a:r>
            <a:r>
              <a:rPr lang="en-US" altLang="zh-TW" sz="1200" dirty="0">
                <a:latin typeface="+mn-lt"/>
                <a:cs typeface="Calibri"/>
              </a:rPr>
              <a:t>s</a:t>
            </a:r>
            <a:r>
              <a:rPr lang="en-US" altLang="zh-TW" sz="1200" spc="-10" dirty="0">
                <a:latin typeface="+mn-lt"/>
                <a:cs typeface="Calibri"/>
              </a:rPr>
              <a:t> th</a:t>
            </a:r>
            <a:r>
              <a:rPr lang="en-US" altLang="zh-TW" sz="1200" spc="5" dirty="0">
                <a:latin typeface="+mn-lt"/>
                <a:cs typeface="Calibri"/>
              </a:rPr>
              <a:t>e</a:t>
            </a:r>
            <a:r>
              <a:rPr lang="en-US" altLang="zh-TW" sz="1200" dirty="0">
                <a:latin typeface="+mn-lt"/>
                <a:cs typeface="Calibri"/>
              </a:rPr>
              <a:t> </a:t>
            </a:r>
            <a:r>
              <a:rPr lang="en-US" altLang="zh-TW" sz="1200" spc="-10" dirty="0">
                <a:latin typeface="+mn-lt"/>
                <a:cs typeface="Calibri"/>
              </a:rPr>
              <a:t>p</a:t>
            </a:r>
            <a:r>
              <a:rPr lang="en-US" altLang="zh-TW" sz="1200" spc="-5" dirty="0">
                <a:latin typeface="+mn-lt"/>
                <a:cs typeface="Calibri"/>
              </a:rPr>
              <a:t>r</a:t>
            </a:r>
            <a:r>
              <a:rPr lang="en-US" altLang="zh-TW" sz="1200" spc="-10" dirty="0">
                <a:latin typeface="+mn-lt"/>
                <a:cs typeface="Calibri"/>
              </a:rPr>
              <a:t>op</a:t>
            </a:r>
            <a:r>
              <a:rPr lang="en-US" altLang="zh-TW" sz="1200" spc="-5" dirty="0">
                <a:latin typeface="+mn-lt"/>
                <a:cs typeface="Calibri"/>
              </a:rPr>
              <a:t>er</a:t>
            </a:r>
            <a:r>
              <a:rPr lang="en-US" altLang="zh-TW" sz="1200" spc="-15" dirty="0">
                <a:latin typeface="+mn-lt"/>
                <a:cs typeface="Calibri"/>
              </a:rPr>
              <a:t>t</a:t>
            </a:r>
            <a:r>
              <a:rPr lang="en-US" altLang="zh-TW" sz="1200" spc="5" dirty="0">
                <a:latin typeface="+mn-lt"/>
                <a:cs typeface="Calibri"/>
              </a:rPr>
              <a:t>y</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a</a:t>
            </a:r>
            <a:r>
              <a:rPr lang="en-US" altLang="zh-TW" sz="1200" dirty="0">
                <a:latin typeface="+mn-lt"/>
                <a:cs typeface="Calibri"/>
              </a:rPr>
              <a:t>t</a:t>
            </a:r>
            <a:r>
              <a:rPr lang="en-US" altLang="zh-TW" sz="1200" spc="-10" dirty="0">
                <a:latin typeface="+mn-lt"/>
                <a:cs typeface="Calibri"/>
              </a:rPr>
              <a:t> </a:t>
            </a:r>
            <a:r>
              <a:rPr lang="en-US" altLang="zh-TW" sz="1200" spc="-5" dirty="0">
                <a:latin typeface="+mn-lt"/>
                <a:cs typeface="Calibri"/>
              </a:rPr>
              <a:t>w</a:t>
            </a:r>
            <a:r>
              <a:rPr lang="en-US" altLang="zh-TW" sz="1200" spc="-10" dirty="0">
                <a:latin typeface="+mn-lt"/>
                <a:cs typeface="Calibri"/>
              </a:rPr>
              <a:t>h</a:t>
            </a:r>
            <a:r>
              <a:rPr lang="en-US" altLang="zh-TW" sz="1200" dirty="0">
                <a:latin typeface="+mn-lt"/>
                <a:cs typeface="Calibri"/>
              </a:rPr>
              <a:t>e</a:t>
            </a:r>
            <a:r>
              <a:rPr lang="en-US" altLang="zh-TW" sz="1200" spc="5" dirty="0">
                <a:latin typeface="+mn-lt"/>
                <a:cs typeface="Calibri"/>
              </a:rPr>
              <a:t>n</a:t>
            </a:r>
            <a:r>
              <a:rPr lang="en-US" altLang="zh-TW" sz="1200" spc="-10" dirty="0">
                <a:latin typeface="+mn-lt"/>
                <a:cs typeface="Calibri"/>
              </a:rPr>
              <a:t> 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g</a:t>
            </a:r>
            <a:r>
              <a:rPr lang="en-US" altLang="zh-TW" sz="1200" spc="-5" dirty="0">
                <a:latin typeface="+mn-lt"/>
                <a:cs typeface="Calibri"/>
              </a:rPr>
              <a:t>a</a:t>
            </a:r>
            <a:r>
              <a:rPr lang="en-US" altLang="zh-TW" sz="1200" spc="-15" dirty="0">
                <a:latin typeface="+mn-lt"/>
                <a:cs typeface="Calibri"/>
              </a:rPr>
              <a:t>t</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inpu</a:t>
            </a:r>
            <a:r>
              <a:rPr lang="en-US" altLang="zh-TW" sz="1200" dirty="0">
                <a:latin typeface="+mn-lt"/>
                <a:cs typeface="Calibri"/>
              </a:rPr>
              <a:t>t</a:t>
            </a:r>
            <a:r>
              <a:rPr lang="en-US" altLang="zh-TW" sz="1200" spc="-15" dirty="0">
                <a:latin typeface="+mn-lt"/>
                <a:cs typeface="Calibri"/>
              </a:rPr>
              <a:t> </a:t>
            </a:r>
            <a:r>
              <a:rPr lang="en-US" altLang="zh-TW" sz="1200" b="1" spc="5" dirty="0">
                <a:latin typeface="+mn-lt"/>
                <a:cs typeface="Calibri"/>
              </a:rPr>
              <a:t>G</a:t>
            </a:r>
            <a:r>
              <a:rPr lang="en-US" altLang="zh-TW" sz="1200" b="1" spc="-10" dirty="0">
                <a:latin typeface="+mn-lt"/>
                <a:cs typeface="Calibri"/>
              </a:rPr>
              <a:t> </a:t>
            </a:r>
            <a:r>
              <a:rPr lang="en-US" altLang="zh-TW" sz="1200" spc="-10" dirty="0">
                <a:latin typeface="+mn-lt"/>
                <a:cs typeface="Calibri"/>
              </a:rPr>
              <a:t>i</a:t>
            </a:r>
            <a:r>
              <a:rPr lang="en-US" altLang="zh-TW" sz="1200" dirty="0">
                <a:latin typeface="+mn-lt"/>
                <a:cs typeface="Calibri"/>
              </a:rPr>
              <a:t>s</a:t>
            </a:r>
            <a:r>
              <a:rPr lang="en-US" altLang="zh-TW" sz="1200" spc="-10" dirty="0">
                <a:latin typeface="+mn-lt"/>
                <a:cs typeface="Calibri"/>
              </a:rPr>
              <a:t> high</a:t>
            </a:r>
            <a:r>
              <a:rPr lang="en-US" altLang="zh-TW" sz="1200" b="1" dirty="0">
                <a:latin typeface="+mn-lt"/>
                <a:cs typeface="Calibri"/>
              </a:rPr>
              <a:t>, </a:t>
            </a:r>
            <a:r>
              <a:rPr lang="en-US" altLang="zh-TW" sz="1200" b="1" spc="5" dirty="0">
                <a:latin typeface="+mn-lt"/>
                <a:cs typeface="Calibri"/>
              </a:rPr>
              <a:t>Q</a:t>
            </a:r>
            <a:r>
              <a:rPr lang="en-US" altLang="zh-TW" sz="1200" b="1" spc="-15" dirty="0">
                <a:latin typeface="+mn-lt"/>
                <a:cs typeface="Calibri"/>
              </a:rPr>
              <a:t> </a:t>
            </a:r>
            <a:r>
              <a:rPr lang="en-US" altLang="zh-TW" sz="1200" b="1" spc="5" dirty="0">
                <a:latin typeface="+mn-lt"/>
                <a:cs typeface="Calibri"/>
              </a:rPr>
              <a:t>=</a:t>
            </a:r>
            <a:r>
              <a:rPr lang="en-US" altLang="zh-TW" sz="1200" b="1" spc="-5" dirty="0">
                <a:latin typeface="+mn-lt"/>
                <a:cs typeface="Calibri"/>
              </a:rPr>
              <a:t> </a:t>
            </a:r>
            <a:r>
              <a:rPr lang="en-US" altLang="zh-TW" sz="1200" b="1" spc="5" dirty="0">
                <a:latin typeface="+mn-lt"/>
                <a:cs typeface="Calibri"/>
              </a:rPr>
              <a:t>D</a:t>
            </a:r>
            <a:r>
              <a:rPr lang="en-US" altLang="zh-TW" sz="1200" b="1" spc="-15" dirty="0">
                <a:latin typeface="+mn-lt"/>
                <a:cs typeface="Calibri"/>
              </a:rPr>
              <a:t> </a:t>
            </a:r>
            <a:r>
              <a:rPr lang="en-US" altLang="zh-TW" sz="1200" spc="-5" dirty="0">
                <a:latin typeface="+mn-lt"/>
                <a:cs typeface="Calibri"/>
              </a:rPr>
              <a:t>(</a:t>
            </a:r>
            <a:r>
              <a:rPr lang="en-US" altLang="zh-TW" sz="1200" spc="-10" dirty="0">
                <a:latin typeface="+mn-lt"/>
                <a:cs typeface="Calibri"/>
              </a:rPr>
              <a:t>i.</a:t>
            </a:r>
            <a:r>
              <a:rPr lang="en-US" altLang="zh-TW" sz="1200" dirty="0">
                <a:latin typeface="+mn-lt"/>
                <a:cs typeface="Calibri"/>
              </a:rPr>
              <a:t>e.</a:t>
            </a:r>
            <a:r>
              <a:rPr lang="en-US" altLang="zh-TW" sz="1200" spc="-10" dirty="0">
                <a:latin typeface="+mn-lt"/>
                <a:cs typeface="Calibri"/>
              </a:rPr>
              <a:t> i</a:t>
            </a:r>
            <a:r>
              <a:rPr lang="en-US" altLang="zh-TW" sz="1200" dirty="0">
                <a:latin typeface="+mn-lt"/>
                <a:cs typeface="Calibri"/>
              </a:rPr>
              <a:t>t</a:t>
            </a:r>
            <a:r>
              <a:rPr lang="en-US" altLang="zh-TW" sz="1200" spc="-15" dirty="0">
                <a:latin typeface="+mn-lt"/>
                <a:cs typeface="Calibri"/>
              </a:rPr>
              <a:t> </a:t>
            </a:r>
            <a:r>
              <a:rPr lang="en-US" altLang="zh-TW" sz="1200" spc="-10" dirty="0">
                <a:latin typeface="+mn-lt"/>
                <a:cs typeface="Calibri"/>
              </a:rPr>
              <a:t>i</a:t>
            </a:r>
            <a:r>
              <a:rPr lang="en-US" altLang="zh-TW" sz="1200" dirty="0">
                <a:latin typeface="+mn-lt"/>
                <a:cs typeface="Calibri"/>
              </a:rPr>
              <a:t>s</a:t>
            </a:r>
            <a:r>
              <a:rPr lang="en-US" altLang="zh-TW" sz="1200" spc="-10" dirty="0">
                <a:latin typeface="+mn-lt"/>
                <a:cs typeface="Calibri"/>
              </a:rPr>
              <a:t> </a:t>
            </a:r>
            <a:r>
              <a:rPr lang="en-US" altLang="zh-TW" sz="1200" b="1" dirty="0">
                <a:latin typeface="+mn-lt"/>
                <a:cs typeface="Calibri"/>
              </a:rPr>
              <a:t>t</a:t>
            </a:r>
            <a:r>
              <a:rPr lang="en-US" altLang="zh-TW" sz="1200" b="1" spc="-10" dirty="0">
                <a:latin typeface="+mn-lt"/>
                <a:cs typeface="Calibri"/>
              </a:rPr>
              <a:t>ransparen</a:t>
            </a:r>
            <a:r>
              <a:rPr lang="en-US" altLang="zh-TW" sz="1200" b="1" dirty="0">
                <a:latin typeface="+mn-lt"/>
                <a:cs typeface="Calibri"/>
              </a:rPr>
              <a:t>t</a:t>
            </a:r>
            <a:r>
              <a:rPr lang="en-US" altLang="zh-TW" sz="1200" dirty="0">
                <a:latin typeface="+mn-lt"/>
                <a:cs typeface="Calibri"/>
              </a:rPr>
              <a:t>: </a:t>
            </a:r>
            <a:r>
              <a:rPr lang="en-US" altLang="zh-TW" sz="1200" spc="-10" dirty="0">
                <a:latin typeface="+mn-lt"/>
                <a:cs typeface="Calibri"/>
              </a:rPr>
              <a:t>inpu</a:t>
            </a:r>
            <a:r>
              <a:rPr lang="en-US" altLang="zh-TW" sz="1200" dirty="0">
                <a:latin typeface="+mn-lt"/>
                <a:cs typeface="Calibri"/>
              </a:rPr>
              <a:t>t</a:t>
            </a:r>
            <a:r>
              <a:rPr lang="en-US" altLang="zh-TW" sz="1200" spc="-15" dirty="0">
                <a:latin typeface="+mn-lt"/>
                <a:cs typeface="Calibri"/>
              </a:rPr>
              <a:t> </a:t>
            </a:r>
            <a:r>
              <a:rPr lang="en-US" altLang="zh-TW" sz="1200" spc="-10" dirty="0">
                <a:latin typeface="+mn-lt"/>
                <a:cs typeface="Calibri"/>
              </a:rPr>
              <a:t>go</a:t>
            </a:r>
            <a:r>
              <a:rPr lang="en-US" altLang="zh-TW" sz="1200" spc="-5" dirty="0">
                <a:latin typeface="+mn-lt"/>
                <a:cs typeface="Calibri"/>
              </a:rPr>
              <a:t>e</a:t>
            </a:r>
            <a:r>
              <a:rPr lang="en-US" altLang="zh-TW" sz="1200" dirty="0">
                <a:latin typeface="+mn-lt"/>
                <a:cs typeface="Calibri"/>
              </a:rPr>
              <a:t>s </a:t>
            </a:r>
            <a:r>
              <a:rPr lang="en-US" altLang="zh-TW" sz="1200" spc="-15" dirty="0">
                <a:latin typeface="+mn-lt"/>
                <a:cs typeface="Calibri"/>
              </a:rPr>
              <a:t>st</a:t>
            </a:r>
            <a:r>
              <a:rPr lang="en-US" altLang="zh-TW" sz="1200" spc="-5" dirty="0">
                <a:latin typeface="+mn-lt"/>
                <a:cs typeface="Calibri"/>
              </a:rPr>
              <a:t>r</a:t>
            </a:r>
            <a:r>
              <a:rPr lang="en-US" altLang="zh-TW" sz="1200" spc="-10" dirty="0">
                <a:latin typeface="+mn-lt"/>
                <a:cs typeface="Calibri"/>
              </a:rPr>
              <a:t>aigh</a:t>
            </a:r>
            <a:r>
              <a:rPr lang="en-US" altLang="zh-TW" sz="1200" dirty="0">
                <a:latin typeface="+mn-lt"/>
                <a:cs typeface="Calibri"/>
              </a:rPr>
              <a:t>t</a:t>
            </a:r>
            <a:r>
              <a:rPr lang="en-US" altLang="zh-TW" sz="1200" spc="-10" dirty="0">
                <a:latin typeface="+mn-lt"/>
                <a:cs typeface="Calibri"/>
              </a:rPr>
              <a:t> </a:t>
            </a:r>
            <a:r>
              <a:rPr lang="en-US" altLang="zh-TW" sz="1200" spc="-15" dirty="0">
                <a:latin typeface="+mn-lt"/>
                <a:cs typeface="Calibri"/>
              </a:rPr>
              <a:t>t</a:t>
            </a:r>
            <a:r>
              <a:rPr lang="en-US" altLang="zh-TW" sz="1200" spc="5" dirty="0">
                <a:latin typeface="+mn-lt"/>
                <a:cs typeface="Calibri"/>
              </a:rPr>
              <a:t>o</a:t>
            </a:r>
            <a:r>
              <a:rPr lang="en-US" altLang="zh-TW" sz="1200" spc="-15" dirty="0">
                <a:latin typeface="+mn-lt"/>
                <a:cs typeface="Calibri"/>
              </a:rPr>
              <a:t> </a:t>
            </a:r>
            <a:r>
              <a:rPr lang="en-US" altLang="zh-TW" sz="1200" spc="-10" dirty="0">
                <a:latin typeface="+mn-lt"/>
                <a:cs typeface="Calibri"/>
              </a:rPr>
              <a:t>output</a:t>
            </a:r>
            <a:r>
              <a:rPr lang="en-US" altLang="zh-TW" sz="1200" dirty="0">
                <a:latin typeface="+mn-lt"/>
                <a:cs typeface="Calibri"/>
              </a:rPr>
              <a:t>). </a:t>
            </a:r>
            <a:r>
              <a:rPr lang="en-US" altLang="zh-TW" sz="1200" spc="-5" dirty="0">
                <a:latin typeface="+mn-lt"/>
                <a:cs typeface="Calibri"/>
              </a:rPr>
              <a:t> </a:t>
            </a:r>
            <a:r>
              <a:rPr lang="en-US" altLang="zh-TW" sz="1200" spc="-10" dirty="0">
                <a:latin typeface="+mn-lt"/>
                <a:cs typeface="Calibri"/>
              </a:rPr>
              <a:t>I</a:t>
            </a:r>
            <a:r>
              <a:rPr lang="en-US" altLang="zh-TW" sz="1200" dirty="0">
                <a:latin typeface="+mn-lt"/>
                <a:cs typeface="Calibri"/>
              </a:rPr>
              <a:t>f</a:t>
            </a:r>
            <a:r>
              <a:rPr lang="en-US" altLang="zh-TW" sz="1200" spc="-5" dirty="0">
                <a:latin typeface="+mn-lt"/>
                <a:cs typeface="Calibri"/>
              </a:rPr>
              <a:t> </a:t>
            </a:r>
            <a:r>
              <a:rPr lang="en-US" altLang="zh-TW" sz="1200" b="1" spc="5" dirty="0">
                <a:latin typeface="+mn-lt"/>
                <a:cs typeface="Calibri"/>
              </a:rPr>
              <a:t>G</a:t>
            </a:r>
            <a:r>
              <a:rPr lang="en-US" altLang="zh-TW" sz="1200" b="1" spc="-10" dirty="0">
                <a:latin typeface="+mn-lt"/>
                <a:cs typeface="Calibri"/>
              </a:rPr>
              <a:t> </a:t>
            </a:r>
            <a:r>
              <a:rPr lang="en-US" altLang="zh-TW" sz="1200" spc="-10" dirty="0">
                <a:latin typeface="+mn-lt"/>
                <a:cs typeface="Calibri"/>
              </a:rPr>
              <a:t>i</a:t>
            </a:r>
            <a:r>
              <a:rPr lang="en-US" altLang="zh-TW" sz="1200" dirty="0">
                <a:latin typeface="+mn-lt"/>
                <a:cs typeface="Calibri"/>
              </a:rPr>
              <a:t>s</a:t>
            </a:r>
            <a:r>
              <a:rPr lang="en-US" altLang="zh-TW" sz="1200" spc="-10" dirty="0">
                <a:latin typeface="+mn-lt"/>
                <a:cs typeface="Calibri"/>
              </a:rPr>
              <a:t> lo</a:t>
            </a:r>
            <a:r>
              <a:rPr lang="en-US" altLang="zh-TW" sz="1200" spc="-5" dirty="0">
                <a:latin typeface="+mn-lt"/>
                <a:cs typeface="Calibri"/>
              </a:rPr>
              <a:t>w</a:t>
            </a:r>
            <a:r>
              <a:rPr lang="en-US" altLang="zh-TW" sz="1200" dirty="0">
                <a:latin typeface="+mn-lt"/>
                <a:cs typeface="Calibri"/>
              </a:rPr>
              <a:t>,</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la</a:t>
            </a:r>
            <a:r>
              <a:rPr lang="en-US" altLang="zh-TW" sz="1200" spc="-15" dirty="0">
                <a:latin typeface="+mn-lt"/>
                <a:cs typeface="Calibri"/>
              </a:rPr>
              <a:t>t</a:t>
            </a:r>
            <a:r>
              <a:rPr lang="en-US" altLang="zh-TW" sz="1200" spc="-10" dirty="0">
                <a:latin typeface="+mn-lt"/>
                <a:cs typeface="Calibri"/>
              </a:rPr>
              <a:t>c</a:t>
            </a:r>
            <a:r>
              <a:rPr lang="en-US" altLang="zh-TW" sz="1200" spc="5" dirty="0">
                <a:latin typeface="+mn-lt"/>
                <a:cs typeface="Calibri"/>
              </a:rPr>
              <a:t>h</a:t>
            </a:r>
            <a:r>
              <a:rPr lang="en-US" altLang="zh-TW" sz="1200" spc="-15" dirty="0">
                <a:latin typeface="+mn-lt"/>
                <a:cs typeface="Calibri"/>
              </a:rPr>
              <a:t> </a:t>
            </a:r>
            <a:r>
              <a:rPr lang="en-US" altLang="zh-TW" sz="1200" spc="-10" dirty="0">
                <a:latin typeface="+mn-lt"/>
                <a:cs typeface="Calibri"/>
              </a:rPr>
              <a:t>b</a:t>
            </a:r>
            <a:r>
              <a:rPr lang="en-US" altLang="zh-TW" sz="1200" dirty="0">
                <a:latin typeface="+mn-lt"/>
                <a:cs typeface="Calibri"/>
              </a:rPr>
              <a:t>e</a:t>
            </a:r>
            <a:r>
              <a:rPr lang="en-US" altLang="zh-TW" sz="1200" spc="-10" dirty="0">
                <a:latin typeface="+mn-lt"/>
                <a:cs typeface="Calibri"/>
              </a:rPr>
              <a:t>co</a:t>
            </a:r>
            <a:r>
              <a:rPr lang="en-US" altLang="zh-TW" sz="1200" spc="-15" dirty="0">
                <a:latin typeface="+mn-lt"/>
                <a:cs typeface="Calibri"/>
              </a:rPr>
              <a:t>m</a:t>
            </a:r>
            <a:r>
              <a:rPr lang="en-US" altLang="zh-TW" sz="1200" spc="5" dirty="0">
                <a:latin typeface="+mn-lt"/>
                <a:cs typeface="Calibri"/>
              </a:rPr>
              <a:t>e</a:t>
            </a:r>
            <a:r>
              <a:rPr lang="en-US" altLang="zh-TW" sz="1200" spc="-5" dirty="0">
                <a:latin typeface="+mn-lt"/>
                <a:cs typeface="Calibri"/>
              </a:rPr>
              <a:t> </a:t>
            </a:r>
            <a:r>
              <a:rPr lang="en-US" altLang="zh-TW" sz="1200" b="1" spc="-10" dirty="0">
                <a:latin typeface="+mn-lt"/>
                <a:cs typeface="Calibri"/>
              </a:rPr>
              <a:t>opaque</a:t>
            </a:r>
            <a:r>
              <a:rPr lang="en-US" altLang="zh-TW" sz="1200" dirty="0">
                <a:latin typeface="+mn-lt"/>
                <a:cs typeface="Calibri"/>
              </a:rPr>
              <a:t>,</a:t>
            </a:r>
            <a:r>
              <a:rPr lang="en-US" altLang="zh-TW" sz="1200" spc="-5" dirty="0">
                <a:latin typeface="+mn-lt"/>
                <a:cs typeface="Calibri"/>
              </a:rPr>
              <a:t> </a:t>
            </a:r>
            <a:r>
              <a:rPr lang="en-US" altLang="zh-TW" sz="1200" spc="-15" dirty="0">
                <a:latin typeface="+mn-lt"/>
                <a:cs typeface="Calibri"/>
              </a:rPr>
              <a:t>m</a:t>
            </a:r>
            <a:r>
              <a:rPr lang="en-US" altLang="zh-TW" sz="1200" dirty="0">
                <a:latin typeface="+mn-lt"/>
                <a:cs typeface="Calibri"/>
              </a:rPr>
              <a:t>e</a:t>
            </a:r>
            <a:r>
              <a:rPr lang="en-US" altLang="zh-TW" sz="1200" spc="-5" dirty="0">
                <a:latin typeface="+mn-lt"/>
                <a:cs typeface="Calibri"/>
              </a:rPr>
              <a:t>a</a:t>
            </a:r>
            <a:r>
              <a:rPr lang="en-US" altLang="zh-TW" sz="1200" spc="-10" dirty="0">
                <a:latin typeface="+mn-lt"/>
                <a:cs typeface="Calibri"/>
              </a:rPr>
              <a:t>nin</a:t>
            </a:r>
            <a:r>
              <a:rPr lang="en-US" altLang="zh-TW" sz="1200" spc="5" dirty="0">
                <a:latin typeface="+mn-lt"/>
                <a:cs typeface="Calibri"/>
              </a:rPr>
              <a:t>g</a:t>
            </a:r>
            <a:r>
              <a:rPr lang="en-US" altLang="zh-TW" sz="1200" spc="-15" dirty="0">
                <a:latin typeface="+mn-lt"/>
                <a:cs typeface="Calibri"/>
              </a:rPr>
              <a:t> </a:t>
            </a:r>
            <a:r>
              <a:rPr lang="en-US" altLang="zh-TW" sz="1200" spc="-10" dirty="0">
                <a:latin typeface="+mn-lt"/>
                <a:cs typeface="Calibri"/>
              </a:rPr>
              <a:t>th</a:t>
            </a:r>
            <a:r>
              <a:rPr lang="en-US" altLang="zh-TW" sz="1200" spc="-5" dirty="0">
                <a:latin typeface="+mn-lt"/>
                <a:cs typeface="Calibri"/>
              </a:rPr>
              <a:t>a</a:t>
            </a:r>
            <a:r>
              <a:rPr lang="en-US" altLang="zh-TW" sz="1200" dirty="0">
                <a:latin typeface="+mn-lt"/>
                <a:cs typeface="Calibri"/>
              </a:rPr>
              <a:t>t</a:t>
            </a:r>
            <a:r>
              <a:rPr lang="en-US" altLang="zh-TW" sz="1200" spc="-10" dirty="0">
                <a:latin typeface="+mn-lt"/>
                <a:cs typeface="Calibri"/>
              </a:rPr>
              <a:t> i</a:t>
            </a:r>
            <a:r>
              <a:rPr lang="en-US" altLang="zh-TW" sz="1200" dirty="0">
                <a:latin typeface="+mn-lt"/>
                <a:cs typeface="Calibri"/>
              </a:rPr>
              <a:t>t</a:t>
            </a:r>
            <a:r>
              <a:rPr lang="en-US" altLang="zh-TW" sz="1200" spc="-10" dirty="0">
                <a:latin typeface="+mn-lt"/>
                <a:cs typeface="Calibri"/>
              </a:rPr>
              <a:t> </a:t>
            </a:r>
            <a:r>
              <a:rPr lang="en-US" altLang="zh-TW" sz="1200" spc="-5" dirty="0">
                <a:latin typeface="+mn-lt"/>
                <a:cs typeface="Calibri"/>
              </a:rPr>
              <a:t>re</a:t>
            </a:r>
            <a:r>
              <a:rPr lang="en-US" altLang="zh-TW" sz="1200" spc="-15" dirty="0">
                <a:latin typeface="+mn-lt"/>
                <a:cs typeface="Calibri"/>
              </a:rPr>
              <a:t>t</a:t>
            </a:r>
            <a:r>
              <a:rPr lang="en-US" altLang="zh-TW" sz="1200" spc="-10" dirty="0">
                <a:latin typeface="+mn-lt"/>
                <a:cs typeface="Calibri"/>
              </a:rPr>
              <a:t>ain</a:t>
            </a:r>
            <a:r>
              <a:rPr lang="en-US" altLang="zh-TW" sz="1200" dirty="0">
                <a:latin typeface="+mn-lt"/>
                <a:cs typeface="Calibri"/>
              </a:rPr>
              <a:t>s</a:t>
            </a:r>
            <a:r>
              <a:rPr lang="en-US" altLang="zh-TW" sz="1200" spc="-10" dirty="0">
                <a:latin typeface="+mn-lt"/>
                <a:cs typeface="Calibri"/>
              </a:rPr>
              <a:t> th</a:t>
            </a:r>
            <a:r>
              <a:rPr lang="en-US" altLang="zh-TW" sz="1200" spc="5" dirty="0">
                <a:latin typeface="+mn-lt"/>
                <a:cs typeface="Calibri"/>
              </a:rPr>
              <a:t>e</a:t>
            </a:r>
            <a:r>
              <a:rPr lang="en-US" altLang="zh-TW" sz="1200" dirty="0">
                <a:latin typeface="+mn-lt"/>
                <a:cs typeface="Calibri"/>
              </a:rPr>
              <a:t> </a:t>
            </a:r>
            <a:r>
              <a:rPr lang="en-US" altLang="zh-TW" sz="1200" spc="-10" dirty="0">
                <a:latin typeface="+mn-lt"/>
                <a:cs typeface="Calibri"/>
              </a:rPr>
              <a:t>p</a:t>
            </a:r>
            <a:r>
              <a:rPr lang="en-US" altLang="zh-TW" sz="1200" dirty="0">
                <a:latin typeface="+mn-lt"/>
                <a:cs typeface="Calibri"/>
              </a:rPr>
              <a:t>rev</a:t>
            </a:r>
            <a:r>
              <a:rPr lang="en-US" altLang="zh-TW" sz="1200" spc="-10" dirty="0">
                <a:latin typeface="+mn-lt"/>
                <a:cs typeface="Calibri"/>
              </a:rPr>
              <a:t>iou</a:t>
            </a:r>
            <a:r>
              <a:rPr lang="en-US" altLang="zh-TW" sz="1200" dirty="0">
                <a:latin typeface="+mn-lt"/>
                <a:cs typeface="Calibri"/>
              </a:rPr>
              <a:t>s</a:t>
            </a:r>
            <a:r>
              <a:rPr lang="en-US" altLang="zh-TW" sz="1200" spc="-10" dirty="0">
                <a:latin typeface="+mn-lt"/>
                <a:cs typeface="Calibri"/>
              </a:rPr>
              <a:t> </a:t>
            </a:r>
            <a:r>
              <a:rPr lang="en-US" altLang="zh-TW" sz="1200" dirty="0">
                <a:latin typeface="+mn-lt"/>
                <a:cs typeface="Calibri"/>
              </a:rPr>
              <a:t>v</a:t>
            </a:r>
            <a:r>
              <a:rPr lang="en-US" altLang="zh-TW" sz="1200" spc="-10" dirty="0">
                <a:latin typeface="+mn-lt"/>
                <a:cs typeface="Calibri"/>
              </a:rPr>
              <a:t>alu</a:t>
            </a:r>
            <a:r>
              <a:rPr lang="en-US" altLang="zh-TW" sz="1200" dirty="0">
                <a:latin typeface="+mn-lt"/>
                <a:cs typeface="Calibri"/>
              </a:rPr>
              <a:t>e.</a:t>
            </a:r>
          </a:p>
          <a:p>
            <a:pPr marL="12700" marR="403225">
              <a:lnSpc>
                <a:spcPct val="101499"/>
              </a:lnSpc>
              <a:spcBef>
                <a:spcPts val="400"/>
              </a:spcBef>
            </a:pPr>
            <a:r>
              <a:rPr lang="en-US" altLang="zh-TW" sz="1200" spc="-5" dirty="0">
                <a:latin typeface="+mn-lt"/>
                <a:cs typeface="Calibri"/>
              </a:rPr>
              <a:t>T</a:t>
            </a:r>
            <a:r>
              <a:rPr lang="en-US" altLang="zh-TW" sz="1200" spc="-10" dirty="0">
                <a:latin typeface="+mn-lt"/>
                <a:cs typeface="Calibri"/>
              </a:rPr>
              <a: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g</a:t>
            </a:r>
            <a:r>
              <a:rPr lang="en-US" altLang="zh-TW" sz="1200" spc="-5" dirty="0">
                <a:latin typeface="+mn-lt"/>
                <a:cs typeface="Calibri"/>
              </a:rPr>
              <a:t>ree</a:t>
            </a:r>
            <a:r>
              <a:rPr lang="en-US" altLang="zh-TW" sz="1200" spc="5" dirty="0">
                <a:latin typeface="+mn-lt"/>
                <a:cs typeface="Calibri"/>
              </a:rPr>
              <a:t>n</a:t>
            </a:r>
            <a:r>
              <a:rPr lang="en-US" altLang="zh-TW" sz="1200" spc="-10" dirty="0">
                <a:latin typeface="+mn-lt"/>
                <a:cs typeface="Calibri"/>
              </a:rPr>
              <a:t> sh</a:t>
            </a:r>
            <a:r>
              <a:rPr lang="en-US" altLang="zh-TW" sz="1200" spc="-5" dirty="0">
                <a:latin typeface="+mn-lt"/>
                <a:cs typeface="Calibri"/>
              </a:rPr>
              <a:t>a</a:t>
            </a:r>
            <a:r>
              <a:rPr lang="en-US" altLang="zh-TW" sz="1200" spc="-10" dirty="0">
                <a:latin typeface="+mn-lt"/>
                <a:cs typeface="Calibri"/>
              </a:rPr>
              <a:t>d</a:t>
            </a:r>
            <a:r>
              <a:rPr lang="en-US" altLang="zh-TW" sz="1200" spc="-5" dirty="0">
                <a:latin typeface="+mn-lt"/>
                <a:cs typeface="Calibri"/>
              </a:rPr>
              <a:t>e</a:t>
            </a:r>
            <a:r>
              <a:rPr lang="en-US" altLang="zh-TW" sz="1200" spc="5" dirty="0">
                <a:latin typeface="+mn-lt"/>
                <a:cs typeface="Calibri"/>
              </a:rPr>
              <a:t>d</a:t>
            </a:r>
            <a:r>
              <a:rPr lang="en-US" altLang="zh-TW" sz="1200" spc="-10" dirty="0">
                <a:latin typeface="+mn-lt"/>
                <a:cs typeface="Calibri"/>
              </a:rPr>
              <a:t> la</a:t>
            </a:r>
            <a:r>
              <a:rPr lang="en-US" altLang="zh-TW" sz="1200" spc="-15" dirty="0">
                <a:latin typeface="+mn-lt"/>
                <a:cs typeface="Calibri"/>
              </a:rPr>
              <a:t>t</a:t>
            </a:r>
            <a:r>
              <a:rPr lang="en-US" altLang="zh-TW" sz="1200" spc="-10" dirty="0">
                <a:latin typeface="+mn-lt"/>
                <a:cs typeface="Calibri"/>
              </a:rPr>
              <a:t>c</a:t>
            </a:r>
            <a:r>
              <a:rPr lang="en-US" altLang="zh-TW" sz="1200" spc="5" dirty="0">
                <a:latin typeface="+mn-lt"/>
                <a:cs typeface="Calibri"/>
              </a:rPr>
              <a:t>h</a:t>
            </a:r>
            <a:r>
              <a:rPr lang="en-US" altLang="zh-TW" sz="1200" dirty="0">
                <a:latin typeface="+mn-lt"/>
                <a:cs typeface="Calibri"/>
              </a:rPr>
              <a:t> </a:t>
            </a:r>
            <a:r>
              <a:rPr lang="en-US" altLang="zh-TW" sz="1200" spc="-10" dirty="0">
                <a:latin typeface="+mn-lt"/>
                <a:cs typeface="Calibri"/>
              </a:rPr>
              <a:t> i</a:t>
            </a:r>
            <a:r>
              <a:rPr lang="en-US" altLang="zh-TW" sz="1200" spc="5" dirty="0">
                <a:latin typeface="+mn-lt"/>
                <a:cs typeface="Calibri"/>
              </a:rPr>
              <a:t>n</a:t>
            </a:r>
            <a:r>
              <a:rPr lang="en-US" altLang="zh-TW" sz="1200" spc="-10" dirty="0">
                <a:latin typeface="+mn-lt"/>
                <a:cs typeface="Calibri"/>
              </a:rPr>
              <a:t> 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diag</a:t>
            </a:r>
            <a:r>
              <a:rPr lang="en-US" altLang="zh-TW" sz="1200" spc="-5" dirty="0">
                <a:latin typeface="+mn-lt"/>
                <a:cs typeface="Calibri"/>
              </a:rPr>
              <a:t>ra</a:t>
            </a:r>
            <a:r>
              <a:rPr lang="en-US" altLang="zh-TW" sz="1200" spc="5" dirty="0">
                <a:latin typeface="+mn-lt"/>
                <a:cs typeface="Calibri"/>
              </a:rPr>
              <a:t>m</a:t>
            </a:r>
            <a:r>
              <a:rPr lang="en-US" altLang="zh-TW" sz="1200" spc="-15" dirty="0">
                <a:latin typeface="+mn-lt"/>
                <a:cs typeface="Calibri"/>
              </a:rPr>
              <a:t> </a:t>
            </a:r>
            <a:r>
              <a:rPr lang="en-US" altLang="zh-TW" sz="1200" spc="-5" dirty="0">
                <a:latin typeface="+mn-lt"/>
                <a:cs typeface="Calibri"/>
              </a:rPr>
              <a:t>a</a:t>
            </a:r>
            <a:r>
              <a:rPr lang="en-US" altLang="zh-TW" sz="1200" spc="-10" dirty="0">
                <a:latin typeface="+mn-lt"/>
                <a:cs typeface="Calibri"/>
              </a:rPr>
              <a:t>n</a:t>
            </a:r>
            <a:r>
              <a:rPr lang="en-US" altLang="zh-TW" sz="1200" spc="5" dirty="0">
                <a:latin typeface="+mn-lt"/>
                <a:cs typeface="Calibri"/>
              </a:rPr>
              <a:t>d</a:t>
            </a:r>
            <a:r>
              <a:rPr lang="en-US" altLang="zh-TW" sz="1200" spc="-10" dirty="0">
                <a:latin typeface="+mn-lt"/>
                <a:cs typeface="Calibri"/>
              </a:rPr>
              <a:t> 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cont</a:t>
            </a:r>
            <a:r>
              <a:rPr lang="en-US" altLang="zh-TW" sz="1200" spc="-5" dirty="0">
                <a:latin typeface="+mn-lt"/>
                <a:cs typeface="Calibri"/>
              </a:rPr>
              <a:t>r</a:t>
            </a:r>
            <a:r>
              <a:rPr lang="en-US" altLang="zh-TW" sz="1200" spc="-10" dirty="0">
                <a:latin typeface="+mn-lt"/>
                <a:cs typeface="Calibri"/>
              </a:rPr>
              <a:t>ollin</a:t>
            </a:r>
            <a:r>
              <a:rPr lang="en-US" altLang="zh-TW" sz="1200" spc="5" dirty="0">
                <a:latin typeface="+mn-lt"/>
                <a:cs typeface="Calibri"/>
              </a:rPr>
              <a:t>g</a:t>
            </a:r>
            <a:r>
              <a:rPr lang="en-US" altLang="zh-TW" sz="1200" spc="-15" dirty="0">
                <a:latin typeface="+mn-lt"/>
                <a:cs typeface="Calibri"/>
              </a:rPr>
              <a:t> </a:t>
            </a:r>
            <a:r>
              <a:rPr lang="en-US" altLang="zh-TW" sz="1200" spc="-5" dirty="0">
                <a:latin typeface="+mn-lt"/>
                <a:cs typeface="Calibri"/>
              </a:rPr>
              <a:t>NAN</a:t>
            </a:r>
            <a:r>
              <a:rPr lang="en-US" altLang="zh-TW" sz="1200" spc="5" dirty="0">
                <a:latin typeface="+mn-lt"/>
                <a:cs typeface="Calibri"/>
              </a:rPr>
              <a:t>D</a:t>
            </a:r>
            <a:r>
              <a:rPr lang="en-US" altLang="zh-TW" sz="1200" spc="-15" dirty="0">
                <a:latin typeface="+mn-lt"/>
                <a:cs typeface="Calibri"/>
              </a:rPr>
              <a:t> </a:t>
            </a:r>
            <a:r>
              <a:rPr lang="en-US" altLang="zh-TW" sz="1200" spc="-10" dirty="0">
                <a:latin typeface="+mn-lt"/>
                <a:cs typeface="Calibri"/>
              </a:rPr>
              <a:t>g</a:t>
            </a:r>
            <a:r>
              <a:rPr lang="en-US" altLang="zh-TW" sz="1200" spc="-5" dirty="0">
                <a:latin typeface="+mn-lt"/>
                <a:cs typeface="Calibri"/>
              </a:rPr>
              <a:t>a</a:t>
            </a:r>
            <a:r>
              <a:rPr lang="en-US" altLang="zh-TW" sz="1200" spc="-15" dirty="0">
                <a:latin typeface="+mn-lt"/>
                <a:cs typeface="Calibri"/>
              </a:rPr>
              <a:t>t</a:t>
            </a:r>
            <a:r>
              <a:rPr lang="en-US" altLang="zh-TW" sz="1200" spc="5" dirty="0">
                <a:latin typeface="+mn-lt"/>
                <a:cs typeface="Calibri"/>
              </a:rPr>
              <a:t>e</a:t>
            </a:r>
            <a:r>
              <a:rPr lang="en-US" altLang="zh-TW" sz="1200" spc="-5" dirty="0">
                <a:latin typeface="+mn-lt"/>
                <a:cs typeface="Calibri"/>
              </a:rPr>
              <a:t> ar</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e</a:t>
            </a:r>
            <a:r>
              <a:rPr lang="en-US" altLang="zh-TW" sz="1200" dirty="0">
                <a:latin typeface="+mn-lt"/>
                <a:cs typeface="Calibri"/>
              </a:rPr>
              <a:t> </a:t>
            </a:r>
            <a:r>
              <a:rPr lang="en-US" altLang="zh-TW" sz="1200" spc="-10" dirty="0">
                <a:latin typeface="+mn-lt"/>
                <a:cs typeface="Calibri"/>
              </a:rPr>
              <a:t>unint</a:t>
            </a:r>
            <a:r>
              <a:rPr lang="en-US" altLang="zh-TW" sz="1200" dirty="0">
                <a:latin typeface="+mn-lt"/>
                <a:cs typeface="Calibri"/>
              </a:rPr>
              <a:t>e</a:t>
            </a:r>
            <a:r>
              <a:rPr lang="en-US" altLang="zh-TW" sz="1200" spc="-10" dirty="0">
                <a:latin typeface="+mn-lt"/>
                <a:cs typeface="Calibri"/>
              </a:rPr>
              <a:t>nd</a:t>
            </a:r>
            <a:r>
              <a:rPr lang="en-US" altLang="zh-TW" sz="1200" dirty="0">
                <a:latin typeface="+mn-lt"/>
                <a:cs typeface="Calibri"/>
              </a:rPr>
              <a:t>e</a:t>
            </a:r>
            <a:r>
              <a:rPr lang="en-US" altLang="zh-TW" sz="1200" spc="5" dirty="0">
                <a:latin typeface="+mn-lt"/>
                <a:cs typeface="Calibri"/>
              </a:rPr>
              <a:t>d</a:t>
            </a:r>
            <a:r>
              <a:rPr lang="en-US" altLang="zh-TW" sz="1200" spc="-10" dirty="0">
                <a:latin typeface="+mn-lt"/>
                <a:cs typeface="Calibri"/>
              </a:rPr>
              <a:t> cons</a:t>
            </a:r>
            <a:r>
              <a:rPr lang="en-US" altLang="zh-TW" sz="1200" dirty="0">
                <a:latin typeface="+mn-lt"/>
                <a:cs typeface="Calibri"/>
              </a:rPr>
              <a:t>e</a:t>
            </a:r>
            <a:r>
              <a:rPr lang="en-US" altLang="zh-TW" sz="1200" spc="-10" dirty="0">
                <a:latin typeface="+mn-lt"/>
                <a:cs typeface="Calibri"/>
              </a:rPr>
              <a:t>qu</a:t>
            </a:r>
            <a:r>
              <a:rPr lang="en-US" altLang="zh-TW" sz="1200" dirty="0">
                <a:latin typeface="+mn-lt"/>
                <a:cs typeface="Calibri"/>
              </a:rPr>
              <a:t>e</a:t>
            </a:r>
            <a:r>
              <a:rPr lang="en-US" altLang="zh-TW" sz="1200" spc="-10" dirty="0">
                <a:latin typeface="+mn-lt"/>
                <a:cs typeface="Calibri"/>
              </a:rPr>
              <a:t>nc</a:t>
            </a:r>
            <a:r>
              <a:rPr lang="en-US" altLang="zh-TW" sz="1200" dirty="0">
                <a:latin typeface="+mn-lt"/>
                <a:cs typeface="Calibri"/>
              </a:rPr>
              <a:t>es</a:t>
            </a:r>
            <a:r>
              <a:rPr lang="en-US" altLang="zh-TW" sz="1200" spc="-10" dirty="0">
                <a:latin typeface="+mn-lt"/>
                <a:cs typeface="Calibri"/>
              </a:rPr>
              <a:t> o</a:t>
            </a:r>
            <a:r>
              <a:rPr lang="en-US" altLang="zh-TW" sz="1200" dirty="0">
                <a:latin typeface="+mn-lt"/>
                <a:cs typeface="Calibri"/>
              </a:rPr>
              <a:t>f</a:t>
            </a:r>
            <a:r>
              <a:rPr lang="en-US" altLang="zh-TW" sz="1200" spc="-5" dirty="0">
                <a:latin typeface="+mn-lt"/>
                <a:cs typeface="Calibri"/>
              </a:rPr>
              <a:t> </a:t>
            </a:r>
            <a:r>
              <a:rPr lang="en-US" altLang="zh-TW" sz="1200" spc="-10" dirty="0">
                <a:latin typeface="+mn-lt"/>
                <a:cs typeface="Calibri"/>
              </a:rPr>
              <a:t>thi</a:t>
            </a:r>
            <a:r>
              <a:rPr lang="en-US" altLang="zh-TW" sz="1200" dirty="0">
                <a:latin typeface="+mn-lt"/>
                <a:cs typeface="Calibri"/>
              </a:rPr>
              <a:t>s</a:t>
            </a:r>
            <a:r>
              <a:rPr lang="en-US" altLang="zh-TW" sz="1200" spc="-10" dirty="0">
                <a:latin typeface="+mn-lt"/>
                <a:cs typeface="Calibri"/>
              </a:rPr>
              <a:t> inco</a:t>
            </a:r>
            <a:r>
              <a:rPr lang="en-US" altLang="zh-TW" sz="1200" spc="-15" dirty="0">
                <a:latin typeface="+mn-lt"/>
                <a:cs typeface="Calibri"/>
              </a:rPr>
              <a:t>m</a:t>
            </a:r>
            <a:r>
              <a:rPr lang="en-US" altLang="zh-TW" sz="1200" spc="-10" dirty="0">
                <a:latin typeface="+mn-lt"/>
                <a:cs typeface="Calibri"/>
              </a:rPr>
              <a:t>pl</a:t>
            </a:r>
            <a:r>
              <a:rPr lang="en-US" altLang="zh-TW" sz="1200" dirty="0">
                <a:latin typeface="+mn-lt"/>
                <a:cs typeface="Calibri"/>
              </a:rPr>
              <a:t>e</a:t>
            </a:r>
            <a:r>
              <a:rPr lang="en-US" altLang="zh-TW" sz="1200" spc="-15" dirty="0">
                <a:latin typeface="+mn-lt"/>
                <a:cs typeface="Calibri"/>
              </a:rPr>
              <a:t>t</a:t>
            </a:r>
            <a:r>
              <a:rPr lang="en-US" altLang="zh-TW" sz="1200" dirty="0">
                <a:latin typeface="+mn-lt"/>
                <a:cs typeface="Calibri"/>
              </a:rPr>
              <a:t>e</a:t>
            </a:r>
            <a:r>
              <a:rPr lang="en-US" altLang="zh-TW" sz="1200" spc="-10" dirty="0">
                <a:latin typeface="+mn-lt"/>
                <a:cs typeface="Calibri"/>
              </a:rPr>
              <a:t>l</a:t>
            </a:r>
            <a:r>
              <a:rPr lang="en-US" altLang="zh-TW" sz="1200" spc="5" dirty="0">
                <a:latin typeface="+mn-lt"/>
                <a:cs typeface="Calibri"/>
              </a:rPr>
              <a:t>y</a:t>
            </a:r>
            <a:r>
              <a:rPr lang="en-US" altLang="zh-TW" sz="1200" spc="-5" dirty="0">
                <a:latin typeface="+mn-lt"/>
                <a:cs typeface="Calibri"/>
              </a:rPr>
              <a:t> </a:t>
            </a:r>
            <a:r>
              <a:rPr lang="en-US" altLang="zh-TW" sz="1200" spc="-10" dirty="0">
                <a:latin typeface="+mn-lt"/>
                <a:cs typeface="Calibri"/>
              </a:rPr>
              <a:t>sp</a:t>
            </a:r>
            <a:r>
              <a:rPr lang="en-US" altLang="zh-TW" sz="1200" dirty="0">
                <a:latin typeface="+mn-lt"/>
                <a:cs typeface="Calibri"/>
              </a:rPr>
              <a:t>e</a:t>
            </a:r>
            <a:r>
              <a:rPr lang="en-US" altLang="zh-TW" sz="1200" spc="-10" dirty="0">
                <a:latin typeface="+mn-lt"/>
                <a:cs typeface="Calibri"/>
              </a:rPr>
              <a:t>ci</a:t>
            </a:r>
            <a:r>
              <a:rPr lang="en-US" altLang="zh-TW" sz="1200" spc="-5" dirty="0">
                <a:latin typeface="+mn-lt"/>
                <a:cs typeface="Calibri"/>
              </a:rPr>
              <a:t>f</a:t>
            </a:r>
            <a:r>
              <a:rPr lang="en-US" altLang="zh-TW" sz="1200" spc="-10" dirty="0">
                <a:latin typeface="+mn-lt"/>
                <a:cs typeface="Calibri"/>
              </a:rPr>
              <a:t>i</a:t>
            </a:r>
            <a:r>
              <a:rPr lang="en-US" altLang="zh-TW" sz="1200" dirty="0">
                <a:latin typeface="+mn-lt"/>
                <a:cs typeface="Calibri"/>
              </a:rPr>
              <a:t>e</a:t>
            </a:r>
            <a:r>
              <a:rPr lang="en-US" altLang="zh-TW" sz="1200" spc="5" dirty="0">
                <a:latin typeface="+mn-lt"/>
                <a:cs typeface="Calibri"/>
              </a:rPr>
              <a:t>d</a:t>
            </a:r>
            <a:r>
              <a:rPr lang="en-US" altLang="zh-TW" sz="1200" spc="-10" dirty="0">
                <a:latin typeface="+mn-lt"/>
                <a:cs typeface="Calibri"/>
              </a:rPr>
              <a:t> 3</a:t>
            </a:r>
            <a:r>
              <a:rPr lang="en-US" altLang="zh-TW" sz="1200" spc="-5" dirty="0">
                <a:latin typeface="+mn-lt"/>
                <a:cs typeface="Calibri"/>
              </a:rPr>
              <a:t>-</a:t>
            </a:r>
            <a:r>
              <a:rPr lang="en-US" altLang="zh-TW" sz="1200" spc="-10" dirty="0">
                <a:latin typeface="+mn-lt"/>
                <a:cs typeface="Calibri"/>
              </a:rPr>
              <a:t>to</a:t>
            </a:r>
            <a:r>
              <a:rPr lang="en-US" altLang="zh-TW" sz="1200" spc="-5" dirty="0">
                <a:latin typeface="+mn-lt"/>
                <a:cs typeface="Calibri"/>
              </a:rPr>
              <a:t>-</a:t>
            </a:r>
            <a:r>
              <a:rPr lang="en-US" altLang="zh-TW" sz="1200" spc="5" dirty="0">
                <a:latin typeface="+mn-lt"/>
                <a:cs typeface="Calibri"/>
              </a:rPr>
              <a:t>1</a:t>
            </a:r>
            <a:r>
              <a:rPr lang="en-US" altLang="zh-TW" sz="1200" spc="-5" dirty="0">
                <a:latin typeface="+mn-lt"/>
                <a:cs typeface="Calibri"/>
              </a:rPr>
              <a:t> </a:t>
            </a:r>
            <a:r>
              <a:rPr lang="en-US" altLang="zh-TW" sz="1200" spc="-15" dirty="0">
                <a:latin typeface="+mn-lt"/>
                <a:cs typeface="Calibri"/>
              </a:rPr>
              <a:t>m</a:t>
            </a:r>
            <a:r>
              <a:rPr lang="en-US" altLang="zh-TW" sz="1200" spc="-10" dirty="0">
                <a:latin typeface="+mn-lt"/>
                <a:cs typeface="Calibri"/>
              </a:rPr>
              <a:t>ul</a:t>
            </a:r>
            <a:r>
              <a:rPr lang="en-US" altLang="zh-TW" sz="1200" spc="-15" dirty="0">
                <a:latin typeface="+mn-lt"/>
                <a:cs typeface="Calibri"/>
              </a:rPr>
              <a:t>t</a:t>
            </a:r>
            <a:r>
              <a:rPr lang="en-US" altLang="zh-TW" sz="1200" spc="-10" dirty="0">
                <a:latin typeface="+mn-lt"/>
                <a:cs typeface="Calibri"/>
              </a:rPr>
              <a:t>ipl</a:t>
            </a:r>
            <a:r>
              <a:rPr lang="en-US" altLang="zh-TW" sz="1200" dirty="0">
                <a:latin typeface="+mn-lt"/>
                <a:cs typeface="Calibri"/>
              </a:rPr>
              <a:t>e</a:t>
            </a:r>
            <a:r>
              <a:rPr lang="en-US" altLang="zh-TW" sz="1200" spc="-5" dirty="0">
                <a:latin typeface="+mn-lt"/>
                <a:cs typeface="Calibri"/>
              </a:rPr>
              <a:t>xer</a:t>
            </a:r>
            <a:r>
              <a:rPr lang="en-US" altLang="zh-TW" sz="1200" dirty="0">
                <a:latin typeface="+mn-lt"/>
                <a:cs typeface="Calibri"/>
              </a:rPr>
              <a:t>.</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975034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2700">
              <a:lnSpc>
                <a:spcPct val="100000"/>
              </a:lnSpc>
            </a:pPr>
            <a:r>
              <a:rPr lang="en-US" altLang="zh-TW" sz="1200" spc="-5" dirty="0">
                <a:latin typeface="+mn-lt"/>
                <a:cs typeface="Calibri"/>
              </a:rPr>
              <a:t>T</a:t>
            </a:r>
            <a:r>
              <a:rPr lang="en-US" altLang="zh-TW" sz="1200" spc="-10" dirty="0">
                <a:latin typeface="+mn-lt"/>
                <a:cs typeface="Calibri"/>
              </a:rPr>
              <a:t>h</a:t>
            </a:r>
            <a:r>
              <a:rPr lang="en-US" altLang="zh-TW" sz="1200" spc="-5" dirty="0">
                <a:latin typeface="+mn-lt"/>
                <a:cs typeface="Calibri"/>
              </a:rPr>
              <a:t>er</a:t>
            </a:r>
            <a:r>
              <a:rPr lang="en-US" altLang="zh-TW" sz="1200" spc="5" dirty="0">
                <a:latin typeface="+mn-lt"/>
                <a:cs typeface="Calibri"/>
              </a:rPr>
              <a:t>e</a:t>
            </a:r>
            <a:r>
              <a:rPr lang="en-US" altLang="zh-TW" sz="1200" spc="-5" dirty="0">
                <a:latin typeface="+mn-lt"/>
                <a:cs typeface="Calibri"/>
              </a:rPr>
              <a:t> ar</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tw</a:t>
            </a:r>
            <a:r>
              <a:rPr lang="en-US" altLang="zh-TW" sz="1200" spc="5" dirty="0">
                <a:latin typeface="+mn-lt"/>
                <a:cs typeface="Calibri"/>
              </a:rPr>
              <a:t>o</a:t>
            </a:r>
            <a:r>
              <a:rPr lang="en-US" altLang="zh-TW" sz="1200" spc="-15" dirty="0">
                <a:latin typeface="+mn-lt"/>
                <a:cs typeface="Calibri"/>
              </a:rPr>
              <a:t> </a:t>
            </a:r>
            <a:r>
              <a:rPr lang="en-US" altLang="zh-TW" sz="1200" spc="-10" dirty="0">
                <a:latin typeface="+mn-lt"/>
                <a:cs typeface="Calibri"/>
              </a:rPr>
              <a:t>solution</a:t>
            </a:r>
            <a:r>
              <a:rPr lang="en-US" altLang="zh-TW" sz="1200" dirty="0">
                <a:latin typeface="+mn-lt"/>
                <a:cs typeface="Calibri"/>
              </a:rPr>
              <a:t>s</a:t>
            </a:r>
            <a:r>
              <a:rPr lang="en-US" altLang="zh-TW" sz="1200" spc="-15" dirty="0">
                <a:latin typeface="+mn-lt"/>
                <a:cs typeface="Calibri"/>
              </a:rPr>
              <a:t> t</a:t>
            </a:r>
            <a:r>
              <a:rPr lang="en-US" altLang="zh-TW" sz="1200" spc="5" dirty="0">
                <a:latin typeface="+mn-lt"/>
                <a:cs typeface="Calibri"/>
              </a:rPr>
              <a:t>o</a:t>
            </a:r>
            <a:r>
              <a:rPr lang="en-US" altLang="zh-TW" sz="1200" spc="-15" dirty="0">
                <a:latin typeface="+mn-lt"/>
                <a:cs typeface="Calibri"/>
              </a:rPr>
              <a:t> </a:t>
            </a:r>
            <a:r>
              <a:rPr lang="en-US" altLang="zh-TW" sz="1200" spc="-5" dirty="0">
                <a:latin typeface="+mn-lt"/>
                <a:cs typeface="Calibri"/>
              </a:rPr>
              <a:t>a</a:t>
            </a:r>
            <a:r>
              <a:rPr lang="en-US" altLang="zh-TW" sz="1200" dirty="0">
                <a:latin typeface="+mn-lt"/>
                <a:cs typeface="Calibri"/>
              </a:rPr>
              <a:t>v</a:t>
            </a:r>
            <a:r>
              <a:rPr lang="en-US" altLang="zh-TW" sz="1200" spc="-10" dirty="0">
                <a:latin typeface="+mn-lt"/>
                <a:cs typeface="Calibri"/>
              </a:rPr>
              <a:t>oi</a:t>
            </a:r>
            <a:r>
              <a:rPr lang="en-US" altLang="zh-TW" sz="1200" spc="5" dirty="0">
                <a:latin typeface="+mn-lt"/>
                <a:cs typeface="Calibri"/>
              </a:rPr>
              <a:t>d</a:t>
            </a:r>
            <a:r>
              <a:rPr lang="en-US" altLang="zh-TW" sz="1200" spc="-10" dirty="0">
                <a:latin typeface="+mn-lt"/>
                <a:cs typeface="Calibri"/>
              </a:rPr>
              <a:t> 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unint</a:t>
            </a:r>
            <a:r>
              <a:rPr lang="en-US" altLang="zh-TW" sz="1200" spc="-5" dirty="0">
                <a:latin typeface="+mn-lt"/>
                <a:cs typeface="Calibri"/>
              </a:rPr>
              <a:t>e</a:t>
            </a:r>
            <a:r>
              <a:rPr lang="en-US" altLang="zh-TW" sz="1200" spc="-10" dirty="0">
                <a:latin typeface="+mn-lt"/>
                <a:cs typeface="Calibri"/>
              </a:rPr>
              <a:t>nd</a:t>
            </a:r>
            <a:r>
              <a:rPr lang="en-US" altLang="zh-TW" sz="1200" spc="-5" dirty="0">
                <a:latin typeface="+mn-lt"/>
                <a:cs typeface="Calibri"/>
              </a:rPr>
              <a:t>e</a:t>
            </a:r>
            <a:r>
              <a:rPr lang="en-US" altLang="zh-TW" sz="1200" spc="5" dirty="0">
                <a:latin typeface="+mn-lt"/>
                <a:cs typeface="Calibri"/>
              </a:rPr>
              <a:t>d</a:t>
            </a:r>
            <a:r>
              <a:rPr lang="en-US" altLang="zh-TW" sz="1200" spc="-10" dirty="0">
                <a:latin typeface="+mn-lt"/>
                <a:cs typeface="Calibri"/>
              </a:rPr>
              <a:t> la</a:t>
            </a:r>
            <a:r>
              <a:rPr lang="en-US" altLang="zh-TW" sz="1200" spc="-15" dirty="0">
                <a:latin typeface="+mn-lt"/>
                <a:cs typeface="Calibri"/>
              </a:rPr>
              <a:t>t</a:t>
            </a:r>
            <a:r>
              <a:rPr lang="en-US" altLang="zh-TW" sz="1200" spc="-10" dirty="0">
                <a:latin typeface="+mn-lt"/>
                <a:cs typeface="Calibri"/>
              </a:rPr>
              <a:t>c</a:t>
            </a:r>
            <a:r>
              <a:rPr lang="en-US" altLang="zh-TW" sz="1200" spc="5" dirty="0">
                <a:latin typeface="+mn-lt"/>
                <a:cs typeface="Calibri"/>
              </a:rPr>
              <a:t>h</a:t>
            </a:r>
            <a:r>
              <a:rPr lang="en-US" altLang="zh-TW" sz="1200" spc="-10" dirty="0">
                <a:latin typeface="+mn-lt"/>
                <a:cs typeface="Calibri"/>
              </a:rPr>
              <a:t> bein</a:t>
            </a:r>
            <a:r>
              <a:rPr lang="en-US" altLang="zh-TW" sz="1200" spc="5" dirty="0">
                <a:latin typeface="+mn-lt"/>
                <a:cs typeface="Calibri"/>
              </a:rPr>
              <a:t>g</a:t>
            </a:r>
            <a:r>
              <a:rPr lang="en-US" altLang="zh-TW" sz="1200" spc="-15" dirty="0">
                <a:latin typeface="+mn-lt"/>
                <a:cs typeface="Calibri"/>
              </a:rPr>
              <a:t> </a:t>
            </a:r>
            <a:r>
              <a:rPr lang="en-US" altLang="zh-TW" sz="1200" spc="-5" dirty="0">
                <a:latin typeface="+mn-lt"/>
                <a:cs typeface="Calibri"/>
              </a:rPr>
              <a:t>a</a:t>
            </a:r>
            <a:r>
              <a:rPr lang="en-US" altLang="zh-TW" sz="1200" spc="-10" dirty="0">
                <a:latin typeface="+mn-lt"/>
                <a:cs typeface="Calibri"/>
              </a:rPr>
              <a:t>dd</a:t>
            </a:r>
            <a:r>
              <a:rPr lang="en-US" altLang="zh-TW" sz="1200" spc="-5" dirty="0">
                <a:latin typeface="+mn-lt"/>
                <a:cs typeface="Calibri"/>
              </a:rPr>
              <a:t>e</a:t>
            </a:r>
            <a:r>
              <a:rPr lang="en-US" altLang="zh-TW" sz="1200" spc="-10" dirty="0">
                <a:latin typeface="+mn-lt"/>
                <a:cs typeface="Calibri"/>
              </a:rPr>
              <a:t>d</a:t>
            </a:r>
            <a:r>
              <a:rPr lang="en-US" altLang="zh-TW" sz="1200" dirty="0">
                <a:latin typeface="+mn-lt"/>
                <a:cs typeface="Calibri"/>
              </a:rPr>
              <a:t>.</a:t>
            </a:r>
          </a:p>
          <a:p>
            <a:pPr marL="12700" marR="5080">
              <a:lnSpc>
                <a:spcPts val="1370"/>
              </a:lnSpc>
              <a:spcBef>
                <a:spcPts val="505"/>
              </a:spcBef>
            </a:pPr>
            <a:r>
              <a:rPr lang="en-US" altLang="zh-TW" sz="1200" b="1" dirty="0">
                <a:latin typeface="+mn-lt"/>
                <a:cs typeface="Calibri"/>
              </a:rPr>
              <a:t>S</a:t>
            </a:r>
            <a:r>
              <a:rPr lang="en-US" altLang="zh-TW" sz="1200" b="1" spc="-10" dirty="0">
                <a:latin typeface="+mn-lt"/>
                <a:cs typeface="Calibri"/>
              </a:rPr>
              <a:t>o</a:t>
            </a:r>
            <a:r>
              <a:rPr lang="en-US" altLang="zh-TW" sz="1200" b="1" dirty="0">
                <a:latin typeface="+mn-lt"/>
                <a:cs typeface="Calibri"/>
              </a:rPr>
              <a:t>l</a:t>
            </a:r>
            <a:r>
              <a:rPr lang="en-US" altLang="zh-TW" sz="1200" b="1" spc="-10" dirty="0">
                <a:latin typeface="+mn-lt"/>
                <a:cs typeface="Calibri"/>
              </a:rPr>
              <a:t>u</a:t>
            </a:r>
            <a:r>
              <a:rPr lang="en-US" altLang="zh-TW" sz="1200" b="1" dirty="0">
                <a:latin typeface="+mn-lt"/>
                <a:cs typeface="Calibri"/>
              </a:rPr>
              <a:t>ti</a:t>
            </a:r>
            <a:r>
              <a:rPr lang="en-US" altLang="zh-TW" sz="1200" b="1" spc="-10" dirty="0">
                <a:latin typeface="+mn-lt"/>
                <a:cs typeface="Calibri"/>
              </a:rPr>
              <a:t>o</a:t>
            </a:r>
            <a:r>
              <a:rPr lang="en-US" altLang="zh-TW" sz="1200" b="1" spc="5" dirty="0">
                <a:latin typeface="+mn-lt"/>
                <a:cs typeface="Calibri"/>
              </a:rPr>
              <a:t>n</a:t>
            </a:r>
            <a:r>
              <a:rPr lang="en-US" altLang="zh-TW" sz="1200" b="1" spc="-15" dirty="0">
                <a:latin typeface="+mn-lt"/>
                <a:cs typeface="Calibri"/>
              </a:rPr>
              <a:t> </a:t>
            </a:r>
            <a:r>
              <a:rPr lang="en-US" altLang="zh-TW" sz="1200" b="1" spc="5" dirty="0">
                <a:latin typeface="+mn-lt"/>
                <a:cs typeface="Calibri"/>
              </a:rPr>
              <a:t>1</a:t>
            </a:r>
            <a:r>
              <a:rPr lang="en-US" altLang="zh-TW" sz="1200" b="1" spc="-5" dirty="0">
                <a:latin typeface="+mn-lt"/>
                <a:cs typeface="Calibri"/>
              </a:rPr>
              <a:t> </a:t>
            </a:r>
            <a:r>
              <a:rPr lang="en-US" altLang="zh-TW" sz="1200" spc="-10" dirty="0">
                <a:latin typeface="+mn-lt"/>
                <a:cs typeface="Calibri"/>
              </a:rPr>
              <a:t>i</a:t>
            </a:r>
            <a:r>
              <a:rPr lang="en-US" altLang="zh-TW" sz="1200" dirty="0">
                <a:latin typeface="+mn-lt"/>
                <a:cs typeface="Calibri"/>
              </a:rPr>
              <a:t>s</a:t>
            </a:r>
            <a:r>
              <a:rPr lang="en-US" altLang="zh-TW" sz="1200" spc="-10" dirty="0">
                <a:latin typeface="+mn-lt"/>
                <a:cs typeface="Calibri"/>
              </a:rPr>
              <a:t> </a:t>
            </a:r>
            <a:r>
              <a:rPr lang="en-US" altLang="zh-TW" sz="1200" spc="-15" dirty="0">
                <a:latin typeface="+mn-lt"/>
                <a:cs typeface="Calibri"/>
              </a:rPr>
              <a:t>t</a:t>
            </a:r>
            <a:r>
              <a:rPr lang="en-US" altLang="zh-TW" sz="1200" spc="5" dirty="0">
                <a:latin typeface="+mn-lt"/>
                <a:cs typeface="Calibri"/>
              </a:rPr>
              <a:t>o</a:t>
            </a:r>
            <a:r>
              <a:rPr lang="en-US" altLang="zh-TW" sz="1200" spc="-15" dirty="0">
                <a:latin typeface="+mn-lt"/>
                <a:cs typeface="Calibri"/>
              </a:rPr>
              <a:t> </a:t>
            </a:r>
            <a:r>
              <a:rPr lang="en-US" altLang="zh-TW" sz="1200" spc="-10" dirty="0">
                <a:latin typeface="+mn-lt"/>
                <a:cs typeface="Calibri"/>
              </a:rPr>
              <a:t>pu</a:t>
            </a:r>
            <a:r>
              <a:rPr lang="en-US" altLang="zh-TW" sz="1200" dirty="0">
                <a:latin typeface="+mn-lt"/>
                <a:cs typeface="Calibri"/>
              </a:rPr>
              <a:t>t</a:t>
            </a:r>
            <a:r>
              <a:rPr lang="en-US" altLang="zh-TW" sz="1200" spc="-10" dirty="0">
                <a:latin typeface="+mn-lt"/>
                <a:cs typeface="Calibri"/>
              </a:rPr>
              <a:t> outsid</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e</a:t>
            </a:r>
            <a:r>
              <a:rPr lang="en-US" altLang="zh-TW" sz="1200" dirty="0">
                <a:latin typeface="+mn-lt"/>
                <a:cs typeface="Calibri"/>
              </a:rPr>
              <a:t> </a:t>
            </a:r>
            <a:r>
              <a:rPr lang="en-US" altLang="zh-TW" sz="1200" b="1" spc="-5" dirty="0">
                <a:latin typeface="+mn-lt"/>
                <a:cs typeface="Calibri"/>
              </a:rPr>
              <a:t>c</a:t>
            </a:r>
            <a:r>
              <a:rPr lang="en-US" altLang="zh-TW" sz="1200" b="1" spc="-10" dirty="0">
                <a:latin typeface="+mn-lt"/>
                <a:cs typeface="Calibri"/>
              </a:rPr>
              <a:t>as</a:t>
            </a:r>
            <a:r>
              <a:rPr lang="en-US" altLang="zh-TW" sz="1200" b="1" spc="5" dirty="0">
                <a:latin typeface="+mn-lt"/>
                <a:cs typeface="Calibri"/>
              </a:rPr>
              <a:t>e</a:t>
            </a:r>
            <a:r>
              <a:rPr lang="en-US" altLang="zh-TW" sz="1200" b="1" spc="-15" dirty="0">
                <a:latin typeface="+mn-lt"/>
                <a:cs typeface="Calibri"/>
              </a:rPr>
              <a:t> </a:t>
            </a:r>
            <a:r>
              <a:rPr lang="en-US" altLang="zh-TW" sz="1200" spc="-15" dirty="0">
                <a:latin typeface="+mn-lt"/>
                <a:cs typeface="Calibri"/>
              </a:rPr>
              <a:t>st</a:t>
            </a:r>
            <a:r>
              <a:rPr lang="en-US" altLang="zh-TW" sz="1200" spc="-5" dirty="0">
                <a:latin typeface="+mn-lt"/>
                <a:cs typeface="Calibri"/>
              </a:rPr>
              <a:t>a</a:t>
            </a:r>
            <a:r>
              <a:rPr lang="en-US" altLang="zh-TW" sz="1200" spc="-15" dirty="0">
                <a:latin typeface="+mn-lt"/>
                <a:cs typeface="Calibri"/>
              </a:rPr>
              <a:t>t</a:t>
            </a:r>
            <a:r>
              <a:rPr lang="en-US" altLang="zh-TW" sz="1200" dirty="0">
                <a:latin typeface="+mn-lt"/>
                <a:cs typeface="Calibri"/>
              </a:rPr>
              <a:t>e</a:t>
            </a:r>
            <a:r>
              <a:rPr lang="en-US" altLang="zh-TW" sz="1200" spc="-15" dirty="0">
                <a:latin typeface="+mn-lt"/>
                <a:cs typeface="Calibri"/>
              </a:rPr>
              <a:t>m</a:t>
            </a:r>
            <a:r>
              <a:rPr lang="en-US" altLang="zh-TW" sz="1200" dirty="0">
                <a:latin typeface="+mn-lt"/>
                <a:cs typeface="Calibri"/>
              </a:rPr>
              <a:t>e</a:t>
            </a:r>
            <a:r>
              <a:rPr lang="en-US" altLang="zh-TW" sz="1200" spc="-10" dirty="0">
                <a:latin typeface="+mn-lt"/>
                <a:cs typeface="Calibri"/>
              </a:rPr>
              <a:t>n</a:t>
            </a:r>
            <a:r>
              <a:rPr lang="en-US" altLang="zh-TW" sz="1200" dirty="0">
                <a:latin typeface="+mn-lt"/>
                <a:cs typeface="Calibri"/>
              </a:rPr>
              <a:t>t</a:t>
            </a:r>
            <a:r>
              <a:rPr lang="en-US" altLang="zh-TW" sz="1200" spc="-10" dirty="0">
                <a:latin typeface="+mn-lt"/>
                <a:cs typeface="Calibri"/>
              </a:rPr>
              <a:t> </a:t>
            </a:r>
            <a:r>
              <a:rPr lang="en-US" altLang="zh-TW" sz="1200" spc="5" dirty="0">
                <a:latin typeface="+mn-lt"/>
                <a:cs typeface="Calibri"/>
              </a:rPr>
              <a:t>a</a:t>
            </a:r>
            <a:r>
              <a:rPr lang="en-US" altLang="zh-TW" sz="1200" spc="-10" dirty="0">
                <a:latin typeface="+mn-lt"/>
                <a:cs typeface="Calibri"/>
              </a:rPr>
              <a:t> </a:t>
            </a:r>
            <a:r>
              <a:rPr lang="en-US" altLang="zh-TW" sz="1200" spc="-5" dirty="0">
                <a:latin typeface="+mn-lt"/>
                <a:cs typeface="Calibri"/>
              </a:rPr>
              <a:t>“</a:t>
            </a:r>
            <a:r>
              <a:rPr lang="en-US" altLang="zh-TW" sz="1200" b="1" spc="-10" dirty="0">
                <a:latin typeface="+mn-lt"/>
                <a:cs typeface="Calibri"/>
              </a:rPr>
              <a:t>de</a:t>
            </a:r>
            <a:r>
              <a:rPr lang="en-US" altLang="zh-TW" sz="1200" b="1" spc="-5" dirty="0">
                <a:latin typeface="+mn-lt"/>
                <a:cs typeface="Calibri"/>
              </a:rPr>
              <a:t>f</a:t>
            </a:r>
            <a:r>
              <a:rPr lang="en-US" altLang="zh-TW" sz="1200" b="1" spc="-10" dirty="0">
                <a:latin typeface="+mn-lt"/>
                <a:cs typeface="Calibri"/>
              </a:rPr>
              <a:t>au</a:t>
            </a:r>
            <a:r>
              <a:rPr lang="en-US" altLang="zh-TW" sz="1200" b="1" dirty="0">
                <a:latin typeface="+mn-lt"/>
                <a:cs typeface="Calibri"/>
              </a:rPr>
              <a:t>lt</a:t>
            </a:r>
            <a:r>
              <a:rPr lang="en-US" altLang="zh-TW" sz="1200" dirty="0">
                <a:latin typeface="+mn-lt"/>
                <a:cs typeface="Calibri"/>
              </a:rPr>
              <a:t>”</a:t>
            </a:r>
            <a:r>
              <a:rPr lang="en-US" altLang="zh-TW" sz="1200" spc="-5" dirty="0">
                <a:latin typeface="+mn-lt"/>
                <a:cs typeface="Calibri"/>
              </a:rPr>
              <a:t> </a:t>
            </a:r>
            <a:r>
              <a:rPr lang="en-US" altLang="zh-TW" sz="1200" dirty="0">
                <a:latin typeface="+mn-lt"/>
                <a:cs typeface="Calibri"/>
              </a:rPr>
              <a:t>v</a:t>
            </a:r>
            <a:r>
              <a:rPr lang="en-US" altLang="zh-TW" sz="1200" spc="-10" dirty="0">
                <a:latin typeface="+mn-lt"/>
                <a:cs typeface="Calibri"/>
              </a:rPr>
              <a:t>alu</a:t>
            </a:r>
            <a:r>
              <a:rPr lang="en-US" altLang="zh-TW" sz="1200" spc="5" dirty="0">
                <a:latin typeface="+mn-lt"/>
                <a:cs typeface="Calibri"/>
              </a:rPr>
              <a:t>e</a:t>
            </a:r>
            <a:r>
              <a:rPr lang="en-US" altLang="zh-TW" sz="1200" spc="-5" dirty="0">
                <a:latin typeface="+mn-lt"/>
                <a:cs typeface="Calibri"/>
              </a:rPr>
              <a:t> f</a:t>
            </a:r>
            <a:r>
              <a:rPr lang="en-US" altLang="zh-TW" sz="1200" spc="-10" dirty="0">
                <a:latin typeface="+mn-lt"/>
                <a:cs typeface="Calibri"/>
              </a:rPr>
              <a:t>o</a:t>
            </a:r>
            <a:r>
              <a:rPr lang="en-US" altLang="zh-TW" sz="1200" dirty="0">
                <a:latin typeface="+mn-lt"/>
                <a:cs typeface="Calibri"/>
              </a:rPr>
              <a:t>r </a:t>
            </a:r>
            <a:r>
              <a:rPr lang="en-US" altLang="zh-TW" sz="1200" spc="-10" dirty="0">
                <a:latin typeface="+mn-lt"/>
                <a:cs typeface="Calibri"/>
              </a:rPr>
              <a:t>out</a:t>
            </a:r>
            <a:r>
              <a:rPr lang="en-US" altLang="zh-TW" sz="1200" dirty="0">
                <a:latin typeface="+mn-lt"/>
                <a:cs typeface="Calibri"/>
              </a:rPr>
              <a:t>. </a:t>
            </a:r>
            <a:r>
              <a:rPr lang="en-US" altLang="zh-TW" sz="1200" spc="-5" dirty="0">
                <a:latin typeface="+mn-lt"/>
                <a:cs typeface="Calibri"/>
              </a:rPr>
              <a:t> Her</a:t>
            </a:r>
            <a:r>
              <a:rPr lang="en-US" altLang="zh-TW" sz="1200" spc="5" dirty="0">
                <a:latin typeface="+mn-lt"/>
                <a:cs typeface="Calibri"/>
              </a:rPr>
              <a:t>e</a:t>
            </a:r>
            <a:r>
              <a:rPr lang="en-US" altLang="zh-TW" sz="1200" spc="-5" dirty="0">
                <a:latin typeface="+mn-lt"/>
                <a:cs typeface="Calibri"/>
              </a:rPr>
              <a:t> </a:t>
            </a:r>
            <a:r>
              <a:rPr lang="en-US" altLang="zh-TW" sz="1200" b="1" dirty="0">
                <a:latin typeface="+mn-lt"/>
                <a:cs typeface="Calibri"/>
              </a:rPr>
              <a:t>1’</a:t>
            </a:r>
            <a:r>
              <a:rPr lang="en-US" altLang="zh-TW" sz="1200" b="1" spc="-10" dirty="0">
                <a:latin typeface="+mn-lt"/>
                <a:cs typeface="Calibri"/>
              </a:rPr>
              <a:t>bx</a:t>
            </a:r>
            <a:r>
              <a:rPr lang="en-US" altLang="zh-TW" sz="1200" b="1" spc="-15" dirty="0">
                <a:latin typeface="+mn-lt"/>
                <a:cs typeface="Calibri"/>
              </a:rPr>
              <a:t> </a:t>
            </a:r>
            <a:r>
              <a:rPr lang="en-US" altLang="zh-TW" sz="1200" spc="-5" dirty="0">
                <a:latin typeface="+mn-lt"/>
                <a:cs typeface="Calibri"/>
              </a:rPr>
              <a:t>(</a:t>
            </a:r>
            <a:r>
              <a:rPr lang="en-US" altLang="zh-TW" sz="1200" spc="-10" dirty="0">
                <a:latin typeface="+mn-lt"/>
                <a:cs typeface="Calibri"/>
              </a:rPr>
              <a:t>i.</a:t>
            </a:r>
            <a:r>
              <a:rPr lang="en-US" altLang="zh-TW" sz="1200" dirty="0">
                <a:latin typeface="+mn-lt"/>
                <a:cs typeface="Calibri"/>
              </a:rPr>
              <a:t>e.</a:t>
            </a:r>
            <a:r>
              <a:rPr lang="en-US" altLang="zh-TW" sz="1200" spc="-10" dirty="0">
                <a:latin typeface="+mn-lt"/>
                <a:cs typeface="Calibri"/>
              </a:rPr>
              <a:t> </a:t>
            </a:r>
            <a:r>
              <a:rPr lang="en-US" altLang="zh-TW" sz="1200" spc="-5" dirty="0">
                <a:latin typeface="+mn-lt"/>
                <a:cs typeface="Calibri"/>
              </a:rPr>
              <a:t>‘x’</a:t>
            </a:r>
            <a:r>
              <a:rPr lang="en-US" altLang="zh-TW" sz="1200" dirty="0">
                <a:latin typeface="+mn-lt"/>
                <a:cs typeface="Calibri"/>
              </a:rPr>
              <a:t>) </a:t>
            </a:r>
            <a:r>
              <a:rPr lang="en-US" altLang="zh-TW" sz="1200" spc="-15" dirty="0">
                <a:latin typeface="+mn-lt"/>
                <a:cs typeface="Calibri"/>
              </a:rPr>
              <a:t>m</a:t>
            </a:r>
            <a:r>
              <a:rPr lang="en-US" altLang="zh-TW" sz="1200" dirty="0">
                <a:latin typeface="+mn-lt"/>
                <a:cs typeface="Calibri"/>
              </a:rPr>
              <a:t>e</a:t>
            </a:r>
            <a:r>
              <a:rPr lang="en-US" altLang="zh-TW" sz="1200" spc="-5" dirty="0">
                <a:latin typeface="+mn-lt"/>
                <a:cs typeface="Calibri"/>
              </a:rPr>
              <a:t>a</a:t>
            </a:r>
            <a:r>
              <a:rPr lang="en-US" altLang="zh-TW" sz="1200" spc="-10" dirty="0">
                <a:latin typeface="+mn-lt"/>
                <a:cs typeface="Calibri"/>
              </a:rPr>
              <a:t>n</a:t>
            </a:r>
            <a:r>
              <a:rPr lang="en-US" altLang="zh-TW" sz="1200" dirty="0">
                <a:latin typeface="+mn-lt"/>
                <a:cs typeface="Calibri"/>
              </a:rPr>
              <a:t>s</a:t>
            </a:r>
            <a:r>
              <a:rPr lang="en-US" altLang="zh-TW" sz="1200" spc="-10" dirty="0">
                <a:latin typeface="+mn-lt"/>
                <a:cs typeface="Calibri"/>
              </a:rPr>
              <a:t> </a:t>
            </a:r>
            <a:r>
              <a:rPr lang="en-US" altLang="zh-TW" sz="1200" b="1" spc="-10" dirty="0">
                <a:latin typeface="+mn-lt"/>
                <a:cs typeface="Calibri"/>
              </a:rPr>
              <a:t>unde</a:t>
            </a:r>
            <a:r>
              <a:rPr lang="en-US" altLang="zh-TW" sz="1200" b="1" spc="-5" dirty="0">
                <a:latin typeface="+mn-lt"/>
                <a:cs typeface="Calibri"/>
              </a:rPr>
              <a:t>f</a:t>
            </a:r>
            <a:r>
              <a:rPr lang="en-US" altLang="zh-TW" sz="1200" b="1" dirty="0">
                <a:latin typeface="+mn-lt"/>
                <a:cs typeface="Calibri"/>
              </a:rPr>
              <a:t>i</a:t>
            </a:r>
            <a:r>
              <a:rPr lang="en-US" altLang="zh-TW" sz="1200" b="1" spc="-10" dirty="0">
                <a:latin typeface="+mn-lt"/>
                <a:cs typeface="Calibri"/>
              </a:rPr>
              <a:t>ned</a:t>
            </a:r>
            <a:r>
              <a:rPr lang="en-US" altLang="zh-TW" sz="1200" dirty="0">
                <a:latin typeface="+mn-lt"/>
                <a:cs typeface="Calibri"/>
              </a:rPr>
              <a:t>.</a:t>
            </a:r>
          </a:p>
          <a:p>
            <a:pPr marL="12700" marR="52705">
              <a:lnSpc>
                <a:spcPct val="101499"/>
              </a:lnSpc>
              <a:spcBef>
                <a:spcPts val="355"/>
              </a:spcBef>
            </a:pPr>
            <a:r>
              <a:rPr lang="en-US" altLang="zh-TW" sz="1200" b="1" dirty="0">
                <a:latin typeface="+mn-lt"/>
                <a:cs typeface="Calibri"/>
              </a:rPr>
              <a:t>S</a:t>
            </a:r>
            <a:r>
              <a:rPr lang="en-US" altLang="zh-TW" sz="1200" b="1" spc="-10" dirty="0">
                <a:latin typeface="+mn-lt"/>
                <a:cs typeface="Calibri"/>
              </a:rPr>
              <a:t>o</a:t>
            </a:r>
            <a:r>
              <a:rPr lang="en-US" altLang="zh-TW" sz="1200" b="1" dirty="0">
                <a:latin typeface="+mn-lt"/>
                <a:cs typeface="Calibri"/>
              </a:rPr>
              <a:t>l</a:t>
            </a:r>
            <a:r>
              <a:rPr lang="en-US" altLang="zh-TW" sz="1200" b="1" spc="-10" dirty="0">
                <a:latin typeface="+mn-lt"/>
                <a:cs typeface="Calibri"/>
              </a:rPr>
              <a:t>u</a:t>
            </a:r>
            <a:r>
              <a:rPr lang="en-US" altLang="zh-TW" sz="1200" b="1" dirty="0">
                <a:latin typeface="+mn-lt"/>
                <a:cs typeface="Calibri"/>
              </a:rPr>
              <a:t>ti</a:t>
            </a:r>
            <a:r>
              <a:rPr lang="en-US" altLang="zh-TW" sz="1200" b="1" spc="-10" dirty="0">
                <a:latin typeface="+mn-lt"/>
                <a:cs typeface="Calibri"/>
              </a:rPr>
              <a:t>o</a:t>
            </a:r>
            <a:r>
              <a:rPr lang="en-US" altLang="zh-TW" sz="1200" b="1" spc="5" dirty="0">
                <a:latin typeface="+mn-lt"/>
                <a:cs typeface="Calibri"/>
              </a:rPr>
              <a:t>n</a:t>
            </a:r>
            <a:r>
              <a:rPr lang="en-US" altLang="zh-TW" sz="1200" b="1" spc="-15" dirty="0">
                <a:latin typeface="+mn-lt"/>
                <a:cs typeface="Calibri"/>
              </a:rPr>
              <a:t> </a:t>
            </a:r>
            <a:r>
              <a:rPr lang="en-US" altLang="zh-TW" sz="1200" b="1" spc="5" dirty="0">
                <a:latin typeface="+mn-lt"/>
                <a:cs typeface="Calibri"/>
              </a:rPr>
              <a:t>2</a:t>
            </a:r>
            <a:r>
              <a:rPr lang="en-US" altLang="zh-TW" sz="1200" b="1" spc="-5" dirty="0">
                <a:latin typeface="+mn-lt"/>
                <a:cs typeface="Calibri"/>
              </a:rPr>
              <a:t> </a:t>
            </a:r>
            <a:r>
              <a:rPr lang="en-US" altLang="zh-TW" sz="1200" spc="-10" dirty="0">
                <a:latin typeface="+mn-lt"/>
                <a:cs typeface="Calibri"/>
              </a:rPr>
              <a:t>i</a:t>
            </a:r>
            <a:r>
              <a:rPr lang="en-US" altLang="zh-TW" sz="1200" dirty="0">
                <a:latin typeface="+mn-lt"/>
                <a:cs typeface="Calibri"/>
              </a:rPr>
              <a:t>s</a:t>
            </a:r>
            <a:r>
              <a:rPr lang="en-US" altLang="zh-TW" sz="1200" spc="-10" dirty="0">
                <a:latin typeface="+mn-lt"/>
                <a:cs typeface="Calibri"/>
              </a:rPr>
              <a:t> b</a:t>
            </a:r>
            <a:r>
              <a:rPr lang="en-US" altLang="zh-TW" sz="1200" dirty="0">
                <a:latin typeface="+mn-lt"/>
                <a:cs typeface="Calibri"/>
              </a:rPr>
              <a:t>e</a:t>
            </a:r>
            <a:r>
              <a:rPr lang="en-US" altLang="zh-TW" sz="1200" spc="-15" dirty="0">
                <a:latin typeface="+mn-lt"/>
                <a:cs typeface="Calibri"/>
              </a:rPr>
              <a:t>tt</a:t>
            </a:r>
            <a:r>
              <a:rPr lang="en-US" altLang="zh-TW" sz="1200" spc="-5" dirty="0">
                <a:latin typeface="+mn-lt"/>
                <a:cs typeface="Calibri"/>
              </a:rPr>
              <a:t>er</a:t>
            </a:r>
            <a:r>
              <a:rPr lang="en-US" altLang="zh-TW" sz="1200" dirty="0">
                <a:latin typeface="+mn-lt"/>
                <a:cs typeface="Calibri"/>
              </a:rPr>
              <a:t>: </a:t>
            </a:r>
            <a:r>
              <a:rPr lang="en-US" altLang="zh-TW" sz="1200" spc="-10" dirty="0">
                <a:latin typeface="+mn-lt"/>
                <a:cs typeface="Calibri"/>
              </a:rPr>
              <a:t>insid</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e</a:t>
            </a:r>
            <a:r>
              <a:rPr lang="en-US" altLang="zh-TW" sz="1200" spc="-5" dirty="0">
                <a:latin typeface="+mn-lt"/>
                <a:cs typeface="Calibri"/>
              </a:rPr>
              <a:t> </a:t>
            </a:r>
            <a:r>
              <a:rPr lang="en-US" altLang="zh-TW" sz="1200" b="1" spc="-5" dirty="0">
                <a:latin typeface="+mn-lt"/>
                <a:cs typeface="Calibri"/>
              </a:rPr>
              <a:t>c</a:t>
            </a:r>
            <a:r>
              <a:rPr lang="en-US" altLang="zh-TW" sz="1200" b="1" spc="-10" dirty="0">
                <a:latin typeface="+mn-lt"/>
                <a:cs typeface="Calibri"/>
              </a:rPr>
              <a:t>as</a:t>
            </a:r>
            <a:r>
              <a:rPr lang="en-US" altLang="zh-TW" sz="1200" b="1" spc="5" dirty="0">
                <a:latin typeface="+mn-lt"/>
                <a:cs typeface="Calibri"/>
              </a:rPr>
              <a:t>e</a:t>
            </a:r>
            <a:r>
              <a:rPr lang="en-US" altLang="zh-TW" sz="1200" b="1" spc="-15" dirty="0">
                <a:latin typeface="+mn-lt"/>
                <a:cs typeface="Calibri"/>
              </a:rPr>
              <a:t> </a:t>
            </a:r>
            <a:r>
              <a:rPr lang="en-US" altLang="zh-TW" sz="1200" spc="-15" dirty="0">
                <a:latin typeface="+mn-lt"/>
                <a:cs typeface="Calibri"/>
              </a:rPr>
              <a:t>st</a:t>
            </a:r>
            <a:r>
              <a:rPr lang="en-US" altLang="zh-TW" sz="1200" spc="-5" dirty="0">
                <a:latin typeface="+mn-lt"/>
                <a:cs typeface="Calibri"/>
              </a:rPr>
              <a:t>a</a:t>
            </a:r>
            <a:r>
              <a:rPr lang="en-US" altLang="zh-TW" sz="1200" spc="-15" dirty="0">
                <a:latin typeface="+mn-lt"/>
                <a:cs typeface="Calibri"/>
              </a:rPr>
              <a:t>t</a:t>
            </a:r>
            <a:r>
              <a:rPr lang="en-US" altLang="zh-TW" sz="1200" dirty="0">
                <a:latin typeface="+mn-lt"/>
                <a:cs typeface="Calibri"/>
              </a:rPr>
              <a:t>e</a:t>
            </a:r>
            <a:r>
              <a:rPr lang="en-US" altLang="zh-TW" sz="1200" spc="-15" dirty="0">
                <a:latin typeface="+mn-lt"/>
                <a:cs typeface="Calibri"/>
              </a:rPr>
              <a:t>m</a:t>
            </a:r>
            <a:r>
              <a:rPr lang="en-US" altLang="zh-TW" sz="1200" dirty="0">
                <a:latin typeface="+mn-lt"/>
                <a:cs typeface="Calibri"/>
              </a:rPr>
              <a:t>e</a:t>
            </a:r>
            <a:r>
              <a:rPr lang="en-US" altLang="zh-TW" sz="1200" spc="-10" dirty="0">
                <a:latin typeface="+mn-lt"/>
                <a:cs typeface="Calibri"/>
              </a:rPr>
              <a:t>n</a:t>
            </a:r>
            <a:r>
              <a:rPr lang="en-US" altLang="zh-TW" sz="1200" dirty="0">
                <a:latin typeface="+mn-lt"/>
                <a:cs typeface="Calibri"/>
              </a:rPr>
              <a:t>t</a:t>
            </a:r>
            <a:r>
              <a:rPr lang="en-US" altLang="zh-TW" sz="1200" spc="-10" dirty="0">
                <a:latin typeface="+mn-lt"/>
                <a:cs typeface="Calibri"/>
              </a:rPr>
              <a:t> blo</a:t>
            </a:r>
            <a:r>
              <a:rPr lang="en-US" altLang="zh-TW" sz="1200" spc="-5" dirty="0">
                <a:latin typeface="+mn-lt"/>
                <a:cs typeface="Calibri"/>
              </a:rPr>
              <a:t>ck</a:t>
            </a:r>
            <a:r>
              <a:rPr lang="en-US" altLang="zh-TW" sz="1200" dirty="0">
                <a:latin typeface="+mn-lt"/>
                <a:cs typeface="Calibri"/>
              </a:rPr>
              <a:t>,</a:t>
            </a:r>
            <a:r>
              <a:rPr lang="en-US" altLang="zh-TW" sz="1200" spc="-5" dirty="0">
                <a:latin typeface="+mn-lt"/>
                <a:cs typeface="Calibri"/>
              </a:rPr>
              <a:t> alway</a:t>
            </a:r>
            <a:r>
              <a:rPr lang="en-US" altLang="zh-TW" sz="1200" dirty="0">
                <a:latin typeface="+mn-lt"/>
                <a:cs typeface="Calibri"/>
              </a:rPr>
              <a:t>s</a:t>
            </a:r>
            <a:r>
              <a:rPr lang="en-US" altLang="zh-TW" sz="1200" spc="-10" dirty="0">
                <a:latin typeface="+mn-lt"/>
                <a:cs typeface="Calibri"/>
              </a:rPr>
              <a:t> </a:t>
            </a:r>
            <a:r>
              <a:rPr lang="en-US" altLang="zh-TW" sz="1200" spc="-5" dirty="0">
                <a:latin typeface="+mn-lt"/>
                <a:cs typeface="Calibri"/>
              </a:rPr>
              <a:t>a</a:t>
            </a:r>
            <a:r>
              <a:rPr lang="en-US" altLang="zh-TW" sz="1200" spc="-10" dirty="0">
                <a:latin typeface="+mn-lt"/>
                <a:cs typeface="Calibri"/>
              </a:rPr>
              <a:t>d</a:t>
            </a:r>
            <a:r>
              <a:rPr lang="en-US" altLang="zh-TW" sz="1200" spc="5" dirty="0">
                <a:latin typeface="+mn-lt"/>
                <a:cs typeface="Calibri"/>
              </a:rPr>
              <a:t>d</a:t>
            </a:r>
            <a:r>
              <a:rPr lang="en-US" altLang="zh-TW" sz="1200" spc="-10" dirty="0">
                <a:latin typeface="+mn-lt"/>
                <a:cs typeface="Calibri"/>
              </a:rPr>
              <a:t> th</a:t>
            </a:r>
            <a:r>
              <a:rPr lang="en-US" altLang="zh-TW" sz="1200" spc="5" dirty="0">
                <a:latin typeface="+mn-lt"/>
                <a:cs typeface="Calibri"/>
              </a:rPr>
              <a:t>e</a:t>
            </a:r>
            <a:r>
              <a:rPr lang="en-US" altLang="zh-TW" sz="1200" spc="-10" dirty="0">
                <a:latin typeface="+mn-lt"/>
                <a:cs typeface="Calibri"/>
              </a:rPr>
              <a:t> </a:t>
            </a:r>
            <a:r>
              <a:rPr lang="en-US" altLang="zh-TW" sz="1200" b="1" spc="-10" dirty="0">
                <a:latin typeface="+mn-lt"/>
                <a:cs typeface="Calibri"/>
              </a:rPr>
              <a:t>de</a:t>
            </a:r>
            <a:r>
              <a:rPr lang="en-US" altLang="zh-TW" sz="1200" b="1" spc="-5" dirty="0">
                <a:latin typeface="+mn-lt"/>
                <a:cs typeface="Calibri"/>
              </a:rPr>
              <a:t>f</a:t>
            </a:r>
            <a:r>
              <a:rPr lang="en-US" altLang="zh-TW" sz="1200" b="1" spc="-10" dirty="0">
                <a:latin typeface="+mn-lt"/>
                <a:cs typeface="Calibri"/>
              </a:rPr>
              <a:t>au</a:t>
            </a:r>
            <a:r>
              <a:rPr lang="en-US" altLang="zh-TW" sz="1200" b="1" dirty="0">
                <a:latin typeface="+mn-lt"/>
                <a:cs typeface="Calibri"/>
              </a:rPr>
              <a:t>lt </a:t>
            </a:r>
            <a:r>
              <a:rPr lang="en-US" altLang="zh-TW" sz="1200" spc="-10" dirty="0">
                <a:latin typeface="+mn-lt"/>
                <a:cs typeface="Calibri"/>
              </a:rPr>
              <a:t>lin</a:t>
            </a:r>
            <a:r>
              <a:rPr lang="en-US" altLang="zh-TW" sz="1200" spc="-5" dirty="0">
                <a:latin typeface="+mn-lt"/>
                <a:cs typeface="Calibri"/>
              </a:rPr>
              <a:t>e. T</a:t>
            </a:r>
            <a:r>
              <a:rPr lang="en-US" altLang="zh-TW" sz="1200" spc="-10" dirty="0">
                <a:latin typeface="+mn-lt"/>
                <a:cs typeface="Calibri"/>
              </a:rPr>
              <a:t>hi</a:t>
            </a:r>
            <a:r>
              <a:rPr lang="en-US" altLang="zh-TW" sz="1200" dirty="0">
                <a:latin typeface="+mn-lt"/>
                <a:cs typeface="Calibri"/>
              </a:rPr>
              <a:t>s</a:t>
            </a:r>
            <a:r>
              <a:rPr lang="en-US" altLang="zh-TW" sz="1200" spc="-15" dirty="0">
                <a:latin typeface="+mn-lt"/>
                <a:cs typeface="Calibri"/>
              </a:rPr>
              <a:t> </a:t>
            </a:r>
            <a:r>
              <a:rPr lang="en-US" altLang="zh-TW" sz="1200" spc="-10" dirty="0">
                <a:latin typeface="+mn-lt"/>
                <a:cs typeface="Calibri"/>
              </a:rPr>
              <a:t>wil</a:t>
            </a:r>
            <a:r>
              <a:rPr lang="en-US" altLang="zh-TW" sz="1200" dirty="0">
                <a:latin typeface="+mn-lt"/>
                <a:cs typeface="Calibri"/>
              </a:rPr>
              <a:t>l</a:t>
            </a:r>
            <a:r>
              <a:rPr lang="en-US" altLang="zh-TW" sz="1200" spc="-5" dirty="0">
                <a:latin typeface="+mn-lt"/>
                <a:cs typeface="Calibri"/>
              </a:rPr>
              <a:t> ca</a:t>
            </a:r>
            <a:r>
              <a:rPr lang="en-US" altLang="zh-TW" sz="1200" spc="-15" dirty="0">
                <a:latin typeface="+mn-lt"/>
                <a:cs typeface="Calibri"/>
              </a:rPr>
              <a:t>t</a:t>
            </a:r>
            <a:r>
              <a:rPr lang="en-US" altLang="zh-TW" sz="1200" spc="-10" dirty="0">
                <a:latin typeface="+mn-lt"/>
                <a:cs typeface="Calibri"/>
              </a:rPr>
              <a:t>c</a:t>
            </a:r>
            <a:r>
              <a:rPr lang="en-US" altLang="zh-TW" sz="1200" spc="5" dirty="0">
                <a:latin typeface="+mn-lt"/>
                <a:cs typeface="Calibri"/>
              </a:rPr>
              <a:t>h</a:t>
            </a:r>
            <a:r>
              <a:rPr lang="en-US" altLang="zh-TW" sz="1200" spc="-10" dirty="0">
                <a:latin typeface="+mn-lt"/>
                <a:cs typeface="Calibri"/>
              </a:rPr>
              <a:t> </a:t>
            </a:r>
            <a:r>
              <a:rPr lang="en-US" altLang="zh-TW" sz="1200" spc="-5" dirty="0">
                <a:latin typeface="+mn-lt"/>
                <a:cs typeface="Calibri"/>
              </a:rPr>
              <a:t>AL</a:t>
            </a:r>
            <a:r>
              <a:rPr lang="en-US" altLang="zh-TW" sz="1200" dirty="0">
                <a:latin typeface="+mn-lt"/>
                <a:cs typeface="Calibri"/>
              </a:rPr>
              <a:t>L</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unspeci</a:t>
            </a:r>
            <a:r>
              <a:rPr lang="en-US" altLang="zh-TW" sz="1200" spc="-5" dirty="0">
                <a:latin typeface="+mn-lt"/>
                <a:cs typeface="Calibri"/>
              </a:rPr>
              <a:t>f</a:t>
            </a:r>
            <a:r>
              <a:rPr lang="en-US" altLang="zh-TW" sz="1200" spc="-10" dirty="0">
                <a:latin typeface="+mn-lt"/>
                <a:cs typeface="Calibri"/>
              </a:rPr>
              <a:t>ie</a:t>
            </a:r>
            <a:r>
              <a:rPr lang="en-US" altLang="zh-TW" sz="1200" spc="5" dirty="0">
                <a:latin typeface="+mn-lt"/>
                <a:cs typeface="Calibri"/>
              </a:rPr>
              <a:t>d</a:t>
            </a:r>
            <a:r>
              <a:rPr lang="en-US" altLang="zh-TW" sz="1200" spc="-10" dirty="0">
                <a:latin typeface="+mn-lt"/>
                <a:cs typeface="Calibri"/>
              </a:rPr>
              <a:t> </a:t>
            </a:r>
            <a:r>
              <a:rPr lang="en-US" altLang="zh-TW" sz="1200" spc="-5" dirty="0">
                <a:latin typeface="+mn-lt"/>
                <a:cs typeface="Calibri"/>
              </a:rPr>
              <a:t>ca</a:t>
            </a:r>
            <a:r>
              <a:rPr lang="en-US" altLang="zh-TW" sz="1200" spc="-15" dirty="0">
                <a:latin typeface="+mn-lt"/>
                <a:cs typeface="Calibri"/>
              </a:rPr>
              <a:t>s</a:t>
            </a:r>
            <a:r>
              <a:rPr lang="en-US" altLang="zh-TW" sz="1200" spc="-5" dirty="0">
                <a:latin typeface="+mn-lt"/>
                <a:cs typeface="Calibri"/>
              </a:rPr>
              <a:t>e</a:t>
            </a:r>
            <a:r>
              <a:rPr lang="en-US" altLang="zh-TW" sz="1200" dirty="0">
                <a:latin typeface="+mn-lt"/>
                <a:cs typeface="Calibri"/>
              </a:rPr>
              <a:t>s</a:t>
            </a:r>
            <a:r>
              <a:rPr lang="en-US" altLang="zh-TW" sz="1200" spc="-15" dirty="0">
                <a:latin typeface="+mn-lt"/>
                <a:cs typeface="Calibri"/>
              </a:rPr>
              <a:t> </a:t>
            </a:r>
            <a:r>
              <a:rPr lang="en-US" altLang="zh-TW" sz="1200" spc="-5" dirty="0">
                <a:latin typeface="+mn-lt"/>
                <a:cs typeface="Calibri"/>
              </a:rPr>
              <a:t>a</a:t>
            </a:r>
            <a:r>
              <a:rPr lang="en-US" altLang="zh-TW" sz="1200" spc="-10" dirty="0">
                <a:latin typeface="+mn-lt"/>
                <a:cs typeface="Calibri"/>
              </a:rPr>
              <a:t>n</a:t>
            </a:r>
            <a:r>
              <a:rPr lang="en-US" altLang="zh-TW" sz="1200" spc="5" dirty="0">
                <a:latin typeface="+mn-lt"/>
                <a:cs typeface="Calibri"/>
              </a:rPr>
              <a:t>d</a:t>
            </a:r>
            <a:r>
              <a:rPr lang="en-US" altLang="zh-TW" sz="1200" spc="-10" dirty="0">
                <a:latin typeface="+mn-lt"/>
                <a:cs typeface="Calibri"/>
              </a:rPr>
              <a:t> </a:t>
            </a:r>
            <a:r>
              <a:rPr lang="en-US" altLang="zh-TW" sz="1200" spc="-5" dirty="0">
                <a:latin typeface="+mn-lt"/>
                <a:cs typeface="Calibri"/>
              </a:rPr>
              <a:t>a</a:t>
            </a:r>
            <a:r>
              <a:rPr lang="en-US" altLang="zh-TW" sz="1200" dirty="0">
                <a:latin typeface="+mn-lt"/>
                <a:cs typeface="Calibri"/>
              </a:rPr>
              <a:t>v</a:t>
            </a:r>
            <a:r>
              <a:rPr lang="en-US" altLang="zh-TW" sz="1200" spc="-10" dirty="0">
                <a:latin typeface="+mn-lt"/>
                <a:cs typeface="Calibri"/>
              </a:rPr>
              <a:t>oi</a:t>
            </a:r>
            <a:r>
              <a:rPr lang="en-US" altLang="zh-TW" sz="1200" spc="5" dirty="0">
                <a:latin typeface="+mn-lt"/>
                <a:cs typeface="Calibri"/>
              </a:rPr>
              <a:t>d</a:t>
            </a:r>
            <a:r>
              <a:rPr lang="en-US" altLang="zh-TW" sz="1200" spc="-10" dirty="0">
                <a:latin typeface="+mn-lt"/>
                <a:cs typeface="Calibri"/>
              </a:rPr>
              <a:t> 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int</a:t>
            </a:r>
            <a:r>
              <a:rPr lang="en-US" altLang="zh-TW" sz="1200" spc="-5" dirty="0">
                <a:latin typeface="+mn-lt"/>
                <a:cs typeface="Calibri"/>
              </a:rPr>
              <a:t>r</a:t>
            </a:r>
            <a:r>
              <a:rPr lang="en-US" altLang="zh-TW" sz="1200" spc="-10" dirty="0">
                <a:latin typeface="+mn-lt"/>
                <a:cs typeface="Calibri"/>
              </a:rPr>
              <a:t>oduc</a:t>
            </a:r>
            <a:r>
              <a:rPr lang="en-US" altLang="zh-TW" sz="1200" spc="-15" dirty="0">
                <a:latin typeface="+mn-lt"/>
                <a:cs typeface="Calibri"/>
              </a:rPr>
              <a:t>t</a:t>
            </a:r>
            <a:r>
              <a:rPr lang="en-US" altLang="zh-TW" sz="1200" spc="-10" dirty="0">
                <a:latin typeface="+mn-lt"/>
                <a:cs typeface="Calibri"/>
              </a:rPr>
              <a:t>io</a:t>
            </a:r>
            <a:r>
              <a:rPr lang="en-US" altLang="zh-TW" sz="1200" spc="5" dirty="0">
                <a:latin typeface="+mn-lt"/>
                <a:cs typeface="Calibri"/>
              </a:rPr>
              <a:t>n</a:t>
            </a:r>
            <a:r>
              <a:rPr lang="en-US" altLang="zh-TW" sz="1200" spc="-10" dirty="0">
                <a:latin typeface="+mn-lt"/>
                <a:cs typeface="Calibri"/>
              </a:rPr>
              <a:t> o</a:t>
            </a:r>
            <a:r>
              <a:rPr lang="en-US" altLang="zh-TW" sz="1200" dirty="0">
                <a:latin typeface="+mn-lt"/>
                <a:cs typeface="Calibri"/>
              </a:rPr>
              <a:t>f</a:t>
            </a:r>
            <a:r>
              <a:rPr lang="en-US" altLang="zh-TW" sz="1200" spc="-5" dirty="0">
                <a:latin typeface="+mn-lt"/>
                <a:cs typeface="Calibri"/>
              </a:rPr>
              <a:t> </a:t>
            </a:r>
            <a:r>
              <a:rPr lang="en-US" altLang="zh-TW" sz="1200" spc="-10" dirty="0">
                <a:latin typeface="+mn-lt"/>
                <a:cs typeface="Calibri"/>
              </a:rPr>
              <a:t>th</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spu</a:t>
            </a:r>
            <a:r>
              <a:rPr lang="en-US" altLang="zh-TW" sz="1200" spc="-5" dirty="0">
                <a:latin typeface="+mn-lt"/>
                <a:cs typeface="Calibri"/>
              </a:rPr>
              <a:t>r</a:t>
            </a:r>
            <a:r>
              <a:rPr lang="en-US" altLang="zh-TW" sz="1200" spc="-10" dirty="0">
                <a:latin typeface="+mn-lt"/>
                <a:cs typeface="Calibri"/>
              </a:rPr>
              <a:t>iou</a:t>
            </a:r>
            <a:r>
              <a:rPr lang="en-US" altLang="zh-TW" sz="1200" dirty="0">
                <a:latin typeface="+mn-lt"/>
                <a:cs typeface="Calibri"/>
              </a:rPr>
              <a:t>s </a:t>
            </a:r>
            <a:r>
              <a:rPr lang="en-US" altLang="zh-TW" sz="1200" spc="-10" dirty="0">
                <a:latin typeface="+mn-lt"/>
                <a:cs typeface="Calibri"/>
              </a:rPr>
              <a:t>unint</a:t>
            </a:r>
            <a:r>
              <a:rPr lang="en-US" altLang="zh-TW" sz="1200" dirty="0">
                <a:latin typeface="+mn-lt"/>
                <a:cs typeface="Calibri"/>
              </a:rPr>
              <a:t>e</a:t>
            </a:r>
            <a:r>
              <a:rPr lang="en-US" altLang="zh-TW" sz="1200" spc="-10" dirty="0">
                <a:latin typeface="+mn-lt"/>
                <a:cs typeface="Calibri"/>
              </a:rPr>
              <a:t>nd</a:t>
            </a:r>
            <a:r>
              <a:rPr lang="en-US" altLang="zh-TW" sz="1200" dirty="0">
                <a:latin typeface="+mn-lt"/>
                <a:cs typeface="Calibri"/>
              </a:rPr>
              <a:t>e</a:t>
            </a:r>
            <a:r>
              <a:rPr lang="en-US" altLang="zh-TW" sz="1200" spc="5" dirty="0">
                <a:latin typeface="+mn-lt"/>
                <a:cs typeface="Calibri"/>
              </a:rPr>
              <a:t>d</a:t>
            </a:r>
            <a:r>
              <a:rPr lang="en-US" altLang="zh-TW" sz="1200" spc="-10" dirty="0">
                <a:latin typeface="+mn-lt"/>
                <a:cs typeface="Calibri"/>
              </a:rPr>
              <a:t> la</a:t>
            </a:r>
            <a:r>
              <a:rPr lang="en-US" altLang="zh-TW" sz="1200" spc="-15" dirty="0">
                <a:latin typeface="+mn-lt"/>
                <a:cs typeface="Calibri"/>
              </a:rPr>
              <a:t>t</a:t>
            </a:r>
            <a:r>
              <a:rPr lang="en-US" altLang="zh-TW" sz="1200" spc="-10" dirty="0">
                <a:latin typeface="+mn-lt"/>
                <a:cs typeface="Calibri"/>
              </a:rPr>
              <a:t>ch</a:t>
            </a:r>
            <a:r>
              <a:rPr lang="en-US" altLang="zh-TW" sz="1200" dirty="0">
                <a:latin typeface="+mn-lt"/>
                <a:cs typeface="Calibri"/>
              </a:rPr>
              <a:t>e</a:t>
            </a:r>
            <a:r>
              <a:rPr lang="en-US" altLang="zh-TW" sz="1200" spc="-15" dirty="0">
                <a:latin typeface="+mn-lt"/>
                <a:cs typeface="Calibri"/>
              </a:rPr>
              <a:t>s</a:t>
            </a:r>
            <a:r>
              <a:rPr lang="en-US" altLang="zh-TW" sz="1200" dirty="0">
                <a:latin typeface="+mn-lt"/>
                <a:cs typeface="Calibri"/>
              </a:rPr>
              <a:t>.</a:t>
            </a:r>
          </a:p>
          <a:p>
            <a:pPr>
              <a:lnSpc>
                <a:spcPct val="100000"/>
              </a:lnSpc>
            </a:pPr>
            <a:endParaRPr lang="en-US" altLang="zh-TW" sz="1200" dirty="0">
              <a:latin typeface="Times New Roman"/>
              <a:cs typeface="Times New Roman"/>
            </a:endParaRPr>
          </a:p>
          <a:p>
            <a:pPr>
              <a:lnSpc>
                <a:spcPct val="100000"/>
              </a:lnSpc>
              <a:spcBef>
                <a:spcPts val="32"/>
              </a:spcBef>
            </a:pPr>
            <a:endParaRPr lang="en-US" altLang="zh-TW" sz="900" dirty="0">
              <a:latin typeface="Times New Roman"/>
              <a:cs typeface="Times New Roman"/>
            </a:endParaRPr>
          </a:p>
          <a:p>
            <a:pPr marL="12700" marR="301625">
              <a:lnSpc>
                <a:spcPts val="1370"/>
              </a:lnSpc>
            </a:pPr>
            <a:r>
              <a:rPr lang="en-US" altLang="zh-TW" sz="1200" spc="-10" dirty="0">
                <a:latin typeface="+mn-lt"/>
                <a:cs typeface="Calibri"/>
              </a:rPr>
              <a:t>L</a:t>
            </a:r>
            <a:r>
              <a:rPr lang="en-US" altLang="zh-TW" sz="1200" dirty="0">
                <a:latin typeface="+mn-lt"/>
                <a:cs typeface="Calibri"/>
              </a:rPr>
              <a:t>e</a:t>
            </a:r>
            <a:r>
              <a:rPr lang="en-US" altLang="zh-TW" sz="1200" spc="-10" dirty="0">
                <a:latin typeface="+mn-lt"/>
                <a:cs typeface="Calibri"/>
              </a:rPr>
              <a:t>sson</a:t>
            </a:r>
            <a:r>
              <a:rPr lang="en-US" altLang="zh-TW" sz="1200" dirty="0">
                <a:latin typeface="+mn-lt"/>
                <a:cs typeface="Calibri"/>
              </a:rPr>
              <a:t>:  </a:t>
            </a:r>
            <a:r>
              <a:rPr lang="en-US" altLang="zh-TW" sz="1200" spc="5" dirty="0">
                <a:latin typeface="+mn-lt"/>
                <a:cs typeface="Calibri"/>
              </a:rPr>
              <a:t> </a:t>
            </a:r>
            <a:r>
              <a:rPr lang="en-US" altLang="zh-TW" sz="1200" spc="-10" dirty="0">
                <a:latin typeface="+mn-lt"/>
                <a:cs typeface="Calibri"/>
              </a:rPr>
              <a:t>alw</a:t>
            </a:r>
            <a:r>
              <a:rPr lang="en-US" altLang="zh-TW" sz="1200" spc="-5" dirty="0">
                <a:latin typeface="+mn-lt"/>
                <a:cs typeface="Calibri"/>
              </a:rPr>
              <a:t>a</a:t>
            </a:r>
            <a:r>
              <a:rPr lang="en-US" altLang="zh-TW" sz="1200" dirty="0">
                <a:latin typeface="+mn-lt"/>
                <a:cs typeface="Calibri"/>
              </a:rPr>
              <a:t>ys</a:t>
            </a:r>
            <a:r>
              <a:rPr lang="en-US" altLang="zh-TW" sz="1200" spc="-15" dirty="0">
                <a:latin typeface="+mn-lt"/>
                <a:cs typeface="Calibri"/>
              </a:rPr>
              <a:t> </a:t>
            </a:r>
            <a:r>
              <a:rPr lang="en-US" altLang="zh-TW" sz="1200" spc="-10" dirty="0">
                <a:latin typeface="+mn-lt"/>
                <a:cs typeface="Calibri"/>
              </a:rPr>
              <a:t>includ</a:t>
            </a:r>
            <a:r>
              <a:rPr lang="en-US" altLang="zh-TW" sz="1200" spc="5" dirty="0">
                <a:latin typeface="+mn-lt"/>
                <a:cs typeface="Calibri"/>
              </a:rPr>
              <a:t>e</a:t>
            </a:r>
            <a:r>
              <a:rPr lang="en-US" altLang="zh-TW" sz="1200" spc="-5" dirty="0">
                <a:latin typeface="+mn-lt"/>
                <a:cs typeface="Calibri"/>
              </a:rPr>
              <a:t> </a:t>
            </a:r>
            <a:r>
              <a:rPr lang="en-US" altLang="zh-TW" sz="1200" spc="5" dirty="0">
                <a:latin typeface="+mn-lt"/>
                <a:cs typeface="Calibri"/>
              </a:rPr>
              <a:t>a</a:t>
            </a:r>
            <a:r>
              <a:rPr lang="en-US" altLang="zh-TW" sz="1200" spc="-10" dirty="0">
                <a:latin typeface="+mn-lt"/>
                <a:cs typeface="Calibri"/>
              </a:rPr>
              <a:t> d</a:t>
            </a:r>
            <a:r>
              <a:rPr lang="en-US" altLang="zh-TW" sz="1200" spc="-5" dirty="0">
                <a:latin typeface="+mn-lt"/>
                <a:cs typeface="Calibri"/>
              </a:rPr>
              <a:t>efa</a:t>
            </a:r>
            <a:r>
              <a:rPr lang="en-US" altLang="zh-TW" sz="1200" spc="-10" dirty="0">
                <a:latin typeface="+mn-lt"/>
                <a:cs typeface="Calibri"/>
              </a:rPr>
              <a:t>ul</a:t>
            </a:r>
            <a:r>
              <a:rPr lang="en-US" altLang="zh-TW" sz="1200" dirty="0">
                <a:latin typeface="+mn-lt"/>
                <a:cs typeface="Calibri"/>
              </a:rPr>
              <a:t>t</a:t>
            </a:r>
            <a:r>
              <a:rPr lang="en-US" altLang="zh-TW" sz="1200" spc="-15" dirty="0">
                <a:latin typeface="+mn-lt"/>
                <a:cs typeface="Calibri"/>
              </a:rPr>
              <a:t> </a:t>
            </a:r>
            <a:r>
              <a:rPr lang="en-US" altLang="zh-TW" sz="1200" spc="-5" dirty="0">
                <a:latin typeface="+mn-lt"/>
                <a:cs typeface="Calibri"/>
              </a:rPr>
              <a:t>a</a:t>
            </a:r>
            <a:r>
              <a:rPr lang="en-US" altLang="zh-TW" sz="1200" spc="-15" dirty="0">
                <a:latin typeface="+mn-lt"/>
                <a:cs typeface="Calibri"/>
              </a:rPr>
              <a:t>ss</a:t>
            </a:r>
            <a:r>
              <a:rPr lang="en-US" altLang="zh-TW" sz="1200" spc="-10" dirty="0">
                <a:latin typeface="+mn-lt"/>
                <a:cs typeface="Calibri"/>
              </a:rPr>
              <a:t>ign</a:t>
            </a:r>
            <a:r>
              <a:rPr lang="en-US" altLang="zh-TW" sz="1200" spc="-15" dirty="0">
                <a:latin typeface="+mn-lt"/>
                <a:cs typeface="Calibri"/>
              </a:rPr>
              <a:t>m</a:t>
            </a:r>
            <a:r>
              <a:rPr lang="en-US" altLang="zh-TW" sz="1200" dirty="0">
                <a:latin typeface="+mn-lt"/>
                <a:cs typeface="Calibri"/>
              </a:rPr>
              <a:t>e</a:t>
            </a:r>
            <a:r>
              <a:rPr lang="en-US" altLang="zh-TW" sz="1200" spc="-10" dirty="0">
                <a:latin typeface="+mn-lt"/>
                <a:cs typeface="Calibri"/>
              </a:rPr>
              <a:t>n</a:t>
            </a:r>
            <a:r>
              <a:rPr lang="en-US" altLang="zh-TW" sz="1200" dirty="0">
                <a:latin typeface="+mn-lt"/>
                <a:cs typeface="Calibri"/>
              </a:rPr>
              <a:t>t</a:t>
            </a:r>
            <a:r>
              <a:rPr lang="en-US" altLang="zh-TW" sz="1200" spc="-15" dirty="0">
                <a:latin typeface="+mn-lt"/>
                <a:cs typeface="Calibri"/>
              </a:rPr>
              <a:t> </a:t>
            </a:r>
            <a:r>
              <a:rPr lang="en-US" altLang="zh-TW" sz="1200" spc="-10" dirty="0">
                <a:latin typeface="+mn-lt"/>
                <a:cs typeface="Calibri"/>
              </a:rPr>
              <a:t>i</a:t>
            </a:r>
            <a:r>
              <a:rPr lang="en-US" altLang="zh-TW" sz="1200" spc="5" dirty="0">
                <a:latin typeface="+mn-lt"/>
                <a:cs typeface="Calibri"/>
              </a:rPr>
              <a:t>n</a:t>
            </a:r>
            <a:r>
              <a:rPr lang="en-US" altLang="zh-TW" sz="1200" spc="-10" dirty="0">
                <a:latin typeface="+mn-lt"/>
                <a:cs typeface="Calibri"/>
              </a:rPr>
              <a:t> </a:t>
            </a:r>
            <a:r>
              <a:rPr lang="en-US" altLang="zh-TW" sz="1200" spc="-5" dirty="0">
                <a:latin typeface="+mn-lt"/>
                <a:cs typeface="Calibri"/>
              </a:rPr>
              <a:t>a</a:t>
            </a:r>
            <a:r>
              <a:rPr lang="en-US" altLang="zh-TW" sz="1200" spc="-10" dirty="0">
                <a:latin typeface="+mn-lt"/>
                <a:cs typeface="Calibri"/>
              </a:rPr>
              <a:t>n</a:t>
            </a:r>
            <a:r>
              <a:rPr lang="en-US" altLang="zh-TW" sz="1200" spc="5" dirty="0">
                <a:latin typeface="+mn-lt"/>
                <a:cs typeface="Calibri"/>
              </a:rPr>
              <a:t>y</a:t>
            </a:r>
            <a:r>
              <a:rPr lang="en-US" altLang="zh-TW" sz="1200" dirty="0">
                <a:latin typeface="+mn-lt"/>
                <a:cs typeface="Calibri"/>
              </a:rPr>
              <a:t> </a:t>
            </a:r>
            <a:r>
              <a:rPr lang="en-US" altLang="zh-TW" sz="1200" b="1" spc="-5" dirty="0">
                <a:latin typeface="+mn-lt"/>
                <a:cs typeface="Calibri"/>
              </a:rPr>
              <a:t>c</a:t>
            </a:r>
            <a:r>
              <a:rPr lang="en-US" altLang="zh-TW" sz="1200" b="1" spc="-10" dirty="0">
                <a:latin typeface="+mn-lt"/>
                <a:cs typeface="Calibri"/>
              </a:rPr>
              <a:t>as</a:t>
            </a:r>
            <a:r>
              <a:rPr lang="en-US" altLang="zh-TW" sz="1200" b="1" spc="5" dirty="0">
                <a:latin typeface="+mn-lt"/>
                <a:cs typeface="Calibri"/>
              </a:rPr>
              <a:t>e</a:t>
            </a:r>
            <a:r>
              <a:rPr lang="en-US" altLang="zh-TW" sz="1200" b="1" spc="-15" dirty="0">
                <a:latin typeface="+mn-lt"/>
                <a:cs typeface="Calibri"/>
              </a:rPr>
              <a:t> </a:t>
            </a:r>
            <a:r>
              <a:rPr lang="en-US" altLang="zh-TW" sz="1200" spc="-15" dirty="0">
                <a:latin typeface="+mn-lt"/>
                <a:cs typeface="Calibri"/>
              </a:rPr>
              <a:t>st</a:t>
            </a:r>
            <a:r>
              <a:rPr lang="en-US" altLang="zh-TW" sz="1200" spc="-5" dirty="0">
                <a:latin typeface="+mn-lt"/>
                <a:cs typeface="Calibri"/>
              </a:rPr>
              <a:t>a</a:t>
            </a:r>
            <a:r>
              <a:rPr lang="en-US" altLang="zh-TW" sz="1200" spc="-15" dirty="0">
                <a:latin typeface="+mn-lt"/>
                <a:cs typeface="Calibri"/>
              </a:rPr>
              <a:t>t</a:t>
            </a:r>
            <a:r>
              <a:rPr lang="en-US" altLang="zh-TW" sz="1200" dirty="0">
                <a:latin typeface="+mn-lt"/>
                <a:cs typeface="Calibri"/>
              </a:rPr>
              <a:t>e</a:t>
            </a:r>
            <a:r>
              <a:rPr lang="en-US" altLang="zh-TW" sz="1200" spc="-15" dirty="0">
                <a:latin typeface="+mn-lt"/>
                <a:cs typeface="Calibri"/>
              </a:rPr>
              <a:t>m</a:t>
            </a:r>
            <a:r>
              <a:rPr lang="en-US" altLang="zh-TW" sz="1200" dirty="0">
                <a:latin typeface="+mn-lt"/>
                <a:cs typeface="Calibri"/>
              </a:rPr>
              <a:t>e</a:t>
            </a:r>
            <a:r>
              <a:rPr lang="en-US" altLang="zh-TW" sz="1200" spc="-10" dirty="0">
                <a:latin typeface="+mn-lt"/>
                <a:cs typeface="Calibri"/>
              </a:rPr>
              <a:t>n</a:t>
            </a:r>
            <a:r>
              <a:rPr lang="en-US" altLang="zh-TW" sz="1200" dirty="0">
                <a:latin typeface="+mn-lt"/>
                <a:cs typeface="Calibri"/>
              </a:rPr>
              <a:t>t</a:t>
            </a:r>
            <a:r>
              <a:rPr lang="en-US" altLang="zh-TW" sz="1200" spc="-10" dirty="0">
                <a:latin typeface="+mn-lt"/>
                <a:cs typeface="Calibri"/>
              </a:rPr>
              <a:t> </a:t>
            </a:r>
            <a:r>
              <a:rPr lang="en-US" altLang="zh-TW" sz="1200" spc="-15" dirty="0">
                <a:latin typeface="+mn-lt"/>
                <a:cs typeface="Calibri"/>
              </a:rPr>
              <a:t>t</a:t>
            </a:r>
            <a:r>
              <a:rPr lang="en-US" altLang="zh-TW" sz="1200" spc="5" dirty="0">
                <a:latin typeface="+mn-lt"/>
                <a:cs typeface="Calibri"/>
              </a:rPr>
              <a:t>o</a:t>
            </a:r>
            <a:r>
              <a:rPr lang="en-US" altLang="zh-TW" sz="1200" spc="-15" dirty="0">
                <a:latin typeface="+mn-lt"/>
                <a:cs typeface="Calibri"/>
              </a:rPr>
              <a:t> </a:t>
            </a:r>
            <a:r>
              <a:rPr lang="en-US" altLang="zh-TW" sz="1200" spc="-5" dirty="0">
                <a:latin typeface="+mn-lt"/>
                <a:cs typeface="Calibri"/>
              </a:rPr>
              <a:t>ca</a:t>
            </a:r>
            <a:r>
              <a:rPr lang="en-US" altLang="zh-TW" sz="1200" spc="-10" dirty="0">
                <a:latin typeface="+mn-lt"/>
                <a:cs typeface="Calibri"/>
              </a:rPr>
              <a:t>ptu</a:t>
            </a:r>
            <a:r>
              <a:rPr lang="en-US" altLang="zh-TW" sz="1200" spc="-5" dirty="0">
                <a:latin typeface="+mn-lt"/>
                <a:cs typeface="Calibri"/>
              </a:rPr>
              <a:t>r</a:t>
            </a:r>
            <a:r>
              <a:rPr lang="en-US" altLang="zh-TW" sz="1200" spc="5" dirty="0">
                <a:latin typeface="+mn-lt"/>
                <a:cs typeface="Calibri"/>
              </a:rPr>
              <a:t>e</a:t>
            </a:r>
            <a:r>
              <a:rPr lang="en-US" altLang="zh-TW" sz="1200" dirty="0">
                <a:latin typeface="+mn-lt"/>
                <a:cs typeface="Calibri"/>
              </a:rPr>
              <a:t> </a:t>
            </a:r>
            <a:r>
              <a:rPr lang="en-US" altLang="zh-TW" sz="1200" spc="-10" dirty="0">
                <a:latin typeface="+mn-lt"/>
                <a:cs typeface="Calibri"/>
              </a:rPr>
              <a:t>unint</a:t>
            </a:r>
            <a:r>
              <a:rPr lang="en-US" altLang="zh-TW" sz="1200" dirty="0">
                <a:latin typeface="+mn-lt"/>
                <a:cs typeface="Calibri"/>
              </a:rPr>
              <a:t>e</a:t>
            </a:r>
            <a:r>
              <a:rPr lang="en-US" altLang="zh-TW" sz="1200" spc="-10" dirty="0">
                <a:latin typeface="+mn-lt"/>
                <a:cs typeface="Calibri"/>
              </a:rPr>
              <a:t>nd</a:t>
            </a:r>
            <a:r>
              <a:rPr lang="en-US" altLang="zh-TW" sz="1200" dirty="0">
                <a:latin typeface="+mn-lt"/>
                <a:cs typeface="Calibri"/>
              </a:rPr>
              <a:t>e</a:t>
            </a:r>
            <a:r>
              <a:rPr lang="en-US" altLang="zh-TW" sz="1200" spc="5" dirty="0">
                <a:latin typeface="+mn-lt"/>
                <a:cs typeface="Calibri"/>
              </a:rPr>
              <a:t>d</a:t>
            </a:r>
            <a:r>
              <a:rPr lang="en-US" altLang="zh-TW" sz="1200" spc="-10" dirty="0">
                <a:latin typeface="+mn-lt"/>
                <a:cs typeface="Calibri"/>
              </a:rPr>
              <a:t> inco</a:t>
            </a:r>
            <a:r>
              <a:rPr lang="en-US" altLang="zh-TW" sz="1200" spc="-15" dirty="0">
                <a:latin typeface="+mn-lt"/>
                <a:cs typeface="Calibri"/>
              </a:rPr>
              <a:t>m</a:t>
            </a:r>
            <a:r>
              <a:rPr lang="en-US" altLang="zh-TW" sz="1200" spc="-10" dirty="0">
                <a:latin typeface="+mn-lt"/>
                <a:cs typeface="Calibri"/>
              </a:rPr>
              <a:t>pl</a:t>
            </a:r>
            <a:r>
              <a:rPr lang="en-US" altLang="zh-TW" sz="1200" dirty="0">
                <a:latin typeface="+mn-lt"/>
                <a:cs typeface="Calibri"/>
              </a:rPr>
              <a:t>e</a:t>
            </a:r>
            <a:r>
              <a:rPr lang="en-US" altLang="zh-TW" sz="1200" spc="-15" dirty="0">
                <a:latin typeface="+mn-lt"/>
                <a:cs typeface="Calibri"/>
              </a:rPr>
              <a:t>t</a:t>
            </a:r>
            <a:r>
              <a:rPr lang="en-US" altLang="zh-TW" sz="1200" spc="5" dirty="0">
                <a:latin typeface="+mn-lt"/>
                <a:cs typeface="Calibri"/>
              </a:rPr>
              <a:t>e</a:t>
            </a:r>
            <a:r>
              <a:rPr lang="en-US" altLang="zh-TW" sz="1200" spc="-5" dirty="0">
                <a:latin typeface="+mn-lt"/>
                <a:cs typeface="Calibri"/>
              </a:rPr>
              <a:t> </a:t>
            </a:r>
            <a:r>
              <a:rPr lang="en-US" altLang="zh-TW" sz="1200" spc="-10" dirty="0">
                <a:latin typeface="+mn-lt"/>
                <a:cs typeface="Calibri"/>
              </a:rPr>
              <a:t>sp</a:t>
            </a:r>
            <a:r>
              <a:rPr lang="en-US" altLang="zh-TW" sz="1200" dirty="0">
                <a:latin typeface="+mn-lt"/>
                <a:cs typeface="Calibri"/>
              </a:rPr>
              <a:t>e</a:t>
            </a:r>
            <a:r>
              <a:rPr lang="en-US" altLang="zh-TW" sz="1200" spc="-10" dirty="0">
                <a:latin typeface="+mn-lt"/>
                <a:cs typeface="Calibri"/>
              </a:rPr>
              <a:t>ci</a:t>
            </a:r>
            <a:r>
              <a:rPr lang="en-US" altLang="zh-TW" sz="1200" spc="-5" dirty="0">
                <a:latin typeface="+mn-lt"/>
                <a:cs typeface="Calibri"/>
              </a:rPr>
              <a:t>f</a:t>
            </a:r>
            <a:r>
              <a:rPr lang="en-US" altLang="zh-TW" sz="1200" spc="-10" dirty="0">
                <a:latin typeface="+mn-lt"/>
                <a:cs typeface="Calibri"/>
              </a:rPr>
              <a:t>ica</a:t>
            </a:r>
            <a:r>
              <a:rPr lang="en-US" altLang="zh-TW" sz="1200" spc="-15" dirty="0">
                <a:latin typeface="+mn-lt"/>
                <a:cs typeface="Calibri"/>
              </a:rPr>
              <a:t>t</a:t>
            </a:r>
            <a:r>
              <a:rPr lang="en-US" altLang="zh-TW" sz="1200" spc="-10" dirty="0">
                <a:latin typeface="+mn-lt"/>
                <a:cs typeface="Calibri"/>
              </a:rPr>
              <a:t>ion.</a:t>
            </a:r>
          </a:p>
          <a:p>
            <a:pPr marL="12700" marR="301625">
              <a:lnSpc>
                <a:spcPts val="1370"/>
              </a:lnSpc>
            </a:pPr>
            <a:endParaRPr lang="en-US" altLang="zh-TW" sz="1200" spc="-10" dirty="0">
              <a:latin typeface="+mn-lt"/>
              <a:cs typeface="Calibri"/>
            </a:endParaRPr>
          </a:p>
          <a:p>
            <a:pPr marL="12700" marR="301625">
              <a:lnSpc>
                <a:spcPts val="1370"/>
              </a:lnSpc>
            </a:pPr>
            <a:r>
              <a:rPr lang="en-US" altLang="zh-TW" sz="1200" spc="-10" dirty="0">
                <a:latin typeface="+mn-lt"/>
                <a:cs typeface="Calibri"/>
              </a:rPr>
              <a:t>=====================</a:t>
            </a:r>
          </a:p>
          <a:p>
            <a:pPr marL="12700" marR="301625">
              <a:lnSpc>
                <a:spcPts val="1370"/>
              </a:lnSpc>
            </a:pPr>
            <a:r>
              <a:rPr lang="en-US" altLang="zh-TW" dirty="0"/>
              <a:t>If you don’t care about the assignment in a case (for instance you know that it will never come up) then assign the value “x” to the variable; E.g.: default: out = 1‘bx; The x is treated as a “don’t care” for synthesis and will simplify the logic (The synthesis directive “</a:t>
            </a:r>
            <a:r>
              <a:rPr lang="en-US" altLang="zh-TW" dirty="0" err="1"/>
              <a:t>full_case</a:t>
            </a:r>
            <a:r>
              <a:rPr lang="en-US" altLang="zh-TW" dirty="0"/>
              <a:t>” will accomplish the same, but can lead to differences between simulation and synthesis.)</a:t>
            </a:r>
            <a:endParaRPr lang="en-US" altLang="zh-TW" sz="1200" spc="-10" dirty="0">
              <a:latin typeface="+mn-lt"/>
              <a:cs typeface="Calibri"/>
            </a:endParaRPr>
          </a:p>
          <a:p>
            <a:pPr marL="12700" marR="301625">
              <a:lnSpc>
                <a:spcPts val="1370"/>
              </a:lnSpc>
            </a:pPr>
            <a:endParaRPr lang="en-US" altLang="zh-TW" sz="1200" spc="-10" dirty="0">
              <a:latin typeface="+mn-lt"/>
              <a:cs typeface="Calibri"/>
            </a:endParaRPr>
          </a:p>
          <a:p>
            <a:pPr marL="12700" marR="301625">
              <a:lnSpc>
                <a:spcPts val="1370"/>
              </a:lnSpc>
            </a:pPr>
            <a:br>
              <a:rPr lang="en-US" altLang="zh-TW" sz="1200" spc="-10" dirty="0">
                <a:latin typeface="+mn-lt"/>
                <a:cs typeface="Calibri"/>
              </a:rPr>
            </a:br>
            <a:endParaRPr lang="en-US" altLang="zh-TW" sz="1200" dirty="0">
              <a:latin typeface="+mn-lt"/>
              <a:cs typeface="Calibri"/>
            </a:endParaRP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91393B-4809-4716-9DD1-58F8F1490811}"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8493241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6 pages</a:t>
            </a:r>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147</a:t>
            </a:fld>
            <a:endParaRPr lang="zh-TW" altLang="en-US"/>
          </a:p>
        </p:txBody>
      </p:sp>
    </p:spTree>
    <p:extLst>
      <p:ext uri="{BB962C8B-B14F-4D97-AF65-F5344CB8AC3E}">
        <p14:creationId xmlns:p14="http://schemas.microsoft.com/office/powerpoint/2010/main" val="330265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16 pages</a:t>
            </a:r>
          </a:p>
        </p:txBody>
      </p:sp>
      <p:sp>
        <p:nvSpPr>
          <p:cNvPr id="4" name="投影片編號版面配置區 3"/>
          <p:cNvSpPr>
            <a:spLocks noGrp="1"/>
          </p:cNvSpPr>
          <p:nvPr>
            <p:ph type="sldNum" sz="quarter" idx="5"/>
          </p:nvPr>
        </p:nvSpPr>
        <p:spPr/>
        <p:txBody>
          <a:bodyPr/>
          <a:lstStyle/>
          <a:p>
            <a:fld id="{4891393B-4809-4716-9DD1-58F8F1490811}" type="slidenum">
              <a:rPr lang="zh-TW" altLang="en-US" smtClean="0"/>
              <a:t>12</a:t>
            </a:fld>
            <a:endParaRPr lang="zh-TW" altLang="en-US"/>
          </a:p>
        </p:txBody>
      </p:sp>
    </p:spTree>
    <p:extLst>
      <p:ext uri="{BB962C8B-B14F-4D97-AF65-F5344CB8AC3E}">
        <p14:creationId xmlns:p14="http://schemas.microsoft.com/office/powerpoint/2010/main" val="1411367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07-Verilog</a:t>
            </a:r>
            <a:endParaRPr lang="zh-TW" altLang="en-US" dirty="0"/>
          </a:p>
        </p:txBody>
      </p:sp>
      <p:sp>
        <p:nvSpPr>
          <p:cNvPr id="4" name="投影片編號版面配置區 3"/>
          <p:cNvSpPr>
            <a:spLocks noGrp="1"/>
          </p:cNvSpPr>
          <p:nvPr>
            <p:ph type="sldNum" sz="quarter" idx="10"/>
          </p:nvPr>
        </p:nvSpPr>
        <p:spPr/>
        <p:txBody>
          <a:bodyPr/>
          <a:lstStyle/>
          <a:p>
            <a:fld id="{4891393B-4809-4716-9DD1-58F8F1490811}" type="slidenum">
              <a:rPr lang="zh-TW" altLang="en-US" smtClean="0"/>
              <a:t>15</a:t>
            </a:fld>
            <a:endParaRPr lang="zh-TW" altLang="en-US"/>
          </a:p>
        </p:txBody>
      </p:sp>
    </p:spTree>
    <p:extLst>
      <p:ext uri="{BB962C8B-B14F-4D97-AF65-F5344CB8AC3E}">
        <p14:creationId xmlns:p14="http://schemas.microsoft.com/office/powerpoint/2010/main" val="346757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DDCA_Ch4</a:t>
            </a:r>
          </a:p>
          <a:p>
            <a:endParaRPr lang="en-US" altLang="zh-TW" dirty="0"/>
          </a:p>
          <a:p>
            <a:r>
              <a:rPr lang="en-US" altLang="zh-TW" dirty="0">
                <a:ea typeface="+mn-ea"/>
              </a:rPr>
              <a:t>Verilog versus VHDL</a:t>
            </a:r>
          </a:p>
          <a:p>
            <a:r>
              <a:rPr lang="en-US" altLang="zh-TW" dirty="0">
                <a:ea typeface="+mn-ea"/>
              </a:rPr>
              <a:t>Both “IEEE standard” languages</a:t>
            </a:r>
          </a:p>
          <a:p>
            <a:r>
              <a:rPr lang="en-US" altLang="zh-TW" dirty="0">
                <a:ea typeface="+mn-ea"/>
              </a:rPr>
              <a:t>Most tools support both</a:t>
            </a:r>
          </a:p>
          <a:p>
            <a:r>
              <a:rPr lang="en-US" altLang="zh-TW" dirty="0">
                <a:ea typeface="+mn-ea"/>
              </a:rPr>
              <a:t>Verilog is “simpler”</a:t>
            </a:r>
          </a:p>
          <a:p>
            <a:pPr lvl="1"/>
            <a:r>
              <a:rPr lang="en-US" altLang="zh-TW" dirty="0">
                <a:ea typeface="+mn-ea"/>
              </a:rPr>
              <a:t>Less syntax, fewer constructs</a:t>
            </a:r>
          </a:p>
          <a:p>
            <a:r>
              <a:rPr lang="en-US" altLang="zh-TW" dirty="0">
                <a:ea typeface="+mn-ea"/>
              </a:rPr>
              <a:t>VHDL is more structured </a:t>
            </a:r>
          </a:p>
          <a:p>
            <a:pPr lvl="1"/>
            <a:r>
              <a:rPr lang="en-US" altLang="zh-TW" dirty="0">
                <a:ea typeface="+mn-ea"/>
              </a:rPr>
              <a:t>Can be better for large, complex systems</a:t>
            </a:r>
          </a:p>
          <a:p>
            <a:pPr lvl="1"/>
            <a:r>
              <a:rPr lang="en-US" altLang="zh-TW" dirty="0">
                <a:ea typeface="+mn-ea"/>
              </a:rPr>
              <a:t>Better modularization</a:t>
            </a:r>
          </a:p>
          <a:p>
            <a:endParaRPr lang="zh-TW" altLang="en-US" dirty="0"/>
          </a:p>
        </p:txBody>
      </p:sp>
      <p:sp>
        <p:nvSpPr>
          <p:cNvPr id="4" name="投影片編號版面配置區 3"/>
          <p:cNvSpPr>
            <a:spLocks noGrp="1"/>
          </p:cNvSpPr>
          <p:nvPr>
            <p:ph type="sldNum" sz="quarter" idx="10"/>
          </p:nvPr>
        </p:nvSpPr>
        <p:spPr/>
        <p:txBody>
          <a:bodyPr/>
          <a:lstStyle/>
          <a:p>
            <a:fld id="{4891393B-4809-4716-9DD1-58F8F1490811}" type="slidenum">
              <a:rPr lang="zh-TW" altLang="en-US" smtClean="0"/>
              <a:t>18</a:t>
            </a:fld>
            <a:endParaRPr lang="zh-TW" altLang="en-US"/>
          </a:p>
        </p:txBody>
      </p:sp>
    </p:spTree>
    <p:extLst>
      <p:ext uri="{BB962C8B-B14F-4D97-AF65-F5344CB8AC3E}">
        <p14:creationId xmlns:p14="http://schemas.microsoft.com/office/powerpoint/2010/main" val="1926351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cxnSp>
        <p:nvCxnSpPr>
          <p:cNvPr id="4" name="直線接點 3"/>
          <p:cNvCxnSpPr/>
          <p:nvPr/>
        </p:nvCxnSpPr>
        <p:spPr>
          <a:xfrm>
            <a:off x="952501" y="3714750"/>
            <a:ext cx="11239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ctrTitle"/>
          </p:nvPr>
        </p:nvSpPr>
        <p:spPr>
          <a:xfrm>
            <a:off x="914400" y="2130426"/>
            <a:ext cx="10363200" cy="1470025"/>
          </a:xfrm>
        </p:spPr>
        <p:txBody>
          <a:bodyPr>
            <a:normAutofit/>
          </a:bodyPr>
          <a:lstStyle>
            <a:lvl1pPr algn="ctr">
              <a:defRPr sz="3600">
                <a:latin typeface="Times New Roman" pitchFamily="18" charset="0"/>
                <a:cs typeface="Times New Roman" pitchFamily="18" charset="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828800" y="3886200"/>
            <a:ext cx="9410736" cy="1752600"/>
          </a:xfrm>
        </p:spPr>
        <p:txBody>
          <a:bodyPr>
            <a:normAutofit/>
          </a:bodyPr>
          <a:lstStyle>
            <a:lvl1pPr marL="0" indent="0" algn="r">
              <a:buNone/>
              <a:defRPr sz="2400">
                <a:solidFill>
                  <a:schemeClr val="tx1">
                    <a:tint val="75000"/>
                  </a:schemeClr>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6" name="日期版面配置區 3"/>
          <p:cNvSpPr>
            <a:spLocks noGrp="1"/>
          </p:cNvSpPr>
          <p:nvPr>
            <p:ph type="dt" sz="half" idx="10"/>
          </p:nvPr>
        </p:nvSpPr>
        <p:spPr/>
        <p:txBody>
          <a:bodyPr/>
          <a:lstStyle>
            <a:lvl1pPr>
              <a:defRPr smtClean="0">
                <a:latin typeface="Times New Roman" pitchFamily="18" charset="0"/>
                <a:cs typeface="Times New Roman" pitchFamily="18" charset="0"/>
              </a:defRPr>
            </a:lvl1pPr>
          </a:lstStyle>
          <a:p>
            <a:fld id="{9E4BAB45-CC32-4EA4-861C-55A130FC9389}" type="datetimeFigureOut">
              <a:rPr lang="zh-TW" altLang="en-US" smtClean="0"/>
              <a:pPr/>
              <a:t>2024/3/4</a:t>
            </a:fld>
            <a:endParaRPr lang="zh-TW" altLang="en-US"/>
          </a:p>
        </p:txBody>
      </p:sp>
      <p:sp>
        <p:nvSpPr>
          <p:cNvPr id="7" name="頁尾版面配置區 4"/>
          <p:cNvSpPr>
            <a:spLocks noGrp="1"/>
          </p:cNvSpPr>
          <p:nvPr>
            <p:ph type="ftr" sz="quarter" idx="11"/>
          </p:nvPr>
        </p:nvSpPr>
        <p:spPr/>
        <p:txBody>
          <a:bodyPr/>
          <a:lstStyle>
            <a:lvl1pPr>
              <a:defRPr>
                <a:latin typeface="Times New Roman" pitchFamily="18" charset="0"/>
                <a:cs typeface="Times New Roman" pitchFamily="18" charset="0"/>
              </a:defRPr>
            </a:lvl1pPr>
          </a:lstStyle>
          <a:p>
            <a:endParaRPr lang="zh-TW" altLang="en-US"/>
          </a:p>
        </p:txBody>
      </p:sp>
      <p:sp>
        <p:nvSpPr>
          <p:cNvPr id="8" name="投影片編號版面配置區 5"/>
          <p:cNvSpPr>
            <a:spLocks noGrp="1"/>
          </p:cNvSpPr>
          <p:nvPr>
            <p:ph type="sldNum" sz="quarter" idx="12"/>
          </p:nvPr>
        </p:nvSpPr>
        <p:spPr/>
        <p:txBody>
          <a:bodyPr/>
          <a:lstStyle>
            <a:lvl1pPr>
              <a:defRPr smtClean="0">
                <a:latin typeface="Times New Roman" pitchFamily="18" charset="0"/>
                <a:cs typeface="Times New Roman" pitchFamily="18" charset="0"/>
              </a:defRPr>
            </a:lvl1pPr>
          </a:lstStyle>
          <a:p>
            <a:fld id="{B7ED870F-9485-4D56-AFF4-B9828BB10F8F}" type="slidenum">
              <a:rPr lang="zh-TW" altLang="en-US" smtClean="0"/>
              <a:pPr/>
              <a:t>‹#›</a:t>
            </a:fld>
            <a:endParaRPr lang="zh-TW" altLang="en-US"/>
          </a:p>
        </p:txBody>
      </p:sp>
      <p:pic>
        <p:nvPicPr>
          <p:cNvPr id="9" name="圖片 8">
            <a:extLst>
              <a:ext uri="{FF2B5EF4-FFF2-40B4-BE49-F238E27FC236}">
                <a16:creationId xmlns:a16="http://schemas.microsoft.com/office/drawing/2014/main" id="{3916E084-CB6F-DAAC-329E-AA115802C715}"/>
              </a:ext>
            </a:extLst>
          </p:cNvPr>
          <p:cNvPicPr>
            <a:picLocks noChangeAspect="1"/>
          </p:cNvPicPr>
          <p:nvPr userDrawn="1"/>
        </p:nvPicPr>
        <p:blipFill>
          <a:blip r:embed="rId2"/>
          <a:stretch>
            <a:fillRect/>
          </a:stretch>
        </p:blipFill>
        <p:spPr>
          <a:xfrm>
            <a:off x="10920536" y="15936"/>
            <a:ext cx="1511939" cy="151193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cxnSp>
        <p:nvCxnSpPr>
          <p:cNvPr id="4" name="直線接點 3"/>
          <p:cNvCxnSpPr/>
          <p:nvPr/>
        </p:nvCxnSpPr>
        <p:spPr>
          <a:xfrm>
            <a:off x="571501" y="1285875"/>
            <a:ext cx="11620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766233" y="304801"/>
            <a:ext cx="10668000" cy="892175"/>
          </a:xfrm>
        </p:spPr>
        <p:txBody>
          <a:bodyPr/>
          <a:lstStyle/>
          <a:p>
            <a:r>
              <a:rPr lang="zh-TW" altLang="en-US"/>
              <a:t>按一下以編輯母片標題樣式</a:t>
            </a:r>
          </a:p>
        </p:txBody>
      </p:sp>
      <p:sp>
        <p:nvSpPr>
          <p:cNvPr id="3" name="內容版面配置區 2"/>
          <p:cNvSpPr>
            <a:spLocks noGrp="1"/>
          </p:cNvSpPr>
          <p:nvPr>
            <p:ph sz="half" idx="1"/>
          </p:nvPr>
        </p:nvSpPr>
        <p:spPr>
          <a:xfrm>
            <a:off x="755651" y="1412875"/>
            <a:ext cx="5232400" cy="47529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6191251" y="1412875"/>
            <a:ext cx="5232400" cy="23002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191251" y="3865564"/>
            <a:ext cx="5232400" cy="230028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7"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8" name="Rectangle 9"/>
          <p:cNvSpPr>
            <a:spLocks noGrp="1" noChangeArrowheads="1"/>
          </p:cNvSpPr>
          <p:nvPr>
            <p:ph type="sldNum" sz="quarter" idx="12"/>
          </p:nvPr>
        </p:nvSpPr>
        <p:spPr>
          <a:ln/>
        </p:spPr>
        <p:txBody>
          <a:bodyPr/>
          <a:lstStyle>
            <a:lvl1pPr>
              <a:defRPr/>
            </a:lvl1pPr>
          </a:lstStyle>
          <a:p>
            <a:pPr>
              <a:defRPr/>
            </a:pPr>
            <a:fld id="{E2DA4AC6-824E-495F-9007-99958EAFBE44}" type="slidenum">
              <a:rPr lang="en-US" altLang="zh-TW"/>
              <a:pPr>
                <a:defRPr/>
              </a:pPr>
              <a:t>‹#›</a:t>
            </a:fld>
            <a:endParaRPr lang="en-US" altLang="zh-TW"/>
          </a:p>
        </p:txBody>
      </p:sp>
    </p:spTree>
    <p:extLst>
      <p:ext uri="{BB962C8B-B14F-4D97-AF65-F5344CB8AC3E}">
        <p14:creationId xmlns:p14="http://schemas.microsoft.com/office/powerpoint/2010/main" val="2717792198"/>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94" b="1" i="0">
                <a:solidFill>
                  <a:srgbClr val="33339A"/>
                </a:solidFill>
                <a:latin typeface="Arial"/>
                <a:cs typeface="Arial"/>
              </a:defRPr>
            </a:lvl1pPr>
          </a:lstStyle>
          <a:p>
            <a:endParaRPr/>
          </a:p>
        </p:txBody>
      </p:sp>
      <p:sp>
        <p:nvSpPr>
          <p:cNvPr id="3" name="Holder 3"/>
          <p:cNvSpPr>
            <a:spLocks noGrp="1"/>
          </p:cNvSpPr>
          <p:nvPr>
            <p:ph sz="half" idx="2"/>
          </p:nvPr>
        </p:nvSpPr>
        <p:spPr>
          <a:xfrm>
            <a:off x="1096565" y="1131878"/>
            <a:ext cx="4648743" cy="263149"/>
          </a:xfrm>
          <a:prstGeom prst="rect">
            <a:avLst/>
          </a:prstGeom>
        </p:spPr>
        <p:txBody>
          <a:bodyPr wrap="square" lIns="0" tIns="0" rIns="0" bIns="0">
            <a:spAutoFit/>
          </a:bodyPr>
          <a:lstStyle>
            <a:lvl1pPr>
              <a:defRPr sz="1710" b="1" i="0">
                <a:solidFill>
                  <a:schemeClr val="tx1"/>
                </a:solidFill>
                <a:latin typeface="Times New Roman"/>
                <a:cs typeface="Times New Roman"/>
              </a:defRPr>
            </a:lvl1pPr>
          </a:lstStyle>
          <a:p>
            <a:endParaRPr/>
          </a:p>
        </p:txBody>
      </p:sp>
      <p:sp>
        <p:nvSpPr>
          <p:cNvPr id="4" name="Holder 4"/>
          <p:cNvSpPr>
            <a:spLocks noGrp="1"/>
          </p:cNvSpPr>
          <p:nvPr>
            <p:ph sz="half" idx="3"/>
          </p:nvPr>
        </p:nvSpPr>
        <p:spPr>
          <a:xfrm>
            <a:off x="6784240" y="1466495"/>
            <a:ext cx="2709895" cy="210507"/>
          </a:xfrm>
          <a:prstGeom prst="rect">
            <a:avLst/>
          </a:prstGeom>
        </p:spPr>
        <p:txBody>
          <a:bodyPr wrap="square" lIns="0" tIns="0" rIns="0" bIns="0">
            <a:spAutoFit/>
          </a:bodyPr>
          <a:lstStyle>
            <a:lvl1pPr>
              <a:defRPr sz="1368"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1026" b="0" i="0">
                <a:solidFill>
                  <a:schemeClr val="tx1"/>
                </a:solidFill>
                <a:latin typeface="Tahoma"/>
                <a:cs typeface="Tahoma"/>
              </a:defRPr>
            </a:lvl1pPr>
          </a:lstStyle>
          <a:p>
            <a:pPr marL="10860">
              <a:spcBef>
                <a:spcPts val="86"/>
              </a:spcBef>
            </a:pPr>
            <a:r>
              <a:rPr lang="en-US" spc="-51"/>
              <a:t>V</a:t>
            </a:r>
            <a:r>
              <a:rPr lang="en-US" spc="-9"/>
              <a:t>e</a:t>
            </a:r>
            <a:r>
              <a:rPr lang="en-US" spc="-4"/>
              <a:t>rilog</a:t>
            </a:r>
            <a:endParaRPr lang="en-US" spc="-4"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7" name="Holder 7"/>
          <p:cNvSpPr>
            <a:spLocks noGrp="1"/>
          </p:cNvSpPr>
          <p:nvPr>
            <p:ph type="sldNum" sz="quarter" idx="7"/>
          </p:nvPr>
        </p:nvSpPr>
        <p:spPr/>
        <p:txBody>
          <a:bodyPr lIns="0" tIns="0" rIns="0" bIns="0"/>
          <a:lstStyle>
            <a:lvl1pPr>
              <a:defRPr sz="1026" b="0" i="0">
                <a:solidFill>
                  <a:schemeClr val="tx1"/>
                </a:solidFill>
                <a:latin typeface="Tahoma"/>
                <a:cs typeface="Tahoma"/>
              </a:defRPr>
            </a:lvl1pPr>
          </a:lstStyle>
          <a:p>
            <a:pPr marL="32579">
              <a:spcBef>
                <a:spcPts val="86"/>
              </a:spcBef>
            </a:pPr>
            <a:fld id="{81D60167-4931-47E6-BA6A-407CBD079E47}" type="slidenum">
              <a:rPr lang="en-US" altLang="zh-TW" smtClean="0"/>
              <a:pPr marL="32579">
                <a:spcBef>
                  <a:spcPts val="86"/>
                </a:spcBef>
              </a:pPr>
              <a:t>‹#›</a:t>
            </a:fld>
            <a:endParaRPr lang="en-US" altLang="zh-TW" dirty="0"/>
          </a:p>
        </p:txBody>
      </p:sp>
    </p:spTree>
    <p:extLst>
      <p:ext uri="{BB962C8B-B14F-4D97-AF65-F5344CB8AC3E}">
        <p14:creationId xmlns:p14="http://schemas.microsoft.com/office/powerpoint/2010/main" val="876019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cxnSp>
        <p:nvCxnSpPr>
          <p:cNvPr id="4" name="直線接點 3"/>
          <p:cNvCxnSpPr/>
          <p:nvPr/>
        </p:nvCxnSpPr>
        <p:spPr>
          <a:xfrm>
            <a:off x="952501" y="3714750"/>
            <a:ext cx="11239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9" descr="Nctulogo"/>
          <p:cNvPicPr>
            <a:picLocks noChangeAspect="1" noChangeArrowheads="1"/>
          </p:cNvPicPr>
          <p:nvPr userDrawn="1"/>
        </p:nvPicPr>
        <p:blipFill>
          <a:blip r:embed="rId2" cstate="print"/>
          <a:srcRect/>
          <a:stretch>
            <a:fillRect/>
          </a:stretch>
        </p:blipFill>
        <p:spPr bwMode="auto">
          <a:xfrm>
            <a:off x="11049001" y="285751"/>
            <a:ext cx="980017" cy="735013"/>
          </a:xfrm>
          <a:prstGeom prst="rect">
            <a:avLst/>
          </a:prstGeom>
          <a:noFill/>
          <a:ln w="9525">
            <a:noFill/>
            <a:miter lim="800000"/>
            <a:headEnd/>
            <a:tailEnd/>
          </a:ln>
        </p:spPr>
      </p:pic>
      <p:sp>
        <p:nvSpPr>
          <p:cNvPr id="2" name="標題 1"/>
          <p:cNvSpPr>
            <a:spLocks noGrp="1"/>
          </p:cNvSpPr>
          <p:nvPr>
            <p:ph type="ctrTitle"/>
          </p:nvPr>
        </p:nvSpPr>
        <p:spPr>
          <a:xfrm>
            <a:off x="914400" y="2130426"/>
            <a:ext cx="10363200" cy="1470025"/>
          </a:xfrm>
        </p:spPr>
        <p:txBody>
          <a:bodyPr>
            <a:normAutofit/>
          </a:bodyPr>
          <a:lstStyle>
            <a:lvl1pPr algn="ctr">
              <a:defRPr sz="3600">
                <a:latin typeface="Times New Roman" pitchFamily="18" charset="0"/>
                <a:cs typeface="Times New Roman" pitchFamily="18" charset="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828800" y="3886200"/>
            <a:ext cx="9410736" cy="1752600"/>
          </a:xfrm>
        </p:spPr>
        <p:txBody>
          <a:bodyPr>
            <a:normAutofit/>
          </a:bodyPr>
          <a:lstStyle>
            <a:lvl1pPr marL="0" indent="0" algn="r">
              <a:buNone/>
              <a:defRPr sz="2400">
                <a:solidFill>
                  <a:schemeClr val="tx1">
                    <a:tint val="75000"/>
                  </a:schemeClr>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6" name="日期版面配置區 3"/>
          <p:cNvSpPr>
            <a:spLocks noGrp="1"/>
          </p:cNvSpPr>
          <p:nvPr>
            <p:ph type="dt" sz="half" idx="10"/>
          </p:nvPr>
        </p:nvSpPr>
        <p:spPr/>
        <p:txBody>
          <a:bodyPr/>
          <a:lstStyle>
            <a:lvl1pPr>
              <a:defRPr smtClean="0">
                <a:latin typeface="Times New Roman" pitchFamily="18" charset="0"/>
                <a:cs typeface="Times New Roman"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latin typeface="Times New Roman" pitchFamily="18" charset="0"/>
                <a:ea typeface="Arial Unicode MS" pitchFamily="34" charset="-120"/>
                <a:cs typeface="Times New Roman" pitchFamily="18" charset="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latin typeface="Times New Roman" pitchFamily="18" charset="0"/>
              <a:ea typeface="Arial Unicode MS" pitchFamily="34" charset="-120"/>
              <a:cs typeface="Times New Roman" pitchFamily="18" charset="0"/>
            </a:endParaRPr>
          </a:p>
        </p:txBody>
      </p:sp>
      <p:sp>
        <p:nvSpPr>
          <p:cNvPr id="7" name="頁尾版面配置區 4"/>
          <p:cNvSpPr>
            <a:spLocks noGrp="1"/>
          </p:cNvSpPr>
          <p:nvPr>
            <p:ph type="ftr" sz="quarter" idx="11"/>
          </p:nvPr>
        </p:nvSpPr>
        <p:spPr/>
        <p:txBody>
          <a:bodyPr/>
          <a:lstStyle>
            <a:lvl1pPr>
              <a:defRPr>
                <a:latin typeface="Times New Roman" pitchFamily="18" charset="0"/>
                <a:cs typeface="Times New Roman"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Times New Roman" pitchFamily="18" charset="0"/>
              <a:ea typeface="Arial Unicode MS" pitchFamily="34" charset="-120"/>
              <a:cs typeface="Times New Roman" pitchFamily="18" charset="0"/>
            </a:endParaRPr>
          </a:p>
        </p:txBody>
      </p:sp>
      <p:sp>
        <p:nvSpPr>
          <p:cNvPr id="8" name="投影片編號版面配置區 5"/>
          <p:cNvSpPr>
            <a:spLocks noGrp="1"/>
          </p:cNvSpPr>
          <p:nvPr>
            <p:ph type="sldNum" sz="quarter" idx="12"/>
          </p:nvPr>
        </p:nvSpPr>
        <p:spPr/>
        <p:txBody>
          <a:bodyPr/>
          <a:lstStyle>
            <a:lvl1pPr>
              <a:defRPr smtClean="0">
                <a:latin typeface="Times New Roman" pitchFamily="18" charset="0"/>
                <a:cs typeface="Times New Roman" pitchFamily="18"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latin typeface="Times New Roman" pitchFamily="18" charset="0"/>
                <a:ea typeface="Arial Unicode MS" pitchFamily="34" charset="-120"/>
                <a:cs typeface="Times New Roman"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Times New Roman" pitchFamily="18" charset="0"/>
              <a:ea typeface="Arial Unicode MS" pitchFamily="34" charset="-120"/>
              <a:cs typeface="Times New Roman" pitchFamily="18" charset="0"/>
            </a:endParaRPr>
          </a:p>
        </p:txBody>
      </p:sp>
    </p:spTree>
    <p:extLst>
      <p:ext uri="{BB962C8B-B14F-4D97-AF65-F5344CB8AC3E}">
        <p14:creationId xmlns:p14="http://schemas.microsoft.com/office/powerpoint/2010/main" val="8073607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日期版面配置區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5" name="頁尾版面配置區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6" name="投影片編號版面配置區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Tree>
    <p:extLst>
      <p:ext uri="{BB962C8B-B14F-4D97-AF65-F5344CB8AC3E}">
        <p14:creationId xmlns:p14="http://schemas.microsoft.com/office/powerpoint/2010/main" val="3730845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atin typeface="Times New Roman" pitchFamily="18" charset="0"/>
                <a:cs typeface="Times New Roman" pitchFamily="18" charset="0"/>
              </a:defRPr>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Times New Roman" pitchFamily="18" charset="0"/>
                <a:cs typeface="Times New Roman"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5" name="頁尾版面配置區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6" name="投影片編號版面配置區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Tree>
    <p:extLst>
      <p:ext uri="{BB962C8B-B14F-4D97-AF65-F5344CB8AC3E}">
        <p14:creationId xmlns:p14="http://schemas.microsoft.com/office/powerpoint/2010/main" val="1122792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cxnSp>
        <p:nvCxnSpPr>
          <p:cNvPr id="5" name="直線接點 4"/>
          <p:cNvCxnSpPr/>
          <p:nvPr/>
        </p:nvCxnSpPr>
        <p:spPr>
          <a:xfrm>
            <a:off x="571501" y="1285875"/>
            <a:ext cx="11620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357298"/>
            <a:ext cx="5384800" cy="49292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357298"/>
            <a:ext cx="5384800" cy="49292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日期版面配置區 4"/>
          <p:cNvSpPr>
            <a:spLocks noGrp="1"/>
          </p:cNvSpPr>
          <p:nvPr>
            <p:ph type="dt" sz="half" idx="10"/>
          </p:nvPr>
        </p:nvSpPr>
        <p:spPr/>
        <p:txBody>
          <a:bodyPr/>
          <a:lstStyle>
            <a:lvl1pPr>
              <a:defRPr smtClean="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7" name="頁尾版面配置區 5"/>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8" name="投影片編號版面配置區 6"/>
          <p:cNvSpPr>
            <a:spLocks noGrp="1"/>
          </p:cNvSpPr>
          <p:nvPr>
            <p:ph type="sldNum" sz="quarter" idx="12"/>
          </p:nvPr>
        </p:nvSpPr>
        <p:spPr/>
        <p:txBody>
          <a:bodyPr/>
          <a:lstStyle>
            <a:lvl1pPr>
              <a:defRPr smtClean="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Tree>
    <p:extLst>
      <p:ext uri="{BB962C8B-B14F-4D97-AF65-F5344CB8AC3E}">
        <p14:creationId xmlns:p14="http://schemas.microsoft.com/office/powerpoint/2010/main" val="1564971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cxnSp>
        <p:nvCxnSpPr>
          <p:cNvPr id="7" name="直線接點 6"/>
          <p:cNvCxnSpPr/>
          <p:nvPr/>
        </p:nvCxnSpPr>
        <p:spPr>
          <a:xfrm>
            <a:off x="571501" y="1285875"/>
            <a:ext cx="11620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357299"/>
            <a:ext cx="5386917" cy="5715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1928802"/>
            <a:ext cx="5386917" cy="44291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357299"/>
            <a:ext cx="5389033" cy="5715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1928802"/>
            <a:ext cx="5389033" cy="44291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6"/>
          <p:cNvSpPr>
            <a:spLocks noGrp="1"/>
          </p:cNvSpPr>
          <p:nvPr>
            <p:ph type="dt" sz="half" idx="10"/>
          </p:nvPr>
        </p:nvSpPr>
        <p:spPr/>
        <p:txBody>
          <a:bodyPr/>
          <a:lstStyle>
            <a:lvl1pPr>
              <a:defRPr smtClean="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9" name="頁尾版面配置區 7"/>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10" name="投影片編號版面配置區 8"/>
          <p:cNvSpPr>
            <a:spLocks noGrp="1"/>
          </p:cNvSpPr>
          <p:nvPr>
            <p:ph type="sldNum" sz="quarter" idx="12"/>
          </p:nvPr>
        </p:nvSpPr>
        <p:spPr/>
        <p:txBody>
          <a:bodyPr/>
          <a:lstStyle>
            <a:lvl1pPr>
              <a:defRPr smtClean="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Tree>
    <p:extLst>
      <p:ext uri="{BB962C8B-B14F-4D97-AF65-F5344CB8AC3E}">
        <p14:creationId xmlns:p14="http://schemas.microsoft.com/office/powerpoint/2010/main" val="1448286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4" name="日期版面配置區 2"/>
          <p:cNvSpPr>
            <a:spLocks noGrp="1"/>
          </p:cNvSpPr>
          <p:nvPr>
            <p:ph type="dt" sz="half" idx="10"/>
          </p:nvPr>
        </p:nvSpPr>
        <p:spPr/>
        <p:txBody>
          <a:bodyPr/>
          <a:lstStyle>
            <a:lvl1pPr>
              <a:defRPr smtClean="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5" name="頁尾版面配置區 3"/>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6" name="投影片編號版面配置區 4"/>
          <p:cNvSpPr>
            <a:spLocks noGrp="1"/>
          </p:cNvSpPr>
          <p:nvPr>
            <p:ph type="sldNum" sz="quarter" idx="12"/>
          </p:nvPr>
        </p:nvSpPr>
        <p:spPr/>
        <p:txBody>
          <a:bodyPr/>
          <a:lstStyle>
            <a:lvl1pPr>
              <a:defRPr smtClean="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Tree>
    <p:extLst>
      <p:ext uri="{BB962C8B-B14F-4D97-AF65-F5344CB8AC3E}">
        <p14:creationId xmlns:p14="http://schemas.microsoft.com/office/powerpoint/2010/main" val="3895094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3" name="頁尾版面配置區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4" name="投影片編號版面配置區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Tree>
    <p:extLst>
      <p:ext uri="{BB962C8B-B14F-4D97-AF65-F5344CB8AC3E}">
        <p14:creationId xmlns:p14="http://schemas.microsoft.com/office/powerpoint/2010/main" val="3775748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6" name="頁尾版面配置區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7" name="投影片編號版面配置區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Tree>
    <p:extLst>
      <p:ext uri="{BB962C8B-B14F-4D97-AF65-F5344CB8AC3E}">
        <p14:creationId xmlns:p14="http://schemas.microsoft.com/office/powerpoint/2010/main" val="2334263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6" name="頁尾版面配置區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7" name="投影片編號版面配置區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Tree>
    <p:extLst>
      <p:ext uri="{BB962C8B-B14F-4D97-AF65-F5344CB8AC3E}">
        <p14:creationId xmlns:p14="http://schemas.microsoft.com/office/powerpoint/2010/main" val="333120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cxnSp>
        <p:nvCxnSpPr>
          <p:cNvPr id="4" name="直線接點 3"/>
          <p:cNvCxnSpPr/>
          <p:nvPr/>
        </p:nvCxnSpPr>
        <p:spPr>
          <a:xfrm>
            <a:off x="571501" y="1285875"/>
            <a:ext cx="11620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smtClean="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6" name="頁尾版面配置區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7" name="投影片編號版面配置區 5"/>
          <p:cNvSpPr>
            <a:spLocks noGrp="1"/>
          </p:cNvSpPr>
          <p:nvPr>
            <p:ph type="sldNum" sz="quarter" idx="12"/>
          </p:nvPr>
        </p:nvSpPr>
        <p:spPr/>
        <p:txBody>
          <a:bodyPr/>
          <a:lstStyle>
            <a:lvl1pPr>
              <a:defRPr smtClean="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Tree>
    <p:extLst>
      <p:ext uri="{BB962C8B-B14F-4D97-AF65-F5344CB8AC3E}">
        <p14:creationId xmlns:p14="http://schemas.microsoft.com/office/powerpoint/2010/main" val="38261619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5" name="頁尾版面配置區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6" name="投影片編號版面配置區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Tree>
    <p:extLst>
      <p:ext uri="{BB962C8B-B14F-4D97-AF65-F5344CB8AC3E}">
        <p14:creationId xmlns:p14="http://schemas.microsoft.com/office/powerpoint/2010/main" val="2642781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normAutofit/>
          </a:bodyPr>
          <a:lstStyle>
            <a:lvl1pPr algn="ctr">
              <a:defRPr sz="3600">
                <a:latin typeface="Times New Roman" pitchFamily="18" charset="0"/>
                <a:cs typeface="Times New Roman" pitchFamily="18" charset="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828800" y="3886200"/>
            <a:ext cx="9410736" cy="1752600"/>
          </a:xfrm>
        </p:spPr>
        <p:txBody>
          <a:bodyPr>
            <a:normAutofit/>
          </a:bodyPr>
          <a:lstStyle>
            <a:lvl1pPr marL="0" indent="0" algn="r">
              <a:buNone/>
              <a:defRPr sz="2400">
                <a:solidFill>
                  <a:schemeClr val="tx1">
                    <a:tint val="75000"/>
                  </a:schemeClr>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6" name="日期版面配置區 3"/>
          <p:cNvSpPr>
            <a:spLocks noGrp="1"/>
          </p:cNvSpPr>
          <p:nvPr>
            <p:ph type="dt" sz="half" idx="10"/>
          </p:nvPr>
        </p:nvSpPr>
        <p:spPr/>
        <p:txBody>
          <a:bodyPr/>
          <a:lstStyle>
            <a:lvl1pPr>
              <a:defRPr smtClean="0">
                <a:latin typeface="Times New Roman" pitchFamily="18" charset="0"/>
                <a:cs typeface="Times New Roman" pitchFamily="18" charset="0"/>
              </a:defRPr>
            </a:lvl1pPr>
          </a:lstStyle>
          <a:p>
            <a:fld id="{9E4BAB45-CC32-4EA4-861C-55A130FC9389}" type="datetimeFigureOut">
              <a:rPr lang="zh-TW" altLang="en-US" smtClean="0"/>
              <a:pPr/>
              <a:t>2024/3/4</a:t>
            </a:fld>
            <a:endParaRPr lang="zh-TW" altLang="en-US"/>
          </a:p>
        </p:txBody>
      </p:sp>
      <p:sp>
        <p:nvSpPr>
          <p:cNvPr id="7" name="頁尾版面配置區 4"/>
          <p:cNvSpPr>
            <a:spLocks noGrp="1"/>
          </p:cNvSpPr>
          <p:nvPr>
            <p:ph type="ftr" sz="quarter" idx="11"/>
          </p:nvPr>
        </p:nvSpPr>
        <p:spPr/>
        <p:txBody>
          <a:bodyPr/>
          <a:lstStyle>
            <a:lvl1pPr>
              <a:defRPr>
                <a:latin typeface="Times New Roman" pitchFamily="18" charset="0"/>
                <a:cs typeface="Times New Roman" pitchFamily="18" charset="0"/>
              </a:defRPr>
            </a:lvl1pPr>
          </a:lstStyle>
          <a:p>
            <a:endParaRPr lang="zh-TW" altLang="en-US"/>
          </a:p>
        </p:txBody>
      </p:sp>
      <p:sp>
        <p:nvSpPr>
          <p:cNvPr id="8" name="投影片編號版面配置區 5"/>
          <p:cNvSpPr>
            <a:spLocks noGrp="1"/>
          </p:cNvSpPr>
          <p:nvPr>
            <p:ph type="sldNum" sz="quarter" idx="12"/>
          </p:nvPr>
        </p:nvSpPr>
        <p:spPr/>
        <p:txBody>
          <a:bodyPr/>
          <a:lstStyle>
            <a:lvl1pPr>
              <a:defRPr smtClean="0">
                <a:latin typeface="Times New Roman" pitchFamily="18" charset="0"/>
                <a:cs typeface="Times New Roman" pitchFamily="18" charset="0"/>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31487770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11159308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atin typeface="Times New Roman" pitchFamily="18" charset="0"/>
                <a:cs typeface="Times New Roman" pitchFamily="18" charset="0"/>
              </a:defRPr>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Times New Roman" pitchFamily="18" charset="0"/>
                <a:cs typeface="Times New Roman"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29119109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cxnSp>
        <p:nvCxnSpPr>
          <p:cNvPr id="5" name="直線接點 4"/>
          <p:cNvCxnSpPr/>
          <p:nvPr/>
        </p:nvCxnSpPr>
        <p:spPr>
          <a:xfrm>
            <a:off x="571501" y="1285875"/>
            <a:ext cx="11620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357298"/>
            <a:ext cx="5384800" cy="49292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357298"/>
            <a:ext cx="5384800" cy="49292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日期版面配置區 4"/>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7" name="頁尾版面配置區 5"/>
          <p:cNvSpPr>
            <a:spLocks noGrp="1"/>
          </p:cNvSpPr>
          <p:nvPr>
            <p:ph type="ftr" sz="quarter" idx="11"/>
          </p:nvPr>
        </p:nvSpPr>
        <p:spPr/>
        <p:txBody>
          <a:bodyPr/>
          <a:lstStyle>
            <a:lvl1pPr>
              <a:defRPr/>
            </a:lvl1pPr>
          </a:lstStyle>
          <a:p>
            <a:endParaRPr lang="zh-TW" altLang="en-US"/>
          </a:p>
        </p:txBody>
      </p:sp>
      <p:sp>
        <p:nvSpPr>
          <p:cNvPr id="8" name="投影片編號版面配置區 6"/>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12571345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cxnSp>
        <p:nvCxnSpPr>
          <p:cNvPr id="7" name="直線接點 6"/>
          <p:cNvCxnSpPr/>
          <p:nvPr/>
        </p:nvCxnSpPr>
        <p:spPr>
          <a:xfrm>
            <a:off x="571501" y="1285875"/>
            <a:ext cx="11620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357299"/>
            <a:ext cx="5386917" cy="5715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09600" y="1928802"/>
            <a:ext cx="5386917" cy="44291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357299"/>
            <a:ext cx="5389033" cy="5715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93368" y="1928802"/>
            <a:ext cx="5389033" cy="44291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6"/>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9" name="頁尾版面配置區 7"/>
          <p:cNvSpPr>
            <a:spLocks noGrp="1"/>
          </p:cNvSpPr>
          <p:nvPr>
            <p:ph type="ftr" sz="quarter" idx="11"/>
          </p:nvPr>
        </p:nvSpPr>
        <p:spPr/>
        <p:txBody>
          <a:bodyPr/>
          <a:lstStyle>
            <a:lvl1pPr>
              <a:defRPr/>
            </a:lvl1pPr>
          </a:lstStyle>
          <a:p>
            <a:endParaRPr lang="zh-TW" altLang="en-US"/>
          </a:p>
        </p:txBody>
      </p:sp>
      <p:sp>
        <p:nvSpPr>
          <p:cNvPr id="10" name="投影片編號版面配置區 8"/>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3298127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baseline="0">
                <a:latin typeface="Arial Unicode MS" panose="020B0604020202020204" pitchFamily="34" charset="-120"/>
                <a:cs typeface="Times New Roman" pitchFamily="18" charset="0"/>
              </a:defRPr>
            </a:lvl1pPr>
          </a:lstStyle>
          <a:p>
            <a:r>
              <a:rPr lang="zh-TW" altLang="en-US" dirty="0"/>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Times New Roman" pitchFamily="18" charset="0"/>
                <a:cs typeface="Times New Roman"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4" name="日期版面配置區 2"/>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5" name="頁尾版面配置區 3"/>
          <p:cNvSpPr>
            <a:spLocks noGrp="1"/>
          </p:cNvSpPr>
          <p:nvPr>
            <p:ph type="ftr" sz="quarter" idx="11"/>
          </p:nvPr>
        </p:nvSpPr>
        <p:spPr/>
        <p:txBody>
          <a:bodyPr/>
          <a:lstStyle>
            <a:lvl1pPr>
              <a:defRPr/>
            </a:lvl1pPr>
          </a:lstStyle>
          <a:p>
            <a:endParaRPr lang="zh-TW" altLang="en-US"/>
          </a:p>
        </p:txBody>
      </p:sp>
      <p:sp>
        <p:nvSpPr>
          <p:cNvPr id="6" name="投影片編號版面配置區 4"/>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3481718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3" name="頁尾版面配置區 4"/>
          <p:cNvSpPr>
            <a:spLocks noGrp="1"/>
          </p:cNvSpPr>
          <p:nvPr>
            <p:ph type="ftr" sz="quarter" idx="11"/>
          </p:nvPr>
        </p:nvSpPr>
        <p:spPr/>
        <p:txBody>
          <a:bodyPr/>
          <a:lstStyle>
            <a:lvl1pPr>
              <a:defRPr/>
            </a:lvl1pPr>
          </a:lstStyle>
          <a:p>
            <a:endParaRPr lang="zh-TW" altLang="en-US"/>
          </a:p>
        </p:txBody>
      </p:sp>
      <p:sp>
        <p:nvSpPr>
          <p:cNvPr id="4"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3102316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14879969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2954867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cxnSp>
        <p:nvCxnSpPr>
          <p:cNvPr id="4" name="直線接點 3"/>
          <p:cNvCxnSpPr/>
          <p:nvPr/>
        </p:nvCxnSpPr>
        <p:spPr>
          <a:xfrm>
            <a:off x="571501" y="1285875"/>
            <a:ext cx="11620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42487272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3862803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標題，文字及物件">
    <p:spTree>
      <p:nvGrpSpPr>
        <p:cNvPr id="1" name=""/>
        <p:cNvGrpSpPr/>
        <p:nvPr/>
      </p:nvGrpSpPr>
      <p:grpSpPr>
        <a:xfrm>
          <a:off x="0" y="0"/>
          <a:ext cx="0" cy="0"/>
          <a:chOff x="0" y="0"/>
          <a:chExt cx="0" cy="0"/>
        </a:xfrm>
      </p:grpSpPr>
      <p:sp>
        <p:nvSpPr>
          <p:cNvPr id="5" name="頁尾版面配置區 4"/>
          <p:cNvSpPr>
            <a:spLocks noGrp="1"/>
          </p:cNvSpPr>
          <p:nvPr>
            <p:ph type="ftr" sz="quarter" idx="10"/>
          </p:nvPr>
        </p:nvSpPr>
        <p:spPr>
          <a:xfrm>
            <a:off x="4057651" y="6524625"/>
            <a:ext cx="5590116" cy="217488"/>
          </a:xfrm>
        </p:spPr>
        <p:txBody>
          <a:bodyPr/>
          <a:lstStyle>
            <a:lvl1pPr>
              <a:defRPr/>
            </a:lvl1pPr>
          </a:lstStyle>
          <a:p>
            <a:endParaRPr lang="zh-TW" altLang="zh-TW"/>
          </a:p>
        </p:txBody>
      </p:sp>
      <p:sp>
        <p:nvSpPr>
          <p:cNvPr id="6" name="日期版面配置區 5"/>
          <p:cNvSpPr>
            <a:spLocks noGrp="1"/>
          </p:cNvSpPr>
          <p:nvPr>
            <p:ph type="dt" sz="half" idx="11"/>
          </p:nvPr>
        </p:nvSpPr>
        <p:spPr>
          <a:xfrm>
            <a:off x="433918" y="6537326"/>
            <a:ext cx="2205567" cy="276225"/>
          </a:xfrm>
        </p:spPr>
        <p:txBody>
          <a:bodyPr/>
          <a:lstStyle>
            <a:lvl1pPr>
              <a:defRPr/>
            </a:lvl1pPr>
          </a:lstStyle>
          <a:p>
            <a:r>
              <a:rPr lang="zh-TW" altLang="en-US"/>
              <a:t>2005.09</a:t>
            </a:r>
            <a:endParaRPr lang="en-US" altLang="zh-TW"/>
          </a:p>
        </p:txBody>
      </p:sp>
      <p:sp>
        <p:nvSpPr>
          <p:cNvPr id="7" name="投影片編號版面配置區 6"/>
          <p:cNvSpPr>
            <a:spLocks noGrp="1"/>
          </p:cNvSpPr>
          <p:nvPr>
            <p:ph type="sldNum" sz="quarter" idx="12"/>
          </p:nvPr>
        </p:nvSpPr>
        <p:spPr>
          <a:xfrm>
            <a:off x="10085918" y="6524626"/>
            <a:ext cx="1098549" cy="250825"/>
          </a:xfrm>
          <a:prstGeom prst="rect">
            <a:avLst/>
          </a:prstGeom>
        </p:spPr>
        <p:txBody>
          <a:bodyPr/>
          <a:lstStyle>
            <a:lvl1pPr>
              <a:defRPr/>
            </a:lvl1pPr>
          </a:lstStyle>
          <a:p>
            <a:fld id="{52E282A5-2A87-4048-ACF7-CE42498FD657}" type="slidenum">
              <a:rPr lang="en-US" altLang="zh-TW"/>
              <a:pPr/>
              <a:t>‹#›</a:t>
            </a:fld>
            <a:endParaRPr lang="en-US" altLang="zh-TW"/>
          </a:p>
        </p:txBody>
      </p:sp>
      <p:sp>
        <p:nvSpPr>
          <p:cNvPr id="8" name="標題版面配置區 1"/>
          <p:cNvSpPr>
            <a:spLocks noGrp="1"/>
          </p:cNvSpPr>
          <p:nvPr>
            <p:ph type="title"/>
          </p:nvPr>
        </p:nvSpPr>
        <p:spPr>
          <a:xfrm>
            <a:off x="609600" y="116632"/>
            <a:ext cx="8654752" cy="922114"/>
          </a:xfrm>
          <a:prstGeom prst="rect">
            <a:avLst/>
          </a:prstGeom>
        </p:spPr>
        <p:txBody>
          <a:bodyPr vert="horz" lIns="91440" tIns="45720" rIns="91440" bIns="45720" rtlCol="0" anchor="ctr">
            <a:normAutofit/>
          </a:bodyPr>
          <a:lstStyle>
            <a:lvl1pPr>
              <a:defRPr sz="4000"/>
            </a:lvl1pPr>
          </a:lstStyle>
          <a:p>
            <a:r>
              <a:rPr lang="zh-TW" altLang="en-US" dirty="0"/>
              <a:t>按一下以編輯母片標題樣式</a:t>
            </a:r>
          </a:p>
        </p:txBody>
      </p:sp>
    </p:spTree>
    <p:extLst>
      <p:ext uri="{BB962C8B-B14F-4D97-AF65-F5344CB8AC3E}">
        <p14:creationId xmlns:p14="http://schemas.microsoft.com/office/powerpoint/2010/main" val="350395369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978787" y="2493074"/>
            <a:ext cx="8234425" cy="696594"/>
          </a:xfrm>
          <a:prstGeom prst="rect">
            <a:avLst/>
          </a:prstGeom>
        </p:spPr>
        <p:txBody>
          <a:bodyPr wrap="square" lIns="0" tIns="0" rIns="0" bIns="0">
            <a:spAutoFit/>
          </a:bodyPr>
          <a:lstStyle>
            <a:lvl1pPr>
              <a:defRPr sz="4400" b="0" i="0">
                <a:solidFill>
                  <a:schemeClr val="tx1"/>
                </a:solidFill>
                <a:latin typeface="Arial Unicode MS"/>
                <a:cs typeface="Arial Unicode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892103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05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857200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770743" y="2537377"/>
            <a:ext cx="4386580" cy="3764279"/>
          </a:xfrm>
          <a:prstGeom prst="rect">
            <a:avLst/>
          </a:prstGeom>
        </p:spPr>
        <p:txBody>
          <a:bodyPr wrap="square" lIns="0" tIns="0" rIns="0" bIns="0">
            <a:spAutoFit/>
          </a:bodyPr>
          <a:lstStyle>
            <a:lvl1pPr>
              <a:defRPr sz="1400" b="1" i="0">
                <a:solidFill>
                  <a:schemeClr val="tx1"/>
                </a:solidFill>
                <a:latin typeface="Courier New"/>
                <a:cs typeface="Courier New"/>
              </a:defRPr>
            </a:lvl1pPr>
          </a:lstStyle>
          <a:p>
            <a:endParaRPr/>
          </a:p>
        </p:txBody>
      </p:sp>
      <p:sp>
        <p:nvSpPr>
          <p:cNvPr id="4" name="Holder 4"/>
          <p:cNvSpPr>
            <a:spLocks noGrp="1"/>
          </p:cNvSpPr>
          <p:nvPr>
            <p:ph sz="half" idx="3"/>
          </p:nvPr>
        </p:nvSpPr>
        <p:spPr>
          <a:xfrm>
            <a:off x="6462772" y="2282460"/>
            <a:ext cx="5217795" cy="3840479"/>
          </a:xfrm>
          <a:prstGeom prst="rect">
            <a:avLst/>
          </a:prstGeom>
        </p:spPr>
        <p:txBody>
          <a:bodyPr wrap="square" lIns="0" tIns="0" rIns="0" bIns="0">
            <a:spAutoFit/>
          </a:bodyPr>
          <a:lstStyle>
            <a:lvl1pPr>
              <a:defRPr sz="1800" b="0" i="0">
                <a:solidFill>
                  <a:schemeClr val="tx1"/>
                </a:solidFill>
                <a:latin typeface="Courier New"/>
                <a:cs typeface="Courier New"/>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58545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cxnSp>
        <p:nvCxnSpPr>
          <p:cNvPr id="5" name="直線接點 4"/>
          <p:cNvCxnSpPr/>
          <p:nvPr/>
        </p:nvCxnSpPr>
        <p:spPr>
          <a:xfrm>
            <a:off x="571501" y="1285875"/>
            <a:ext cx="11620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357298"/>
            <a:ext cx="5384800" cy="49292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357298"/>
            <a:ext cx="5384800" cy="49292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日期版面配置區 4"/>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7" name="頁尾版面配置區 5"/>
          <p:cNvSpPr>
            <a:spLocks noGrp="1"/>
          </p:cNvSpPr>
          <p:nvPr>
            <p:ph type="ftr" sz="quarter" idx="11"/>
          </p:nvPr>
        </p:nvSpPr>
        <p:spPr/>
        <p:txBody>
          <a:bodyPr/>
          <a:lstStyle>
            <a:lvl1pPr>
              <a:defRPr/>
            </a:lvl1pPr>
          </a:lstStyle>
          <a:p>
            <a:endParaRPr lang="zh-TW" altLang="en-US"/>
          </a:p>
        </p:txBody>
      </p:sp>
      <p:sp>
        <p:nvSpPr>
          <p:cNvPr id="8" name="投影片編號版面配置區 6"/>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805616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214883"/>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0134600" y="47244"/>
            <a:ext cx="1979675" cy="230123"/>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6643116"/>
            <a:ext cx="12192000" cy="215265"/>
          </a:xfrm>
          <a:custGeom>
            <a:avLst/>
            <a:gdLst/>
            <a:ahLst/>
            <a:cxnLst/>
            <a:rect l="l" t="t" r="r" b="b"/>
            <a:pathLst>
              <a:path w="12192000" h="215265">
                <a:moveTo>
                  <a:pt x="0" y="214883"/>
                </a:moveTo>
                <a:lnTo>
                  <a:pt x="12192000" y="214883"/>
                </a:lnTo>
                <a:lnTo>
                  <a:pt x="12192000" y="0"/>
                </a:lnTo>
                <a:lnTo>
                  <a:pt x="0" y="0"/>
                </a:lnTo>
                <a:lnTo>
                  <a:pt x="0" y="214883"/>
                </a:lnTo>
                <a:close/>
              </a:path>
            </a:pathLst>
          </a:custGeom>
          <a:solidFill>
            <a:srgbClr val="C4BC96"/>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26254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cxnSp>
        <p:nvCxnSpPr>
          <p:cNvPr id="4" name="直線接點 3"/>
          <p:cNvCxnSpPr/>
          <p:nvPr/>
        </p:nvCxnSpPr>
        <p:spPr>
          <a:xfrm>
            <a:off x="952501" y="3714750"/>
            <a:ext cx="11239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9" descr="Nctulogo"/>
          <p:cNvPicPr>
            <a:picLocks noChangeAspect="1" noChangeArrowheads="1"/>
          </p:cNvPicPr>
          <p:nvPr/>
        </p:nvPicPr>
        <p:blipFill>
          <a:blip r:embed="rId2" cstate="print"/>
          <a:srcRect/>
          <a:stretch>
            <a:fillRect/>
          </a:stretch>
        </p:blipFill>
        <p:spPr bwMode="auto">
          <a:xfrm>
            <a:off x="11049001" y="285751"/>
            <a:ext cx="980017" cy="735013"/>
          </a:xfrm>
          <a:prstGeom prst="rect">
            <a:avLst/>
          </a:prstGeom>
          <a:noFill/>
          <a:ln w="9525">
            <a:noFill/>
            <a:miter lim="800000"/>
            <a:headEnd/>
            <a:tailEnd/>
          </a:ln>
        </p:spPr>
      </p:pic>
      <p:sp>
        <p:nvSpPr>
          <p:cNvPr id="2" name="標題 1"/>
          <p:cNvSpPr>
            <a:spLocks noGrp="1"/>
          </p:cNvSpPr>
          <p:nvPr>
            <p:ph type="ctrTitle"/>
          </p:nvPr>
        </p:nvSpPr>
        <p:spPr>
          <a:xfrm>
            <a:off x="914400" y="2130426"/>
            <a:ext cx="10363200" cy="1470025"/>
          </a:xfrm>
        </p:spPr>
        <p:txBody>
          <a:bodyPr>
            <a:normAutofit/>
          </a:bodyPr>
          <a:lstStyle>
            <a:lvl1pPr algn="ctr">
              <a:defRPr sz="3600">
                <a:latin typeface="Times New Roman" pitchFamily="18" charset="0"/>
                <a:cs typeface="Times New Roman" pitchFamily="18" charset="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828800" y="3886200"/>
            <a:ext cx="9410736" cy="1752600"/>
          </a:xfrm>
        </p:spPr>
        <p:txBody>
          <a:bodyPr>
            <a:normAutofit/>
          </a:bodyPr>
          <a:lstStyle>
            <a:lvl1pPr marL="0" indent="0" algn="r">
              <a:buNone/>
              <a:defRPr sz="2400">
                <a:solidFill>
                  <a:schemeClr val="tx1">
                    <a:tint val="75000"/>
                  </a:schemeClr>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6" name="日期版面配置區 3"/>
          <p:cNvSpPr>
            <a:spLocks noGrp="1"/>
          </p:cNvSpPr>
          <p:nvPr>
            <p:ph type="dt" sz="half" idx="10"/>
          </p:nvPr>
        </p:nvSpPr>
        <p:spPr/>
        <p:txBody>
          <a:bodyPr/>
          <a:lstStyle>
            <a:lvl1pPr>
              <a:defRPr smtClean="0">
                <a:latin typeface="Times New Roman" pitchFamily="18" charset="0"/>
                <a:cs typeface="Times New Roman" pitchFamily="18" charset="0"/>
              </a:defRPr>
            </a:lvl1pPr>
          </a:lstStyle>
          <a:p>
            <a:fld id="{9E4BAB45-CC32-4EA4-861C-55A130FC9389}" type="datetimeFigureOut">
              <a:rPr lang="zh-TW" altLang="en-US" smtClean="0"/>
              <a:pPr/>
              <a:t>2024/3/4</a:t>
            </a:fld>
            <a:endParaRPr lang="zh-TW" altLang="en-US"/>
          </a:p>
        </p:txBody>
      </p:sp>
      <p:sp>
        <p:nvSpPr>
          <p:cNvPr id="7" name="頁尾版面配置區 4"/>
          <p:cNvSpPr>
            <a:spLocks noGrp="1"/>
          </p:cNvSpPr>
          <p:nvPr>
            <p:ph type="ftr" sz="quarter" idx="11"/>
          </p:nvPr>
        </p:nvSpPr>
        <p:spPr/>
        <p:txBody>
          <a:bodyPr/>
          <a:lstStyle>
            <a:lvl1pPr>
              <a:defRPr>
                <a:latin typeface="Times New Roman" pitchFamily="18" charset="0"/>
                <a:cs typeface="Times New Roman" pitchFamily="18" charset="0"/>
              </a:defRPr>
            </a:lvl1pPr>
          </a:lstStyle>
          <a:p>
            <a:endParaRPr lang="zh-TW" altLang="en-US"/>
          </a:p>
        </p:txBody>
      </p:sp>
      <p:sp>
        <p:nvSpPr>
          <p:cNvPr id="8" name="投影片編號版面配置區 5"/>
          <p:cNvSpPr>
            <a:spLocks noGrp="1"/>
          </p:cNvSpPr>
          <p:nvPr>
            <p:ph type="sldNum" sz="quarter" idx="12"/>
          </p:nvPr>
        </p:nvSpPr>
        <p:spPr/>
        <p:txBody>
          <a:bodyPr/>
          <a:lstStyle>
            <a:lvl1pPr>
              <a:defRPr smtClean="0">
                <a:latin typeface="Times New Roman" pitchFamily="18" charset="0"/>
                <a:cs typeface="Times New Roman" pitchFamily="18" charset="0"/>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33096706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35521718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atin typeface="Times New Roman" pitchFamily="18" charset="0"/>
                <a:cs typeface="Times New Roman" pitchFamily="18" charset="0"/>
              </a:defRPr>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Times New Roman" pitchFamily="18" charset="0"/>
                <a:cs typeface="Times New Roman"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1940854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cxnSp>
        <p:nvCxnSpPr>
          <p:cNvPr id="5" name="直線接點 4"/>
          <p:cNvCxnSpPr/>
          <p:nvPr/>
        </p:nvCxnSpPr>
        <p:spPr>
          <a:xfrm>
            <a:off x="571501" y="1285875"/>
            <a:ext cx="11620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357298"/>
            <a:ext cx="5384800" cy="49292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357298"/>
            <a:ext cx="5384800" cy="49292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日期版面配置區 4"/>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7" name="頁尾版面配置區 5"/>
          <p:cNvSpPr>
            <a:spLocks noGrp="1"/>
          </p:cNvSpPr>
          <p:nvPr>
            <p:ph type="ftr" sz="quarter" idx="11"/>
          </p:nvPr>
        </p:nvSpPr>
        <p:spPr/>
        <p:txBody>
          <a:bodyPr/>
          <a:lstStyle>
            <a:lvl1pPr>
              <a:defRPr/>
            </a:lvl1pPr>
          </a:lstStyle>
          <a:p>
            <a:endParaRPr lang="zh-TW" altLang="en-US"/>
          </a:p>
        </p:txBody>
      </p:sp>
      <p:sp>
        <p:nvSpPr>
          <p:cNvPr id="8" name="投影片編號版面配置區 6"/>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19983978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357299"/>
            <a:ext cx="5386917" cy="5715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09600" y="1928802"/>
            <a:ext cx="5386917" cy="44291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357299"/>
            <a:ext cx="5389033" cy="5715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93368" y="1928802"/>
            <a:ext cx="5389033" cy="44291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6"/>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9" name="頁尾版面配置區 7"/>
          <p:cNvSpPr>
            <a:spLocks noGrp="1"/>
          </p:cNvSpPr>
          <p:nvPr>
            <p:ph type="ftr" sz="quarter" idx="11"/>
          </p:nvPr>
        </p:nvSpPr>
        <p:spPr/>
        <p:txBody>
          <a:bodyPr/>
          <a:lstStyle>
            <a:lvl1pPr>
              <a:defRPr/>
            </a:lvl1pPr>
          </a:lstStyle>
          <a:p>
            <a:endParaRPr lang="zh-TW" altLang="en-US"/>
          </a:p>
        </p:txBody>
      </p:sp>
      <p:sp>
        <p:nvSpPr>
          <p:cNvPr id="10" name="投影片編號版面配置區 8"/>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265037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4" name="日期版面配置區 2"/>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5" name="頁尾版面配置區 3"/>
          <p:cNvSpPr>
            <a:spLocks noGrp="1"/>
          </p:cNvSpPr>
          <p:nvPr>
            <p:ph type="ftr" sz="quarter" idx="11"/>
          </p:nvPr>
        </p:nvSpPr>
        <p:spPr/>
        <p:txBody>
          <a:bodyPr/>
          <a:lstStyle>
            <a:lvl1pPr>
              <a:defRPr/>
            </a:lvl1pPr>
          </a:lstStyle>
          <a:p>
            <a:endParaRPr lang="zh-TW" altLang="en-US"/>
          </a:p>
        </p:txBody>
      </p:sp>
      <p:sp>
        <p:nvSpPr>
          <p:cNvPr id="6" name="投影片編號版面配置區 4"/>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2175205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3" name="頁尾版面配置區 4"/>
          <p:cNvSpPr>
            <a:spLocks noGrp="1"/>
          </p:cNvSpPr>
          <p:nvPr>
            <p:ph type="ftr" sz="quarter" idx="11"/>
          </p:nvPr>
        </p:nvSpPr>
        <p:spPr/>
        <p:txBody>
          <a:bodyPr/>
          <a:lstStyle>
            <a:lvl1pPr>
              <a:defRPr/>
            </a:lvl1pPr>
          </a:lstStyle>
          <a:p>
            <a:endParaRPr lang="zh-TW" altLang="en-US"/>
          </a:p>
        </p:txBody>
      </p:sp>
      <p:sp>
        <p:nvSpPr>
          <p:cNvPr id="4"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28782967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514914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357299"/>
            <a:ext cx="5386917" cy="5715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09600" y="1928802"/>
            <a:ext cx="5386917" cy="44291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357299"/>
            <a:ext cx="5389033" cy="57150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93368" y="1928802"/>
            <a:ext cx="5389033" cy="44291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6"/>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9" name="頁尾版面配置區 7"/>
          <p:cNvSpPr>
            <a:spLocks noGrp="1"/>
          </p:cNvSpPr>
          <p:nvPr>
            <p:ph type="ftr" sz="quarter" idx="11"/>
          </p:nvPr>
        </p:nvSpPr>
        <p:spPr/>
        <p:txBody>
          <a:bodyPr/>
          <a:lstStyle>
            <a:lvl1pPr>
              <a:defRPr/>
            </a:lvl1pPr>
          </a:lstStyle>
          <a:p>
            <a:endParaRPr lang="zh-TW" altLang="en-US"/>
          </a:p>
        </p:txBody>
      </p:sp>
      <p:sp>
        <p:nvSpPr>
          <p:cNvPr id="10" name="投影片編號版面配置區 8"/>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1733043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cxnSp>
        <p:nvCxnSpPr>
          <p:cNvPr id="4" name="直線接點 3"/>
          <p:cNvCxnSpPr/>
          <p:nvPr/>
        </p:nvCxnSpPr>
        <p:spPr>
          <a:xfrm>
            <a:off x="571501" y="1285875"/>
            <a:ext cx="11620500" cy="1588"/>
          </a:xfrm>
          <a:prstGeom prst="line">
            <a:avLst/>
          </a:prstGeom>
          <a:ln w="12700" cmpd="sng">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30213432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extLst>
      <p:ext uri="{BB962C8B-B14F-4D97-AF65-F5344CB8AC3E}">
        <p14:creationId xmlns:p14="http://schemas.microsoft.com/office/powerpoint/2010/main" val="38825302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766233" y="304801"/>
            <a:ext cx="10668000" cy="892175"/>
          </a:xfrm>
        </p:spPr>
        <p:txBody>
          <a:bodyPr/>
          <a:lstStyle/>
          <a:p>
            <a:r>
              <a:rPr lang="zh-TW" altLang="en-US"/>
              <a:t>按一下以編輯母片標題樣式</a:t>
            </a:r>
          </a:p>
        </p:txBody>
      </p:sp>
      <p:sp>
        <p:nvSpPr>
          <p:cNvPr id="3" name="內容版面配置區 2"/>
          <p:cNvSpPr>
            <a:spLocks noGrp="1"/>
          </p:cNvSpPr>
          <p:nvPr>
            <p:ph sz="half" idx="1"/>
          </p:nvPr>
        </p:nvSpPr>
        <p:spPr>
          <a:xfrm>
            <a:off x="755651" y="1412875"/>
            <a:ext cx="5232400" cy="47529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6191251" y="1412875"/>
            <a:ext cx="5232400" cy="23002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191251" y="3865564"/>
            <a:ext cx="5232400" cy="230028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7"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8" name="Rectangle 9"/>
          <p:cNvSpPr>
            <a:spLocks noGrp="1" noChangeArrowheads="1"/>
          </p:cNvSpPr>
          <p:nvPr>
            <p:ph type="sldNum" sz="quarter" idx="12"/>
          </p:nvPr>
        </p:nvSpPr>
        <p:spPr>
          <a:ln/>
        </p:spPr>
        <p:txBody>
          <a:bodyPr/>
          <a:lstStyle>
            <a:lvl1pPr>
              <a:defRPr/>
            </a:lvl1pPr>
          </a:lstStyle>
          <a:p>
            <a:pPr>
              <a:defRPr/>
            </a:pPr>
            <a:fld id="{E2DA4AC6-824E-495F-9007-99958EAFBE44}" type="slidenum">
              <a:rPr lang="en-US" altLang="zh-TW"/>
              <a:pPr>
                <a:defRPr/>
              </a:pPr>
              <a:t>‹#›</a:t>
            </a:fld>
            <a:endParaRPr lang="en-US" altLang="zh-TW"/>
          </a:p>
        </p:txBody>
      </p:sp>
    </p:spTree>
    <p:extLst>
      <p:ext uri="{BB962C8B-B14F-4D97-AF65-F5344CB8AC3E}">
        <p14:creationId xmlns:p14="http://schemas.microsoft.com/office/powerpoint/2010/main" val="3037512718"/>
      </p:ext>
    </p:extLst>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94" b="1" i="0">
                <a:solidFill>
                  <a:srgbClr val="33339A"/>
                </a:solidFill>
                <a:latin typeface="Arial"/>
                <a:cs typeface="Arial"/>
              </a:defRPr>
            </a:lvl1pPr>
          </a:lstStyle>
          <a:p>
            <a:endParaRPr/>
          </a:p>
        </p:txBody>
      </p:sp>
      <p:sp>
        <p:nvSpPr>
          <p:cNvPr id="3" name="Holder 3"/>
          <p:cNvSpPr>
            <a:spLocks noGrp="1"/>
          </p:cNvSpPr>
          <p:nvPr>
            <p:ph sz="half" idx="2"/>
          </p:nvPr>
        </p:nvSpPr>
        <p:spPr>
          <a:xfrm>
            <a:off x="1096565" y="1131878"/>
            <a:ext cx="4648743" cy="263149"/>
          </a:xfrm>
          <a:prstGeom prst="rect">
            <a:avLst/>
          </a:prstGeom>
        </p:spPr>
        <p:txBody>
          <a:bodyPr wrap="square" lIns="0" tIns="0" rIns="0" bIns="0">
            <a:spAutoFit/>
          </a:bodyPr>
          <a:lstStyle>
            <a:lvl1pPr>
              <a:defRPr sz="1710" b="1" i="0">
                <a:solidFill>
                  <a:schemeClr val="tx1"/>
                </a:solidFill>
                <a:latin typeface="Times New Roman"/>
                <a:cs typeface="Times New Roman"/>
              </a:defRPr>
            </a:lvl1pPr>
          </a:lstStyle>
          <a:p>
            <a:endParaRPr/>
          </a:p>
        </p:txBody>
      </p:sp>
      <p:sp>
        <p:nvSpPr>
          <p:cNvPr id="4" name="Holder 4"/>
          <p:cNvSpPr>
            <a:spLocks noGrp="1"/>
          </p:cNvSpPr>
          <p:nvPr>
            <p:ph sz="half" idx="3"/>
          </p:nvPr>
        </p:nvSpPr>
        <p:spPr>
          <a:xfrm>
            <a:off x="6784240" y="1466495"/>
            <a:ext cx="2709895" cy="210507"/>
          </a:xfrm>
          <a:prstGeom prst="rect">
            <a:avLst/>
          </a:prstGeom>
        </p:spPr>
        <p:txBody>
          <a:bodyPr wrap="square" lIns="0" tIns="0" rIns="0" bIns="0">
            <a:spAutoFit/>
          </a:bodyPr>
          <a:lstStyle>
            <a:lvl1pPr>
              <a:defRPr sz="1368"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1026" b="0" i="0">
                <a:solidFill>
                  <a:schemeClr val="tx1"/>
                </a:solidFill>
                <a:latin typeface="Tahoma"/>
                <a:cs typeface="Tahoma"/>
              </a:defRPr>
            </a:lvl1pPr>
          </a:lstStyle>
          <a:p>
            <a:pPr marL="10860">
              <a:spcBef>
                <a:spcPts val="86"/>
              </a:spcBef>
            </a:pPr>
            <a:r>
              <a:rPr lang="en-US" spc="-51"/>
              <a:t>V</a:t>
            </a:r>
            <a:r>
              <a:rPr lang="en-US" spc="-9"/>
              <a:t>e</a:t>
            </a:r>
            <a:r>
              <a:rPr lang="en-US" spc="-4"/>
              <a:t>rilog</a:t>
            </a:r>
            <a:endParaRPr lang="en-US" spc="-4"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7" name="Holder 7"/>
          <p:cNvSpPr>
            <a:spLocks noGrp="1"/>
          </p:cNvSpPr>
          <p:nvPr>
            <p:ph type="sldNum" sz="quarter" idx="7"/>
          </p:nvPr>
        </p:nvSpPr>
        <p:spPr/>
        <p:txBody>
          <a:bodyPr lIns="0" tIns="0" rIns="0" bIns="0"/>
          <a:lstStyle>
            <a:lvl1pPr>
              <a:defRPr sz="1026" b="0" i="0">
                <a:solidFill>
                  <a:schemeClr val="tx1"/>
                </a:solidFill>
                <a:latin typeface="Tahoma"/>
                <a:cs typeface="Tahoma"/>
              </a:defRPr>
            </a:lvl1pPr>
          </a:lstStyle>
          <a:p>
            <a:pPr marL="32579">
              <a:spcBef>
                <a:spcPts val="86"/>
              </a:spcBef>
            </a:pPr>
            <a:fld id="{81D60167-4931-47E6-BA6A-407CBD079E47}" type="slidenum">
              <a:rPr lang="en-US" altLang="zh-TW" smtClean="0"/>
              <a:pPr marL="32579">
                <a:spcBef>
                  <a:spcPts val="86"/>
                </a:spcBef>
              </a:pPr>
              <a:t>‹#›</a:t>
            </a:fld>
            <a:endParaRPr lang="en-US" altLang="zh-TW" dirty="0"/>
          </a:p>
        </p:txBody>
      </p:sp>
    </p:spTree>
    <p:extLst>
      <p:ext uri="{BB962C8B-B14F-4D97-AF65-F5344CB8AC3E}">
        <p14:creationId xmlns:p14="http://schemas.microsoft.com/office/powerpoint/2010/main" val="37428224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標題，文字及兩項物件">
    <p:spTree>
      <p:nvGrpSpPr>
        <p:cNvPr id="1" name=""/>
        <p:cNvGrpSpPr/>
        <p:nvPr/>
      </p:nvGrpSpPr>
      <p:grpSpPr>
        <a:xfrm>
          <a:off x="0" y="0"/>
          <a:ext cx="0" cy="0"/>
          <a:chOff x="0" y="0"/>
          <a:chExt cx="0" cy="0"/>
        </a:xfrm>
      </p:grpSpPr>
      <p:sp>
        <p:nvSpPr>
          <p:cNvPr id="6" name="頁尾版面配置區 5"/>
          <p:cNvSpPr>
            <a:spLocks noGrp="1"/>
          </p:cNvSpPr>
          <p:nvPr>
            <p:ph type="ftr" sz="quarter" idx="10"/>
          </p:nvPr>
        </p:nvSpPr>
        <p:spPr>
          <a:xfrm>
            <a:off x="4057651" y="6524625"/>
            <a:ext cx="5590116" cy="217488"/>
          </a:xfrm>
        </p:spPr>
        <p:txBody>
          <a:bodyPr/>
          <a:lstStyle>
            <a:lvl1pPr>
              <a:defRPr/>
            </a:lvl1pPr>
          </a:lstStyle>
          <a:p>
            <a:endParaRPr lang="zh-TW" altLang="zh-TW"/>
          </a:p>
        </p:txBody>
      </p:sp>
      <p:sp>
        <p:nvSpPr>
          <p:cNvPr id="7" name="日期版面配置區 6"/>
          <p:cNvSpPr>
            <a:spLocks noGrp="1"/>
          </p:cNvSpPr>
          <p:nvPr>
            <p:ph type="dt" sz="half" idx="11"/>
          </p:nvPr>
        </p:nvSpPr>
        <p:spPr>
          <a:xfrm>
            <a:off x="433918" y="6537326"/>
            <a:ext cx="2205567" cy="276225"/>
          </a:xfrm>
        </p:spPr>
        <p:txBody>
          <a:bodyPr/>
          <a:lstStyle>
            <a:lvl1pPr>
              <a:defRPr/>
            </a:lvl1pPr>
          </a:lstStyle>
          <a:p>
            <a:r>
              <a:rPr lang="zh-TW" altLang="en-US"/>
              <a:t>2005.09</a:t>
            </a:r>
            <a:endParaRPr lang="en-US" altLang="zh-TW"/>
          </a:p>
        </p:txBody>
      </p:sp>
      <p:sp>
        <p:nvSpPr>
          <p:cNvPr id="8" name="投影片編號版面配置區 7"/>
          <p:cNvSpPr>
            <a:spLocks noGrp="1"/>
          </p:cNvSpPr>
          <p:nvPr>
            <p:ph type="sldNum" sz="quarter" idx="12"/>
          </p:nvPr>
        </p:nvSpPr>
        <p:spPr>
          <a:xfrm>
            <a:off x="10085918" y="6524626"/>
            <a:ext cx="1098549" cy="250825"/>
          </a:xfrm>
          <a:prstGeom prst="rect">
            <a:avLst/>
          </a:prstGeom>
        </p:spPr>
        <p:txBody>
          <a:bodyPr/>
          <a:lstStyle>
            <a:lvl1pPr>
              <a:defRPr/>
            </a:lvl1pPr>
          </a:lstStyle>
          <a:p>
            <a:fld id="{FDEF8C7A-396F-4BA0-8FF8-05202DF3E1FF}" type="slidenum">
              <a:rPr lang="en-US" altLang="zh-TW"/>
              <a:pPr/>
              <a:t>‹#›</a:t>
            </a:fld>
            <a:endParaRPr lang="en-US" altLang="zh-TW"/>
          </a:p>
        </p:txBody>
      </p:sp>
      <p:sp>
        <p:nvSpPr>
          <p:cNvPr id="9" name="標題版面配置區 1"/>
          <p:cNvSpPr>
            <a:spLocks noGrp="1"/>
          </p:cNvSpPr>
          <p:nvPr>
            <p:ph type="title"/>
          </p:nvPr>
        </p:nvSpPr>
        <p:spPr>
          <a:xfrm>
            <a:off x="609600" y="116632"/>
            <a:ext cx="8654752" cy="922114"/>
          </a:xfrm>
          <a:prstGeom prst="rect">
            <a:avLst/>
          </a:prstGeom>
        </p:spPr>
        <p:txBody>
          <a:bodyPr vert="horz" lIns="91440" tIns="45720" rIns="91440" bIns="45720" rtlCol="0" anchor="ctr">
            <a:normAutofit/>
          </a:bodyPr>
          <a:lstStyle>
            <a:lvl1pPr>
              <a:defRPr sz="4000"/>
            </a:lvl1pPr>
          </a:lstStyle>
          <a:p>
            <a:r>
              <a:rPr lang="zh-TW" altLang="en-US" dirty="0"/>
              <a:t>按一下以編輯母片標題樣式</a:t>
            </a:r>
          </a:p>
        </p:txBody>
      </p:sp>
      <p:sp>
        <p:nvSpPr>
          <p:cNvPr id="10" name="Rectangle 3"/>
          <p:cNvSpPr>
            <a:spLocks noGrp="1" noChangeArrowheads="1"/>
          </p:cNvSpPr>
          <p:nvPr>
            <p:ph idx="1"/>
          </p:nvPr>
        </p:nvSpPr>
        <p:spPr bwMode="auto">
          <a:xfrm>
            <a:off x="527051" y="1196802"/>
            <a:ext cx="11330516" cy="5616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34649145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標題，文字及物件">
    <p:spTree>
      <p:nvGrpSpPr>
        <p:cNvPr id="1" name=""/>
        <p:cNvGrpSpPr/>
        <p:nvPr/>
      </p:nvGrpSpPr>
      <p:grpSpPr>
        <a:xfrm>
          <a:off x="0" y="0"/>
          <a:ext cx="0" cy="0"/>
          <a:chOff x="0" y="0"/>
          <a:chExt cx="0" cy="0"/>
        </a:xfrm>
      </p:grpSpPr>
      <p:sp>
        <p:nvSpPr>
          <p:cNvPr id="5" name="頁尾版面配置區 4"/>
          <p:cNvSpPr>
            <a:spLocks noGrp="1"/>
          </p:cNvSpPr>
          <p:nvPr>
            <p:ph type="ftr" sz="quarter" idx="10"/>
          </p:nvPr>
        </p:nvSpPr>
        <p:spPr>
          <a:xfrm>
            <a:off x="4057651" y="6524625"/>
            <a:ext cx="5590116" cy="217488"/>
          </a:xfrm>
        </p:spPr>
        <p:txBody>
          <a:bodyPr/>
          <a:lstStyle>
            <a:lvl1pPr>
              <a:defRPr/>
            </a:lvl1pPr>
          </a:lstStyle>
          <a:p>
            <a:endParaRPr lang="zh-TW" altLang="zh-TW"/>
          </a:p>
        </p:txBody>
      </p:sp>
      <p:sp>
        <p:nvSpPr>
          <p:cNvPr id="6" name="日期版面配置區 5"/>
          <p:cNvSpPr>
            <a:spLocks noGrp="1"/>
          </p:cNvSpPr>
          <p:nvPr>
            <p:ph type="dt" sz="half" idx="11"/>
          </p:nvPr>
        </p:nvSpPr>
        <p:spPr>
          <a:xfrm>
            <a:off x="433918" y="6537326"/>
            <a:ext cx="2205567" cy="276225"/>
          </a:xfrm>
        </p:spPr>
        <p:txBody>
          <a:bodyPr/>
          <a:lstStyle>
            <a:lvl1pPr>
              <a:defRPr/>
            </a:lvl1pPr>
          </a:lstStyle>
          <a:p>
            <a:r>
              <a:rPr lang="zh-TW" altLang="en-US"/>
              <a:t>2005.09</a:t>
            </a:r>
            <a:endParaRPr lang="en-US" altLang="zh-TW"/>
          </a:p>
        </p:txBody>
      </p:sp>
      <p:sp>
        <p:nvSpPr>
          <p:cNvPr id="7" name="投影片編號版面配置區 6"/>
          <p:cNvSpPr>
            <a:spLocks noGrp="1"/>
          </p:cNvSpPr>
          <p:nvPr>
            <p:ph type="sldNum" sz="quarter" idx="12"/>
          </p:nvPr>
        </p:nvSpPr>
        <p:spPr>
          <a:xfrm>
            <a:off x="10085918" y="6524626"/>
            <a:ext cx="1098549" cy="250825"/>
          </a:xfrm>
          <a:prstGeom prst="rect">
            <a:avLst/>
          </a:prstGeom>
        </p:spPr>
        <p:txBody>
          <a:bodyPr/>
          <a:lstStyle>
            <a:lvl1pPr>
              <a:defRPr/>
            </a:lvl1pPr>
          </a:lstStyle>
          <a:p>
            <a:fld id="{52E282A5-2A87-4048-ACF7-CE42498FD657}" type="slidenum">
              <a:rPr lang="en-US" altLang="zh-TW"/>
              <a:pPr/>
              <a:t>‹#›</a:t>
            </a:fld>
            <a:endParaRPr lang="en-US" altLang="zh-TW"/>
          </a:p>
        </p:txBody>
      </p:sp>
      <p:sp>
        <p:nvSpPr>
          <p:cNvPr id="8" name="標題版面配置區 1"/>
          <p:cNvSpPr>
            <a:spLocks noGrp="1"/>
          </p:cNvSpPr>
          <p:nvPr>
            <p:ph type="title"/>
          </p:nvPr>
        </p:nvSpPr>
        <p:spPr>
          <a:xfrm>
            <a:off x="609600" y="116632"/>
            <a:ext cx="8654752" cy="922114"/>
          </a:xfrm>
          <a:prstGeom prst="rect">
            <a:avLst/>
          </a:prstGeom>
        </p:spPr>
        <p:txBody>
          <a:bodyPr vert="horz" lIns="91440" tIns="45720" rIns="91440" bIns="45720" rtlCol="0" anchor="ctr">
            <a:normAutofit/>
          </a:bodyPr>
          <a:lstStyle>
            <a:lvl1pPr>
              <a:defRPr sz="4000"/>
            </a:lvl1pPr>
          </a:lstStyle>
          <a:p>
            <a:r>
              <a:rPr lang="zh-TW" altLang="en-US" dirty="0"/>
              <a:t>按一下以編輯母片標題樣式</a:t>
            </a:r>
          </a:p>
        </p:txBody>
      </p:sp>
    </p:spTree>
    <p:extLst>
      <p:ext uri="{BB962C8B-B14F-4D97-AF65-F5344CB8AC3E}">
        <p14:creationId xmlns:p14="http://schemas.microsoft.com/office/powerpoint/2010/main" val="5708164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4" name="日期版面配置區 2"/>
          <p:cNvSpPr>
            <a:spLocks noGrp="1"/>
          </p:cNvSpPr>
          <p:nvPr>
            <p:ph type="dt" sz="half" idx="10"/>
          </p:nvPr>
        </p:nvSpPr>
        <p:spPr/>
        <p:txBody>
          <a:bodyPr/>
          <a:lstStyle>
            <a:lvl1pPr>
              <a:defRPr smtClean="0"/>
            </a:lvl1pPr>
          </a:lstStyle>
          <a:p>
            <a:fld id="{9E4BAB45-CC32-4EA4-861C-55A130FC9389}" type="datetimeFigureOut">
              <a:rPr lang="zh-TW" altLang="en-US" smtClean="0"/>
              <a:pPr/>
              <a:t>2024/3/4</a:t>
            </a:fld>
            <a:endParaRPr lang="zh-TW" altLang="en-US"/>
          </a:p>
        </p:txBody>
      </p:sp>
      <p:sp>
        <p:nvSpPr>
          <p:cNvPr id="5" name="頁尾版面配置區 3"/>
          <p:cNvSpPr>
            <a:spLocks noGrp="1"/>
          </p:cNvSpPr>
          <p:nvPr>
            <p:ph type="ftr" sz="quarter" idx="11"/>
          </p:nvPr>
        </p:nvSpPr>
        <p:spPr/>
        <p:txBody>
          <a:bodyPr/>
          <a:lstStyle>
            <a:lvl1pPr>
              <a:defRPr/>
            </a:lvl1pPr>
          </a:lstStyle>
          <a:p>
            <a:endParaRPr lang="zh-TW" altLang="en-US"/>
          </a:p>
        </p:txBody>
      </p:sp>
      <p:sp>
        <p:nvSpPr>
          <p:cNvPr id="6" name="投影片編號版面配置區 4"/>
          <p:cNvSpPr>
            <a:spLocks noGrp="1"/>
          </p:cNvSpPr>
          <p:nvPr>
            <p:ph type="sldNum" sz="quarter" idx="12"/>
          </p:nvPr>
        </p:nvSpPr>
        <p:spPr/>
        <p:txBody>
          <a:bodyPr/>
          <a:lstStyle>
            <a:lvl1pPr>
              <a:defRPr smtClean="0"/>
            </a:lvl1pPr>
          </a:lstStyle>
          <a:p>
            <a:fld id="{B7ED870F-9485-4D56-AFF4-B9828BB10F8F}"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3" name="頁尾版面配置區 4"/>
          <p:cNvSpPr>
            <a:spLocks noGrp="1"/>
          </p:cNvSpPr>
          <p:nvPr>
            <p:ph type="ftr" sz="quarter" idx="11"/>
          </p:nvPr>
        </p:nvSpPr>
        <p:spPr/>
        <p:txBody>
          <a:bodyPr/>
          <a:lstStyle>
            <a:lvl1pPr>
              <a:defRPr/>
            </a:lvl1pPr>
          </a:lstStyle>
          <a:p>
            <a:endParaRPr lang="zh-TW" altLang="en-US"/>
          </a:p>
        </p:txBody>
      </p:sp>
      <p:sp>
        <p:nvSpPr>
          <p:cNvPr id="4"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日期版面配置區 3"/>
          <p:cNvSpPr>
            <a:spLocks noGrp="1"/>
          </p:cNvSpPr>
          <p:nvPr>
            <p:ph type="dt" sz="half" idx="10"/>
          </p:nvPr>
        </p:nvSpPr>
        <p:spPr/>
        <p:txBody>
          <a:bodyPr/>
          <a:lstStyle>
            <a:lvl1pPr>
              <a:defRPr/>
            </a:lvl1pPr>
          </a:lstStyle>
          <a:p>
            <a:fld id="{9E4BAB45-CC32-4EA4-861C-55A130FC9389}" type="datetimeFigureOut">
              <a:rPr lang="zh-TW" altLang="en-US" smtClean="0"/>
              <a:pPr/>
              <a:t>2024/3/4</a:t>
            </a:fld>
            <a:endParaRPr lang="zh-TW" altLang="en-US"/>
          </a:p>
        </p:txBody>
      </p:sp>
      <p:sp>
        <p:nvSpPr>
          <p:cNvPr id="6" name="頁尾版面配置區 4"/>
          <p:cNvSpPr>
            <a:spLocks noGrp="1"/>
          </p:cNvSpPr>
          <p:nvPr>
            <p:ph type="ftr" sz="quarter" idx="11"/>
          </p:nvPr>
        </p:nvSpPr>
        <p:spPr/>
        <p:txBody>
          <a:bodyPr/>
          <a:lstStyle>
            <a:lvl1pPr>
              <a:defRPr/>
            </a:lvl1pPr>
          </a:lstStyle>
          <a:p>
            <a:endParaRPr lang="zh-TW" altLang="en-US"/>
          </a:p>
        </p:txBody>
      </p:sp>
      <p:sp>
        <p:nvSpPr>
          <p:cNvPr id="7" name="投影片編號版面配置區 5"/>
          <p:cNvSpPr>
            <a:spLocks noGrp="1"/>
          </p:cNvSpPr>
          <p:nvPr>
            <p:ph type="sldNum" sz="quarter" idx="12"/>
          </p:nvPr>
        </p:nvSpPr>
        <p:spPr/>
        <p:txBody>
          <a:bodyPr/>
          <a:lstStyle>
            <a:lvl1pPr>
              <a:defRPr/>
            </a:lvl1pPr>
          </a:lstStyle>
          <a:p>
            <a:fld id="{B7ED870F-9485-4D56-AFF4-B9828BB10F8F}"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media/image3.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4.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theme" Target="../theme/theme5.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標題版面配置區 1"/>
          <p:cNvSpPr>
            <a:spLocks noGrp="1"/>
          </p:cNvSpPr>
          <p:nvPr>
            <p:ph type="title"/>
          </p:nvPr>
        </p:nvSpPr>
        <p:spPr bwMode="auto">
          <a:xfrm>
            <a:off x="609600" y="274638"/>
            <a:ext cx="10972800" cy="939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4099" name="文字版面配置區 2"/>
          <p:cNvSpPr>
            <a:spLocks noGrp="1"/>
          </p:cNvSpPr>
          <p:nvPr>
            <p:ph type="body" idx="1"/>
          </p:nvPr>
        </p:nvSpPr>
        <p:spPr bwMode="auto">
          <a:xfrm>
            <a:off x="609600" y="1357314"/>
            <a:ext cx="10972800" cy="5000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normAutofit/>
          </a:bodyPr>
          <a:lstStyle>
            <a:lvl1pPr algn="l" fontAlgn="auto">
              <a:spcBef>
                <a:spcPts val="0"/>
              </a:spcBef>
              <a:spcAft>
                <a:spcPts val="0"/>
              </a:spcAft>
              <a:defRPr kumimoji="0" sz="1200" smtClean="0">
                <a:solidFill>
                  <a:schemeClr val="tx1">
                    <a:tint val="75000"/>
                  </a:schemeClr>
                </a:solidFill>
                <a:latin typeface="Arial Unicode MS" pitchFamily="34" charset="-120"/>
                <a:ea typeface="Arial Unicode MS" pitchFamily="34" charset="-120"/>
                <a:cs typeface="Arial Unicode MS" pitchFamily="34" charset="-120"/>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normAutofit/>
          </a:bodyPr>
          <a:lstStyle>
            <a:lvl1pPr algn="ctr" fontAlgn="auto">
              <a:spcBef>
                <a:spcPts val="0"/>
              </a:spcBef>
              <a:spcAft>
                <a:spcPts val="0"/>
              </a:spcAft>
              <a:defRPr kumimoji="0" sz="1200">
                <a:solidFill>
                  <a:schemeClr val="tx1">
                    <a:tint val="75000"/>
                  </a:schemeClr>
                </a:solidFill>
                <a:latin typeface="Arial Unicode MS" pitchFamily="34" charset="-120"/>
                <a:ea typeface="Arial Unicode MS" pitchFamily="34" charset="-120"/>
                <a:cs typeface="Arial Unicode MS" pitchFamily="34" charset="-120"/>
              </a:defRPr>
            </a:lvl1pPr>
          </a:lstStyle>
          <a:p>
            <a:endParaRPr lang="zh-TW" altLang="en-US"/>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normAutofit/>
          </a:bodyPr>
          <a:lstStyle>
            <a:lvl1pPr algn="r" fontAlgn="auto">
              <a:spcBef>
                <a:spcPts val="0"/>
              </a:spcBef>
              <a:spcAft>
                <a:spcPts val="0"/>
              </a:spcAft>
              <a:defRPr kumimoji="0" sz="1200" smtClean="0">
                <a:solidFill>
                  <a:schemeClr val="tx1">
                    <a:tint val="75000"/>
                  </a:schemeClr>
                </a:solidFill>
                <a:latin typeface="Arial Unicode MS" pitchFamily="34" charset="-120"/>
                <a:ea typeface="Arial Unicode MS" pitchFamily="34" charset="-120"/>
                <a:cs typeface="Arial Unicode MS" pitchFamily="34" charset="-120"/>
              </a:defRPr>
            </a:lvl1pPr>
          </a:lstStyle>
          <a:p>
            <a:fld id="{B7ED870F-9485-4D56-AFF4-B9828BB10F8F}" type="slidenum">
              <a:rPr lang="zh-TW" altLang="en-US" smtClean="0"/>
              <a:pPr/>
              <a:t>‹#›</a:t>
            </a:fld>
            <a:endParaRPr lang="zh-TW" altLang="en-US"/>
          </a:p>
        </p:txBody>
      </p:sp>
      <p:sp>
        <p:nvSpPr>
          <p:cNvPr id="7" name="矩形 6"/>
          <p:cNvSpPr/>
          <p:nvPr/>
        </p:nvSpPr>
        <p:spPr>
          <a:xfrm>
            <a:off x="0" y="0"/>
            <a:ext cx="12192000" cy="214290"/>
          </a:xfrm>
          <a:prstGeom prst="rect">
            <a:avLst/>
          </a:prstGeom>
          <a:gradFill flip="none" rotWithShape="1">
            <a:gsLst>
              <a:gs pos="12000">
                <a:schemeClr val="accent1"/>
              </a:gs>
              <a:gs pos="100000">
                <a:schemeClr val="bg1">
                  <a:shade val="100000"/>
                  <a:satMod val="11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extrusionH="57150">
              <a:bevelT w="57150" h="38100" prst="hardEdge"/>
            </a:sp3d>
          </a:bodyPr>
          <a:lstStyle/>
          <a:p>
            <a:pPr algn="r" fontAlgn="auto">
              <a:spcBef>
                <a:spcPts val="0"/>
              </a:spcBef>
              <a:spcAft>
                <a:spcPts val="0"/>
              </a:spcAft>
              <a:defRPr/>
            </a:pPr>
            <a:r>
              <a:rPr kumimoji="0" lang="en-US" altLang="zh-TW" sz="1200" b="1" dirty="0">
                <a:ln w="12700">
                  <a:noFill/>
                  <a:prstDash val="solid"/>
                </a:ln>
                <a:solidFill>
                  <a:schemeClr val="tx1">
                    <a:lumMod val="95000"/>
                    <a:lumOff val="5000"/>
                  </a:schemeClr>
                </a:solidFill>
                <a:effectLst>
                  <a:outerShdw blurRad="41275" dist="20320" dir="1800000" algn="tl" rotWithShape="0">
                    <a:srgbClr val="000000">
                      <a:alpha val="40000"/>
                    </a:srgbClr>
                  </a:outerShdw>
                  <a:reflection blurRad="6350" stA="60000" endA="900" endPos="58000" dir="5400000" sy="-100000" algn="bl" rotWithShape="0"/>
                </a:effectLst>
                <a:latin typeface="Times New Roman" pitchFamily="18" charset="0"/>
                <a:cs typeface="Times New Roman" pitchFamily="18" charset="0"/>
              </a:rPr>
              <a:t>Platform Based Design Group</a:t>
            </a:r>
            <a:endParaRPr kumimoji="0" lang="zh-TW" altLang="en-US" sz="1200" b="1" dirty="0">
              <a:ln w="12700">
                <a:noFill/>
                <a:prstDash val="solid"/>
              </a:ln>
              <a:solidFill>
                <a:schemeClr val="tx1">
                  <a:lumMod val="95000"/>
                  <a:lumOff val="5000"/>
                </a:schemeClr>
              </a:solidFill>
              <a:effectLst>
                <a:outerShdw blurRad="41275" dist="20320" dir="1800000" algn="tl" rotWithShape="0">
                  <a:srgbClr val="000000">
                    <a:alpha val="40000"/>
                  </a:srgbClr>
                </a:outerShdw>
                <a:reflection blurRad="6350" stA="60000" endA="900" endPos="58000" dir="5400000" sy="-100000" algn="bl" rotWithShape="0"/>
              </a:effectLst>
              <a:latin typeface="Times New Roman" pitchFamily="18" charset="0"/>
              <a:cs typeface="Times New Roman" pitchFamily="18" charset="0"/>
            </a:endParaRPr>
          </a:p>
        </p:txBody>
      </p:sp>
      <p:sp>
        <p:nvSpPr>
          <p:cNvPr id="15" name="矩形 14"/>
          <p:cNvSpPr/>
          <p:nvPr/>
        </p:nvSpPr>
        <p:spPr>
          <a:xfrm rot="16200000">
            <a:off x="5988844" y="654844"/>
            <a:ext cx="214312" cy="1219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r" fontAlgn="auto">
              <a:spcBef>
                <a:spcPts val="0"/>
              </a:spcBef>
              <a:spcAft>
                <a:spcPts val="0"/>
              </a:spcAft>
              <a:defRPr/>
            </a:pPr>
            <a:r>
              <a:rPr kumimoji="0" lang="en-US" altLang="zh-TW" sz="1400" b="1" spc="300" dirty="0">
                <a:latin typeface="Times New Roman" pitchFamily="18" charset="0"/>
                <a:cs typeface="Times New Roman" pitchFamily="18" charset="0"/>
              </a:rPr>
              <a:t>NYCU.EE</a:t>
            </a:r>
            <a:r>
              <a:rPr kumimoji="0" lang="en-US" altLang="zh-TW" sz="1400" b="1" dirty="0">
                <a:latin typeface="Times New Roman" pitchFamily="18" charset="0"/>
                <a:cs typeface="Times New Roman" pitchFamily="18" charset="0"/>
              </a:rPr>
              <a:t>, Hsinchu, Taiwan</a:t>
            </a:r>
            <a:endParaRPr kumimoji="0" lang="zh-TW" altLang="en-US" sz="1400" b="1" dirty="0">
              <a:latin typeface="Times New Roman" pitchFamily="18" charset="0"/>
              <a:cs typeface="Times New Roman" pitchFamily="18" charset="0"/>
            </a:endParaRPr>
          </a:p>
        </p:txBody>
      </p:sp>
      <p:sp>
        <p:nvSpPr>
          <p:cNvPr id="23" name="矩形 22"/>
          <p:cNvSpPr/>
          <p:nvPr/>
        </p:nvSpPr>
        <p:spPr>
          <a:xfrm>
            <a:off x="1" y="1500188"/>
            <a:ext cx="285751" cy="5357812"/>
          </a:xfrm>
          <a:prstGeom prst="rect">
            <a:avLst/>
          </a:prstGeom>
          <a:gradFill flip="none" rotWithShape="1">
            <a:gsLst>
              <a:gs pos="56000">
                <a:srgbClr val="92D050"/>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 tIns="3024000" bIns="46800" anchor="ctr"/>
          <a:lstStyle/>
          <a:p>
            <a:pPr algn="ctr" fontAlgn="auto">
              <a:spcBef>
                <a:spcPts val="0"/>
              </a:spcBef>
              <a:spcAft>
                <a:spcPts val="0"/>
              </a:spcAft>
              <a:defRPr/>
            </a:pPr>
            <a:r>
              <a:rPr kumimoji="0" lang="en-US" altLang="zh-TW" sz="1400" dirty="0">
                <a:latin typeface="Times New Roman" pitchFamily="18" charset="0"/>
                <a:cs typeface="Times New Roman" pitchFamily="18" charset="0"/>
              </a:rPr>
              <a:t>VLSI Signal Processing Lab.</a:t>
            </a:r>
            <a:endParaRPr kumimoji="0" lang="zh-TW" altLang="en-US" sz="1400" dirty="0">
              <a:latin typeface="Times New Roman" pitchFamily="18" charset="0"/>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711" r:id="rId13"/>
  </p:sldLayoutIdLst>
  <p:txStyles>
    <p:titleStyle>
      <a:lvl1pPr algn="l" rtl="0" eaLnBrk="1" fontAlgn="base" hangingPunct="1">
        <a:spcBef>
          <a:spcPct val="0"/>
        </a:spcBef>
        <a:spcAft>
          <a:spcPct val="0"/>
        </a:spcAft>
        <a:defRPr sz="4400" kern="1200">
          <a:solidFill>
            <a:schemeClr val="tx1"/>
          </a:solidFill>
          <a:latin typeface="Arial Unicode MS" pitchFamily="34" charset="-120"/>
          <a:ea typeface="Arial Unicode MS" pitchFamily="34" charset="-120"/>
          <a:cs typeface="Arial Unicode MS" pitchFamily="34" charset="-120"/>
        </a:defRPr>
      </a:lvl1pPr>
      <a:lvl2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2pPr>
      <a:lvl3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3pPr>
      <a:lvl4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4pPr>
      <a:lvl5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5pPr>
      <a:lvl6pPr marL="4572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6pPr>
      <a:lvl7pPr marL="9144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7pPr>
      <a:lvl8pPr marL="13716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8pPr>
      <a:lvl9pPr marL="18288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tx1"/>
          </a:solidFill>
          <a:latin typeface="Arial Unicode MS" pitchFamily="34" charset="-120"/>
          <a:ea typeface="Arial Unicode MS" pitchFamily="34" charset="-120"/>
          <a:cs typeface="Arial Unicode MS" pitchFamily="34" charset="-120"/>
        </a:defRPr>
      </a:lvl1pPr>
      <a:lvl2pPr marL="742950" indent="-285750" algn="l" rtl="0" eaLnBrk="1" fontAlgn="base" hangingPunct="1">
        <a:spcBef>
          <a:spcPct val="20000"/>
        </a:spcBef>
        <a:spcAft>
          <a:spcPct val="0"/>
        </a:spcAft>
        <a:buFont typeface="Arial" charset="0"/>
        <a:buChar char="–"/>
        <a:defRPr sz="2400" kern="1200">
          <a:solidFill>
            <a:srgbClr val="376092"/>
          </a:solidFill>
          <a:latin typeface="Arial Unicode MS" pitchFamily="34" charset="-120"/>
          <a:ea typeface="Arial Unicode MS" pitchFamily="34" charset="-120"/>
          <a:cs typeface="Arial Unicode MS" pitchFamily="34" charset="-120"/>
        </a:defRPr>
      </a:lvl2pPr>
      <a:lvl3pPr marL="1143000" indent="-228600" algn="l" rtl="0" eaLnBrk="1" fontAlgn="base" hangingPunct="1">
        <a:spcBef>
          <a:spcPct val="20000"/>
        </a:spcBef>
        <a:spcAft>
          <a:spcPct val="0"/>
        </a:spcAft>
        <a:buFont typeface="Arial" charset="0"/>
        <a:buChar char="•"/>
        <a:defRPr sz="2000" kern="1200">
          <a:solidFill>
            <a:srgbClr val="4F6228"/>
          </a:solidFill>
          <a:latin typeface="Arial Unicode MS" pitchFamily="34" charset="-120"/>
          <a:ea typeface="Arial Unicode MS" pitchFamily="34" charset="-120"/>
          <a:cs typeface="Arial Unicode MS" pitchFamily="34" charset="-120"/>
        </a:defRPr>
      </a:lvl3pPr>
      <a:lvl4pPr marL="1600200" indent="-228600" algn="l" rtl="0" eaLnBrk="1" fontAlgn="base" hangingPunct="1">
        <a:spcBef>
          <a:spcPct val="20000"/>
        </a:spcBef>
        <a:spcAft>
          <a:spcPct val="0"/>
        </a:spcAft>
        <a:buFont typeface="Arial" charset="0"/>
        <a:buChar char="–"/>
        <a:defRPr kern="1200">
          <a:solidFill>
            <a:srgbClr val="953735"/>
          </a:solidFill>
          <a:latin typeface="Arial Unicode MS" pitchFamily="34" charset="-120"/>
          <a:ea typeface="Arial Unicode MS" pitchFamily="34" charset="-120"/>
          <a:cs typeface="Arial Unicode MS" pitchFamily="34" charset="-120"/>
        </a:defRPr>
      </a:lvl4pPr>
      <a:lvl5pPr marL="2057400" indent="-228600" algn="l" rtl="0" eaLnBrk="1" fontAlgn="base" hangingPunct="1">
        <a:spcBef>
          <a:spcPct val="20000"/>
        </a:spcBef>
        <a:spcAft>
          <a:spcPct val="0"/>
        </a:spcAft>
        <a:buFont typeface="Arial" charset="0"/>
        <a:buChar char="»"/>
        <a:defRPr kern="1200">
          <a:solidFill>
            <a:srgbClr val="E46C0A"/>
          </a:solidFill>
          <a:latin typeface="Arial Unicode MS" pitchFamily="34" charset="-120"/>
          <a:ea typeface="Arial Unicode MS" pitchFamily="34" charset="-120"/>
          <a:cs typeface="Arial Unicode MS" pitchFamily="34" charset="-12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標題版面配置區 1"/>
          <p:cNvSpPr>
            <a:spLocks noGrp="1"/>
          </p:cNvSpPr>
          <p:nvPr>
            <p:ph type="title"/>
          </p:nvPr>
        </p:nvSpPr>
        <p:spPr bwMode="auto">
          <a:xfrm>
            <a:off x="609600" y="274638"/>
            <a:ext cx="10972800" cy="939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4099" name="文字版面配置區 2"/>
          <p:cNvSpPr>
            <a:spLocks noGrp="1"/>
          </p:cNvSpPr>
          <p:nvPr>
            <p:ph type="body" idx="1"/>
          </p:nvPr>
        </p:nvSpPr>
        <p:spPr bwMode="auto">
          <a:xfrm>
            <a:off x="609600" y="1357314"/>
            <a:ext cx="10972800" cy="5000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normAutofit/>
          </a:bodyPr>
          <a:lstStyle>
            <a:lvl1pPr algn="l" fontAlgn="auto">
              <a:spcBef>
                <a:spcPts val="0"/>
              </a:spcBef>
              <a:spcAft>
                <a:spcPts val="0"/>
              </a:spcAft>
              <a:defRPr kumimoji="0" sz="1200" smtClean="0">
                <a:solidFill>
                  <a:schemeClr val="tx1">
                    <a:tint val="75000"/>
                  </a:schemeClr>
                </a:solidFill>
                <a:latin typeface="Arial Unicode MS" pitchFamily="34" charset="-120"/>
                <a:ea typeface="Arial Unicode MS" pitchFamily="34" charset="-120"/>
                <a:cs typeface="Arial Unicode MS"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E4BAB45-CC32-4EA4-861C-55A130FC9389}" type="datetimeFigureOut">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l" defTabSz="914400" rtl="0" eaLnBrk="1" fontAlgn="auto" latinLnBrk="0" hangingPunct="1">
                <a:lnSpc>
                  <a:spcPct val="100000"/>
                </a:lnSpc>
                <a:spcBef>
                  <a:spcPts val="0"/>
                </a:spcBef>
                <a:spcAft>
                  <a:spcPts val="0"/>
                </a:spcAft>
                <a:buClrTx/>
                <a:buSzTx/>
                <a:buFontTx/>
                <a:buNone/>
                <a:tabLst/>
                <a:defRPr/>
              </a:pPr>
              <a:t>2024/3/4</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normAutofit/>
          </a:bodyPr>
          <a:lstStyle>
            <a:lvl1pPr algn="ctr" fontAlgn="auto">
              <a:spcBef>
                <a:spcPts val="0"/>
              </a:spcBef>
              <a:spcAft>
                <a:spcPts val="0"/>
              </a:spcAft>
              <a:defRPr kumimoji="0" sz="1200">
                <a:solidFill>
                  <a:schemeClr val="tx1">
                    <a:tint val="75000"/>
                  </a:schemeClr>
                </a:solidFill>
                <a:latin typeface="Arial Unicode MS" pitchFamily="34" charset="-120"/>
                <a:ea typeface="Arial Unicode MS" pitchFamily="34" charset="-120"/>
                <a:cs typeface="Arial Unicode MS"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normAutofit/>
          </a:bodyPr>
          <a:lstStyle>
            <a:lvl1pPr algn="r" fontAlgn="auto">
              <a:spcBef>
                <a:spcPts val="0"/>
              </a:spcBef>
              <a:spcAft>
                <a:spcPts val="0"/>
              </a:spcAft>
              <a:defRPr kumimoji="0" sz="1200" smtClean="0">
                <a:solidFill>
                  <a:schemeClr val="tx1">
                    <a:tint val="75000"/>
                  </a:schemeClr>
                </a:solidFill>
                <a:latin typeface="Arial Unicode MS" pitchFamily="34" charset="-120"/>
                <a:ea typeface="Arial Unicode MS" pitchFamily="34" charset="-120"/>
                <a:cs typeface="Arial Unicode MS" pitchFamily="34" charset="-12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ED870F-9485-4D56-AFF4-B9828BB10F8F}" type="slidenum">
              <a:rPr kumimoji="0" lang="zh-TW" altLang="en-US" sz="1200" b="0" i="0" u="none" strike="noStrike" kern="1200" cap="none" spc="0" normalizeH="0" baseline="0" noProof="0" smtClean="0">
                <a:ln>
                  <a:noFill/>
                </a:ln>
                <a:solidFill>
                  <a:prstClr val="black">
                    <a:tint val="75000"/>
                  </a:prstClr>
                </a:solidFill>
                <a:effectLst/>
                <a:uLnTx/>
                <a:uFillTx/>
                <a:ea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ea typeface="Arial Unicode MS" pitchFamily="34" charset="-120"/>
            </a:endParaRPr>
          </a:p>
        </p:txBody>
      </p:sp>
      <p:sp>
        <p:nvSpPr>
          <p:cNvPr id="7" name="矩形 6"/>
          <p:cNvSpPr/>
          <p:nvPr/>
        </p:nvSpPr>
        <p:spPr>
          <a:xfrm>
            <a:off x="0" y="0"/>
            <a:ext cx="12192000" cy="214290"/>
          </a:xfrm>
          <a:prstGeom prst="rect">
            <a:avLst/>
          </a:prstGeom>
          <a:gradFill flip="none" rotWithShape="1">
            <a:gsLst>
              <a:gs pos="12000">
                <a:schemeClr val="accent1"/>
              </a:gs>
              <a:gs pos="100000">
                <a:schemeClr val="bg1">
                  <a:shade val="100000"/>
                  <a:satMod val="11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extrusionH="57150">
              <a:bevelT w="57150" h="38100" prst="hardEdge"/>
            </a:sp3d>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w="12700">
                  <a:noFill/>
                  <a:prstDash val="solid"/>
                </a:ln>
                <a:solidFill>
                  <a:prstClr val="black">
                    <a:lumMod val="95000"/>
                    <a:lumOff val="5000"/>
                  </a:prstClr>
                </a:solidFill>
                <a:effectLst>
                  <a:outerShdw blurRad="41275" dist="20320" dir="1800000" algn="tl" rotWithShape="0">
                    <a:srgbClr val="000000">
                      <a:alpha val="40000"/>
                    </a:srgbClr>
                  </a:outerShdw>
                  <a:reflection blurRad="6350" stA="60000" endA="900" endPos="58000" dir="5400000" sy="-100000" algn="bl" rotWithShape="0"/>
                </a:effectLst>
                <a:uLnTx/>
                <a:uFillTx/>
                <a:latin typeface="Times New Roman" pitchFamily="18" charset="0"/>
                <a:ea typeface="新細明體" panose="02020500000000000000" pitchFamily="18" charset="-120"/>
                <a:cs typeface="Times New Roman" pitchFamily="18" charset="0"/>
              </a:rPr>
              <a:t>Platform Based Design Group</a:t>
            </a:r>
            <a:endParaRPr kumimoji="0" lang="zh-TW" altLang="en-US" sz="1200" b="1" i="0" u="none" strike="noStrike" kern="1200" cap="none" spc="0" normalizeH="0" baseline="0" noProof="0" dirty="0">
              <a:ln w="12700">
                <a:noFill/>
                <a:prstDash val="solid"/>
              </a:ln>
              <a:solidFill>
                <a:prstClr val="black">
                  <a:lumMod val="95000"/>
                  <a:lumOff val="5000"/>
                </a:prstClr>
              </a:solidFill>
              <a:effectLst>
                <a:outerShdw blurRad="41275" dist="20320" dir="1800000" algn="tl" rotWithShape="0">
                  <a:srgbClr val="000000">
                    <a:alpha val="40000"/>
                  </a:srgbClr>
                </a:outerShdw>
                <a:reflection blurRad="6350" stA="60000" endA="900" endPos="58000" dir="5400000" sy="-100000" algn="bl" rotWithShape="0"/>
              </a:effectLst>
              <a:uLnTx/>
              <a:uFillTx/>
              <a:latin typeface="Times New Roman" pitchFamily="18" charset="0"/>
              <a:ea typeface="新細明體" panose="02020500000000000000" pitchFamily="18" charset="-120"/>
              <a:cs typeface="Times New Roman" pitchFamily="18" charset="0"/>
            </a:endParaRPr>
          </a:p>
        </p:txBody>
      </p:sp>
      <p:sp>
        <p:nvSpPr>
          <p:cNvPr id="15" name="矩形 14"/>
          <p:cNvSpPr/>
          <p:nvPr/>
        </p:nvSpPr>
        <p:spPr>
          <a:xfrm rot="16200000">
            <a:off x="5988844" y="654844"/>
            <a:ext cx="214312" cy="1219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300" normalizeH="0" baseline="0" noProof="0" dirty="0">
                <a:ln>
                  <a:noFill/>
                </a:ln>
                <a:solidFill>
                  <a:prstClr val="white"/>
                </a:solidFill>
                <a:effectLst/>
                <a:uLnTx/>
                <a:uFillTx/>
                <a:latin typeface="Times New Roman" pitchFamily="18" charset="0"/>
                <a:ea typeface="新細明體" panose="02020500000000000000" pitchFamily="18" charset="-120"/>
                <a:cs typeface="Times New Roman" pitchFamily="18" charset="0"/>
              </a:rPr>
              <a:t>NCTU.EE</a:t>
            </a:r>
            <a:r>
              <a:rPr kumimoji="0" lang="en-US" altLang="zh-TW" sz="1400" b="1" i="0" u="none" strike="noStrike" kern="1200" cap="none" spc="0" normalizeH="0" baseline="0" noProof="0" dirty="0">
                <a:ln>
                  <a:noFill/>
                </a:ln>
                <a:solidFill>
                  <a:prstClr val="white"/>
                </a:solidFill>
                <a:effectLst/>
                <a:uLnTx/>
                <a:uFillTx/>
                <a:latin typeface="Times New Roman" pitchFamily="18" charset="0"/>
                <a:ea typeface="新細明體" panose="02020500000000000000" pitchFamily="18" charset="-120"/>
                <a:cs typeface="Times New Roman" pitchFamily="18" charset="0"/>
              </a:rPr>
              <a:t>, </a:t>
            </a:r>
            <a:r>
              <a:rPr kumimoji="0" lang="en-US" altLang="zh-TW" sz="1400" b="1" i="0" u="none" strike="noStrike" kern="1200" cap="none" spc="0" normalizeH="0" baseline="0" noProof="0" dirty="0" err="1">
                <a:ln>
                  <a:noFill/>
                </a:ln>
                <a:solidFill>
                  <a:prstClr val="white"/>
                </a:solidFill>
                <a:effectLst/>
                <a:uLnTx/>
                <a:uFillTx/>
                <a:latin typeface="Times New Roman" pitchFamily="18" charset="0"/>
                <a:ea typeface="新細明體" panose="02020500000000000000" pitchFamily="18" charset="-120"/>
                <a:cs typeface="Times New Roman" pitchFamily="18" charset="0"/>
              </a:rPr>
              <a:t>Hsinchu</a:t>
            </a:r>
            <a:r>
              <a:rPr kumimoji="0" lang="en-US" altLang="zh-TW" sz="1400" b="1" i="0" u="none" strike="noStrike" kern="1200" cap="none" spc="0" normalizeH="0" baseline="0" noProof="0" dirty="0">
                <a:ln>
                  <a:noFill/>
                </a:ln>
                <a:solidFill>
                  <a:prstClr val="white"/>
                </a:solidFill>
                <a:effectLst/>
                <a:uLnTx/>
                <a:uFillTx/>
                <a:latin typeface="Times New Roman" pitchFamily="18" charset="0"/>
                <a:ea typeface="新細明體" panose="02020500000000000000" pitchFamily="18" charset="-120"/>
                <a:cs typeface="Times New Roman" pitchFamily="18" charset="0"/>
              </a:rPr>
              <a:t>, Taiwan</a:t>
            </a:r>
            <a:endParaRPr kumimoji="0" lang="zh-TW" altLang="en-US" sz="1400" b="1" i="0" u="none" strike="noStrike" kern="1200" cap="none" spc="0" normalizeH="0" baseline="0" noProof="0" dirty="0">
              <a:ln>
                <a:noFill/>
              </a:ln>
              <a:solidFill>
                <a:prstClr val="white"/>
              </a:solidFill>
              <a:effectLst/>
              <a:uLnTx/>
              <a:uFillTx/>
              <a:latin typeface="Times New Roman" pitchFamily="18" charset="0"/>
              <a:ea typeface="新細明體" panose="02020500000000000000" pitchFamily="18" charset="-120"/>
              <a:cs typeface="Times New Roman" pitchFamily="18" charset="0"/>
            </a:endParaRPr>
          </a:p>
        </p:txBody>
      </p:sp>
      <p:sp>
        <p:nvSpPr>
          <p:cNvPr id="23" name="矩形 22"/>
          <p:cNvSpPr/>
          <p:nvPr/>
        </p:nvSpPr>
        <p:spPr>
          <a:xfrm>
            <a:off x="1" y="1500188"/>
            <a:ext cx="285751" cy="5357812"/>
          </a:xfrm>
          <a:prstGeom prst="rect">
            <a:avLst/>
          </a:prstGeom>
          <a:gradFill flip="none" rotWithShape="1">
            <a:gsLst>
              <a:gs pos="56000">
                <a:srgbClr val="92D050"/>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 tIns="3024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Times New Roman" pitchFamily="18" charset="0"/>
                <a:ea typeface="新細明體" panose="02020500000000000000" pitchFamily="18" charset="-120"/>
                <a:cs typeface="Times New Roman" pitchFamily="18" charset="0"/>
              </a:rPr>
              <a:t>VLSI Signal Processing Lab.</a:t>
            </a:r>
            <a:endParaRPr kumimoji="0" lang="zh-TW" altLang="en-US" sz="1400" b="0" i="0" u="none" strike="noStrike" kern="1200" cap="none" spc="0" normalizeH="0" baseline="0" noProof="0" dirty="0">
              <a:ln>
                <a:noFill/>
              </a:ln>
              <a:solidFill>
                <a:prstClr val="white"/>
              </a:solidFill>
              <a:effectLst/>
              <a:uLnTx/>
              <a:uFillTx/>
              <a:latin typeface="Times New Roman" pitchFamily="18" charset="0"/>
              <a:ea typeface="新細明體" panose="02020500000000000000" pitchFamily="18" charset="-120"/>
              <a:cs typeface="Times New Roman" pitchFamily="18" charset="0"/>
            </a:endParaRPr>
          </a:p>
        </p:txBody>
      </p:sp>
    </p:spTree>
    <p:extLst>
      <p:ext uri="{BB962C8B-B14F-4D97-AF65-F5344CB8AC3E}">
        <p14:creationId xmlns:p14="http://schemas.microsoft.com/office/powerpoint/2010/main" val="417263931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1" fontAlgn="base" hangingPunct="1">
        <a:spcBef>
          <a:spcPct val="0"/>
        </a:spcBef>
        <a:spcAft>
          <a:spcPct val="0"/>
        </a:spcAft>
        <a:defRPr sz="4400" kern="1200">
          <a:solidFill>
            <a:schemeClr val="tx1"/>
          </a:solidFill>
          <a:latin typeface="Arial Unicode MS" pitchFamily="34" charset="-120"/>
          <a:ea typeface="Arial Unicode MS" pitchFamily="34" charset="-120"/>
          <a:cs typeface="Arial Unicode MS" pitchFamily="34" charset="-120"/>
        </a:defRPr>
      </a:lvl1pPr>
      <a:lvl2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2pPr>
      <a:lvl3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3pPr>
      <a:lvl4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4pPr>
      <a:lvl5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5pPr>
      <a:lvl6pPr marL="4572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6pPr>
      <a:lvl7pPr marL="9144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7pPr>
      <a:lvl8pPr marL="13716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8pPr>
      <a:lvl9pPr marL="18288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tx1"/>
          </a:solidFill>
          <a:latin typeface="Arial Unicode MS" pitchFamily="34" charset="-120"/>
          <a:ea typeface="Arial Unicode MS" pitchFamily="34" charset="-120"/>
          <a:cs typeface="Arial Unicode MS" pitchFamily="34" charset="-120"/>
        </a:defRPr>
      </a:lvl1pPr>
      <a:lvl2pPr marL="742950" indent="-285750" algn="l" rtl="0" eaLnBrk="1" fontAlgn="base" hangingPunct="1">
        <a:spcBef>
          <a:spcPct val="20000"/>
        </a:spcBef>
        <a:spcAft>
          <a:spcPct val="0"/>
        </a:spcAft>
        <a:buFont typeface="Arial" charset="0"/>
        <a:buChar char="–"/>
        <a:defRPr sz="2400" kern="1200">
          <a:solidFill>
            <a:srgbClr val="376092"/>
          </a:solidFill>
          <a:latin typeface="Arial Unicode MS" pitchFamily="34" charset="-120"/>
          <a:ea typeface="Arial Unicode MS" pitchFamily="34" charset="-120"/>
          <a:cs typeface="Arial Unicode MS" pitchFamily="34" charset="-120"/>
        </a:defRPr>
      </a:lvl2pPr>
      <a:lvl3pPr marL="1143000" indent="-228600" algn="l" rtl="0" eaLnBrk="1" fontAlgn="base" hangingPunct="1">
        <a:spcBef>
          <a:spcPct val="20000"/>
        </a:spcBef>
        <a:spcAft>
          <a:spcPct val="0"/>
        </a:spcAft>
        <a:buFont typeface="Arial" charset="0"/>
        <a:buChar char="•"/>
        <a:defRPr sz="2000" kern="1200">
          <a:solidFill>
            <a:srgbClr val="4F6228"/>
          </a:solidFill>
          <a:latin typeface="Arial Unicode MS" pitchFamily="34" charset="-120"/>
          <a:ea typeface="Arial Unicode MS" pitchFamily="34" charset="-120"/>
          <a:cs typeface="Arial Unicode MS" pitchFamily="34" charset="-120"/>
        </a:defRPr>
      </a:lvl3pPr>
      <a:lvl4pPr marL="1600200" indent="-228600" algn="l" rtl="0" eaLnBrk="1" fontAlgn="base" hangingPunct="1">
        <a:spcBef>
          <a:spcPct val="20000"/>
        </a:spcBef>
        <a:spcAft>
          <a:spcPct val="0"/>
        </a:spcAft>
        <a:buFont typeface="Arial" charset="0"/>
        <a:buChar char="–"/>
        <a:defRPr kern="1200">
          <a:solidFill>
            <a:srgbClr val="953735"/>
          </a:solidFill>
          <a:latin typeface="Arial Unicode MS" pitchFamily="34" charset="-120"/>
          <a:ea typeface="Arial Unicode MS" pitchFamily="34" charset="-120"/>
          <a:cs typeface="Arial Unicode MS" pitchFamily="34" charset="-120"/>
        </a:defRPr>
      </a:lvl4pPr>
      <a:lvl5pPr marL="2057400" indent="-228600" algn="l" rtl="0" eaLnBrk="1" fontAlgn="base" hangingPunct="1">
        <a:spcBef>
          <a:spcPct val="20000"/>
        </a:spcBef>
        <a:spcAft>
          <a:spcPct val="0"/>
        </a:spcAft>
        <a:buFont typeface="Arial" charset="0"/>
        <a:buChar char="»"/>
        <a:defRPr kern="1200">
          <a:solidFill>
            <a:srgbClr val="E46C0A"/>
          </a:solidFill>
          <a:latin typeface="Arial Unicode MS" pitchFamily="34" charset="-120"/>
          <a:ea typeface="Arial Unicode MS" pitchFamily="34" charset="-120"/>
          <a:cs typeface="Arial Unicode MS" pitchFamily="34" charset="-12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標題版面配置區 1"/>
          <p:cNvSpPr>
            <a:spLocks noGrp="1"/>
          </p:cNvSpPr>
          <p:nvPr>
            <p:ph type="title"/>
          </p:nvPr>
        </p:nvSpPr>
        <p:spPr bwMode="auto">
          <a:xfrm>
            <a:off x="609600" y="274638"/>
            <a:ext cx="10972800" cy="939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4099" name="文字版面配置區 2"/>
          <p:cNvSpPr>
            <a:spLocks noGrp="1"/>
          </p:cNvSpPr>
          <p:nvPr>
            <p:ph type="body" idx="1"/>
          </p:nvPr>
        </p:nvSpPr>
        <p:spPr bwMode="auto">
          <a:xfrm>
            <a:off x="609600" y="1357314"/>
            <a:ext cx="10972800" cy="5000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normAutofit/>
          </a:bodyPr>
          <a:lstStyle>
            <a:lvl1pPr algn="l" fontAlgn="auto">
              <a:spcBef>
                <a:spcPts val="0"/>
              </a:spcBef>
              <a:spcAft>
                <a:spcPts val="0"/>
              </a:spcAft>
              <a:defRPr kumimoji="0" sz="1200" smtClean="0">
                <a:solidFill>
                  <a:schemeClr val="tx1">
                    <a:tint val="75000"/>
                  </a:schemeClr>
                </a:solidFill>
                <a:latin typeface="Arial Unicode MS" pitchFamily="34" charset="-120"/>
                <a:ea typeface="Arial Unicode MS" pitchFamily="34" charset="-120"/>
                <a:cs typeface="Arial Unicode MS" pitchFamily="34" charset="-120"/>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normAutofit/>
          </a:bodyPr>
          <a:lstStyle>
            <a:lvl1pPr algn="ctr" fontAlgn="auto">
              <a:spcBef>
                <a:spcPts val="0"/>
              </a:spcBef>
              <a:spcAft>
                <a:spcPts val="0"/>
              </a:spcAft>
              <a:defRPr kumimoji="0" sz="1200">
                <a:solidFill>
                  <a:schemeClr val="tx1">
                    <a:tint val="75000"/>
                  </a:schemeClr>
                </a:solidFill>
                <a:latin typeface="Arial Unicode MS" pitchFamily="34" charset="-120"/>
                <a:ea typeface="Arial Unicode MS" pitchFamily="34" charset="-120"/>
                <a:cs typeface="Arial Unicode MS" pitchFamily="34" charset="-120"/>
              </a:defRPr>
            </a:lvl1pPr>
          </a:lstStyle>
          <a:p>
            <a:endParaRPr lang="zh-TW" altLang="en-US"/>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normAutofit/>
          </a:bodyPr>
          <a:lstStyle>
            <a:lvl1pPr algn="r" fontAlgn="auto">
              <a:spcBef>
                <a:spcPts val="0"/>
              </a:spcBef>
              <a:spcAft>
                <a:spcPts val="0"/>
              </a:spcAft>
              <a:defRPr kumimoji="0" sz="1200" smtClean="0">
                <a:solidFill>
                  <a:schemeClr val="tx1">
                    <a:tint val="75000"/>
                  </a:schemeClr>
                </a:solidFill>
                <a:latin typeface="Arial Unicode MS" pitchFamily="34" charset="-120"/>
                <a:ea typeface="Arial Unicode MS" pitchFamily="34" charset="-120"/>
                <a:cs typeface="Arial Unicode MS" pitchFamily="34" charset="-120"/>
              </a:defRPr>
            </a:lvl1pPr>
          </a:lstStyle>
          <a:p>
            <a:fld id="{B7ED870F-9485-4D56-AFF4-B9828BB10F8F}" type="slidenum">
              <a:rPr lang="zh-TW" altLang="en-US" smtClean="0"/>
              <a:pPr/>
              <a:t>‹#›</a:t>
            </a:fld>
            <a:endParaRPr lang="zh-TW" altLang="en-US"/>
          </a:p>
        </p:txBody>
      </p:sp>
      <p:sp>
        <p:nvSpPr>
          <p:cNvPr id="7" name="矩形 6"/>
          <p:cNvSpPr/>
          <p:nvPr/>
        </p:nvSpPr>
        <p:spPr>
          <a:xfrm>
            <a:off x="0" y="0"/>
            <a:ext cx="12192000" cy="214290"/>
          </a:xfrm>
          <a:prstGeom prst="rect">
            <a:avLst/>
          </a:prstGeom>
          <a:gradFill flip="none" rotWithShape="1">
            <a:gsLst>
              <a:gs pos="12000">
                <a:schemeClr val="accent1"/>
              </a:gs>
              <a:gs pos="100000">
                <a:schemeClr val="bg1">
                  <a:shade val="100000"/>
                  <a:satMod val="11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extrusionH="57150">
              <a:bevelT w="57150" h="38100" prst="hardEdge"/>
            </a:sp3d>
          </a:bodyPr>
          <a:lstStyle/>
          <a:p>
            <a:pPr algn="r" fontAlgn="auto">
              <a:spcBef>
                <a:spcPts val="0"/>
              </a:spcBef>
              <a:spcAft>
                <a:spcPts val="0"/>
              </a:spcAft>
              <a:defRPr/>
            </a:pPr>
            <a:r>
              <a:rPr kumimoji="0" lang="en-US" altLang="zh-TW" sz="1200" b="1" dirty="0">
                <a:ln w="12700">
                  <a:noFill/>
                  <a:prstDash val="solid"/>
                </a:ln>
                <a:solidFill>
                  <a:schemeClr val="tx1">
                    <a:lumMod val="95000"/>
                    <a:lumOff val="5000"/>
                  </a:schemeClr>
                </a:solidFill>
                <a:effectLst>
                  <a:outerShdw blurRad="41275" dist="20320" dir="1800000" algn="tl" rotWithShape="0">
                    <a:srgbClr val="000000">
                      <a:alpha val="40000"/>
                    </a:srgbClr>
                  </a:outerShdw>
                  <a:reflection blurRad="6350" stA="60000" endA="900" endPos="58000" dir="5400000" sy="-100000" algn="bl" rotWithShape="0"/>
                </a:effectLst>
                <a:latin typeface="Times New Roman" pitchFamily="18" charset="0"/>
                <a:cs typeface="Times New Roman" pitchFamily="18" charset="0"/>
              </a:rPr>
              <a:t>Platform Based Design Group</a:t>
            </a:r>
            <a:endParaRPr kumimoji="0" lang="zh-TW" altLang="en-US" sz="1200" b="1" dirty="0">
              <a:ln w="12700">
                <a:noFill/>
                <a:prstDash val="solid"/>
              </a:ln>
              <a:solidFill>
                <a:schemeClr val="tx1">
                  <a:lumMod val="95000"/>
                  <a:lumOff val="5000"/>
                </a:schemeClr>
              </a:solidFill>
              <a:effectLst>
                <a:outerShdw blurRad="41275" dist="20320" dir="1800000" algn="tl" rotWithShape="0">
                  <a:srgbClr val="000000">
                    <a:alpha val="40000"/>
                  </a:srgbClr>
                </a:outerShdw>
                <a:reflection blurRad="6350" stA="60000" endA="900" endPos="58000" dir="5400000" sy="-100000" algn="bl" rotWithShape="0"/>
              </a:effectLst>
              <a:latin typeface="Times New Roman" pitchFamily="18" charset="0"/>
              <a:cs typeface="Times New Roman" pitchFamily="18" charset="0"/>
            </a:endParaRPr>
          </a:p>
        </p:txBody>
      </p:sp>
      <p:sp>
        <p:nvSpPr>
          <p:cNvPr id="15" name="矩形 14"/>
          <p:cNvSpPr/>
          <p:nvPr/>
        </p:nvSpPr>
        <p:spPr>
          <a:xfrm rot="16200000">
            <a:off x="5988844" y="654844"/>
            <a:ext cx="214312" cy="1219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r" fontAlgn="auto">
              <a:spcBef>
                <a:spcPts val="0"/>
              </a:spcBef>
              <a:spcAft>
                <a:spcPts val="0"/>
              </a:spcAft>
              <a:defRPr/>
            </a:pPr>
            <a:r>
              <a:rPr kumimoji="0" lang="en-US" altLang="zh-TW" sz="1400" b="1" spc="300" dirty="0">
                <a:latin typeface="Times New Roman" pitchFamily="18" charset="0"/>
                <a:cs typeface="Times New Roman" pitchFamily="18" charset="0"/>
              </a:rPr>
              <a:t>NCTU.EE</a:t>
            </a:r>
            <a:r>
              <a:rPr kumimoji="0" lang="en-US" altLang="zh-TW" sz="1400" b="1" dirty="0">
                <a:latin typeface="Times New Roman" pitchFamily="18" charset="0"/>
                <a:cs typeface="Times New Roman" pitchFamily="18" charset="0"/>
              </a:rPr>
              <a:t>, </a:t>
            </a:r>
            <a:r>
              <a:rPr kumimoji="0" lang="en-US" altLang="zh-TW" sz="1400" b="1" dirty="0" err="1">
                <a:latin typeface="Times New Roman" pitchFamily="18" charset="0"/>
                <a:cs typeface="Times New Roman" pitchFamily="18" charset="0"/>
              </a:rPr>
              <a:t>Hsinchu</a:t>
            </a:r>
            <a:r>
              <a:rPr kumimoji="0" lang="en-US" altLang="zh-TW" sz="1400" b="1" dirty="0">
                <a:latin typeface="Times New Roman" pitchFamily="18" charset="0"/>
                <a:cs typeface="Times New Roman" pitchFamily="18" charset="0"/>
              </a:rPr>
              <a:t>, Taiwan</a:t>
            </a:r>
            <a:endParaRPr kumimoji="0" lang="zh-TW" altLang="en-US" sz="1400" b="1" dirty="0">
              <a:latin typeface="Times New Roman" pitchFamily="18" charset="0"/>
              <a:cs typeface="Times New Roman" pitchFamily="18" charset="0"/>
            </a:endParaRPr>
          </a:p>
        </p:txBody>
      </p:sp>
      <p:sp>
        <p:nvSpPr>
          <p:cNvPr id="23" name="矩形 22"/>
          <p:cNvSpPr/>
          <p:nvPr/>
        </p:nvSpPr>
        <p:spPr>
          <a:xfrm>
            <a:off x="1" y="1500188"/>
            <a:ext cx="285751" cy="5357812"/>
          </a:xfrm>
          <a:prstGeom prst="rect">
            <a:avLst/>
          </a:prstGeom>
          <a:gradFill flip="none" rotWithShape="1">
            <a:gsLst>
              <a:gs pos="56000">
                <a:srgbClr val="92D050"/>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 tIns="3024000" bIns="46800" anchor="ctr"/>
          <a:lstStyle/>
          <a:p>
            <a:pPr algn="ctr" fontAlgn="auto">
              <a:spcBef>
                <a:spcPts val="0"/>
              </a:spcBef>
              <a:spcAft>
                <a:spcPts val="0"/>
              </a:spcAft>
              <a:defRPr/>
            </a:pPr>
            <a:r>
              <a:rPr kumimoji="0" lang="en-US" altLang="zh-TW" sz="1400" dirty="0">
                <a:latin typeface="Times New Roman" pitchFamily="18" charset="0"/>
                <a:cs typeface="Times New Roman" pitchFamily="18" charset="0"/>
              </a:rPr>
              <a:t>VLSI Signal Processing Lab.</a:t>
            </a:r>
            <a:endParaRPr kumimoji="0" lang="zh-TW" alt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53966659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rtl="0" eaLnBrk="1" fontAlgn="base" hangingPunct="1">
        <a:spcBef>
          <a:spcPct val="0"/>
        </a:spcBef>
        <a:spcAft>
          <a:spcPct val="0"/>
        </a:spcAft>
        <a:defRPr sz="4400" kern="1200">
          <a:solidFill>
            <a:schemeClr val="tx1"/>
          </a:solidFill>
          <a:latin typeface="Arial Unicode MS" pitchFamily="34" charset="-120"/>
          <a:ea typeface="Arial Unicode MS" pitchFamily="34" charset="-120"/>
          <a:cs typeface="Arial Unicode MS" pitchFamily="34" charset="-120"/>
        </a:defRPr>
      </a:lvl1pPr>
      <a:lvl2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2pPr>
      <a:lvl3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3pPr>
      <a:lvl4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4pPr>
      <a:lvl5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5pPr>
      <a:lvl6pPr marL="4572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6pPr>
      <a:lvl7pPr marL="9144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7pPr>
      <a:lvl8pPr marL="13716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8pPr>
      <a:lvl9pPr marL="18288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tx1"/>
          </a:solidFill>
          <a:latin typeface="Arial Unicode MS" pitchFamily="34" charset="-120"/>
          <a:ea typeface="Arial Unicode MS" pitchFamily="34" charset="-120"/>
          <a:cs typeface="Arial Unicode MS" pitchFamily="34" charset="-120"/>
        </a:defRPr>
      </a:lvl1pPr>
      <a:lvl2pPr marL="742950" indent="-285750" algn="l" rtl="0" eaLnBrk="1" fontAlgn="base" hangingPunct="1">
        <a:spcBef>
          <a:spcPct val="20000"/>
        </a:spcBef>
        <a:spcAft>
          <a:spcPct val="0"/>
        </a:spcAft>
        <a:buFont typeface="Arial" charset="0"/>
        <a:buChar char="–"/>
        <a:defRPr sz="2400" kern="1200">
          <a:solidFill>
            <a:srgbClr val="376092"/>
          </a:solidFill>
          <a:latin typeface="Arial Unicode MS" pitchFamily="34" charset="-120"/>
          <a:ea typeface="Arial Unicode MS" pitchFamily="34" charset="-120"/>
          <a:cs typeface="Arial Unicode MS" pitchFamily="34" charset="-120"/>
        </a:defRPr>
      </a:lvl2pPr>
      <a:lvl3pPr marL="1143000" indent="-228600" algn="l" rtl="0" eaLnBrk="1" fontAlgn="base" hangingPunct="1">
        <a:spcBef>
          <a:spcPct val="20000"/>
        </a:spcBef>
        <a:spcAft>
          <a:spcPct val="0"/>
        </a:spcAft>
        <a:buFont typeface="Arial" charset="0"/>
        <a:buChar char="•"/>
        <a:defRPr sz="2000" kern="1200">
          <a:solidFill>
            <a:srgbClr val="4F6228"/>
          </a:solidFill>
          <a:latin typeface="Arial Unicode MS" pitchFamily="34" charset="-120"/>
          <a:ea typeface="Arial Unicode MS" pitchFamily="34" charset="-120"/>
          <a:cs typeface="Arial Unicode MS" pitchFamily="34" charset="-120"/>
        </a:defRPr>
      </a:lvl3pPr>
      <a:lvl4pPr marL="1600200" indent="-228600" algn="l" rtl="0" eaLnBrk="1" fontAlgn="base" hangingPunct="1">
        <a:spcBef>
          <a:spcPct val="20000"/>
        </a:spcBef>
        <a:spcAft>
          <a:spcPct val="0"/>
        </a:spcAft>
        <a:buFont typeface="Arial" charset="0"/>
        <a:buChar char="–"/>
        <a:defRPr kern="1200">
          <a:solidFill>
            <a:srgbClr val="953735"/>
          </a:solidFill>
          <a:latin typeface="Arial Unicode MS" pitchFamily="34" charset="-120"/>
          <a:ea typeface="Arial Unicode MS" pitchFamily="34" charset="-120"/>
          <a:cs typeface="Arial Unicode MS" pitchFamily="34" charset="-120"/>
        </a:defRPr>
      </a:lvl4pPr>
      <a:lvl5pPr marL="2057400" indent="-228600" algn="l" rtl="0" eaLnBrk="1" fontAlgn="base" hangingPunct="1">
        <a:spcBef>
          <a:spcPct val="20000"/>
        </a:spcBef>
        <a:spcAft>
          <a:spcPct val="0"/>
        </a:spcAft>
        <a:buFont typeface="Arial" charset="0"/>
        <a:buChar char="»"/>
        <a:defRPr kern="1200">
          <a:solidFill>
            <a:srgbClr val="E46C0A"/>
          </a:solidFill>
          <a:latin typeface="Arial Unicode MS" pitchFamily="34" charset="-120"/>
          <a:ea typeface="Arial Unicode MS" pitchFamily="34" charset="-120"/>
          <a:cs typeface="Arial Unicode MS" pitchFamily="34" charset="-12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214883"/>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041824" y="4423157"/>
            <a:ext cx="10108351" cy="1243964"/>
          </a:xfrm>
          <a:prstGeom prst="rect">
            <a:avLst/>
          </a:prstGeom>
        </p:spPr>
        <p:txBody>
          <a:bodyPr wrap="square" lIns="0" tIns="0" rIns="0" bIns="0">
            <a:spAutoFit/>
          </a:bodyPr>
          <a:lstStyle>
            <a:lvl1pPr>
              <a:defRPr sz="4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837383" y="1205808"/>
            <a:ext cx="5937250" cy="1463039"/>
          </a:xfrm>
          <a:prstGeom prst="rect">
            <a:avLst/>
          </a:prstGeom>
        </p:spPr>
        <p:txBody>
          <a:bodyPr wrap="square" lIns="0" tIns="0" rIns="0" bIns="0">
            <a:spAutoFit/>
          </a:bodyPr>
          <a:lstStyle>
            <a:lvl1pPr>
              <a:defRPr sz="205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4137173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標題版面配置區 1"/>
          <p:cNvSpPr>
            <a:spLocks noGrp="1"/>
          </p:cNvSpPr>
          <p:nvPr>
            <p:ph type="title"/>
          </p:nvPr>
        </p:nvSpPr>
        <p:spPr bwMode="auto">
          <a:xfrm>
            <a:off x="609600" y="274638"/>
            <a:ext cx="10972800" cy="939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4099" name="文字版面配置區 2"/>
          <p:cNvSpPr>
            <a:spLocks noGrp="1"/>
          </p:cNvSpPr>
          <p:nvPr>
            <p:ph type="body" idx="1"/>
          </p:nvPr>
        </p:nvSpPr>
        <p:spPr bwMode="auto">
          <a:xfrm>
            <a:off x="609600" y="1357314"/>
            <a:ext cx="10972800" cy="5000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normAutofit/>
          </a:bodyPr>
          <a:lstStyle>
            <a:lvl1pPr algn="l" fontAlgn="auto">
              <a:spcBef>
                <a:spcPts val="0"/>
              </a:spcBef>
              <a:spcAft>
                <a:spcPts val="0"/>
              </a:spcAft>
              <a:defRPr kumimoji="0" sz="1200" smtClean="0">
                <a:solidFill>
                  <a:schemeClr val="tx1">
                    <a:tint val="75000"/>
                  </a:schemeClr>
                </a:solidFill>
                <a:latin typeface="Arial Unicode MS" pitchFamily="34" charset="-120"/>
                <a:ea typeface="Arial Unicode MS" pitchFamily="34" charset="-120"/>
                <a:cs typeface="Arial Unicode MS" pitchFamily="34" charset="-120"/>
              </a:defRPr>
            </a:lvl1pPr>
          </a:lstStyle>
          <a:p>
            <a:fld id="{9E4BAB45-CC32-4EA4-861C-55A130FC9389}" type="datetimeFigureOut">
              <a:rPr lang="zh-TW" altLang="en-US" smtClean="0"/>
              <a:pPr/>
              <a:t>2024/3/4</a:t>
            </a:fld>
            <a:endParaRPr lang="zh-TW" altLang="en-US"/>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normAutofit/>
          </a:bodyPr>
          <a:lstStyle>
            <a:lvl1pPr algn="ctr" fontAlgn="auto">
              <a:spcBef>
                <a:spcPts val="0"/>
              </a:spcBef>
              <a:spcAft>
                <a:spcPts val="0"/>
              </a:spcAft>
              <a:defRPr kumimoji="0" sz="1200">
                <a:solidFill>
                  <a:schemeClr val="tx1">
                    <a:tint val="75000"/>
                  </a:schemeClr>
                </a:solidFill>
                <a:latin typeface="Arial Unicode MS" pitchFamily="34" charset="-120"/>
                <a:ea typeface="Arial Unicode MS" pitchFamily="34" charset="-120"/>
                <a:cs typeface="Arial Unicode MS" pitchFamily="34" charset="-120"/>
              </a:defRPr>
            </a:lvl1pPr>
          </a:lstStyle>
          <a:p>
            <a:endParaRPr lang="zh-TW" altLang="en-US"/>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normAutofit/>
          </a:bodyPr>
          <a:lstStyle>
            <a:lvl1pPr algn="r" fontAlgn="auto">
              <a:spcBef>
                <a:spcPts val="0"/>
              </a:spcBef>
              <a:spcAft>
                <a:spcPts val="0"/>
              </a:spcAft>
              <a:defRPr kumimoji="0" sz="1200" smtClean="0">
                <a:solidFill>
                  <a:schemeClr val="tx1">
                    <a:tint val="75000"/>
                  </a:schemeClr>
                </a:solidFill>
                <a:latin typeface="Arial Unicode MS" pitchFamily="34" charset="-120"/>
                <a:ea typeface="Arial Unicode MS" pitchFamily="34" charset="-120"/>
                <a:cs typeface="Arial Unicode MS" pitchFamily="34" charset="-120"/>
              </a:defRPr>
            </a:lvl1pPr>
          </a:lstStyle>
          <a:p>
            <a:fld id="{B7ED870F-9485-4D56-AFF4-B9828BB10F8F}" type="slidenum">
              <a:rPr lang="zh-TW" altLang="en-US" smtClean="0"/>
              <a:pPr/>
              <a:t>‹#›</a:t>
            </a:fld>
            <a:endParaRPr lang="zh-TW" altLang="en-US"/>
          </a:p>
        </p:txBody>
      </p:sp>
      <p:sp>
        <p:nvSpPr>
          <p:cNvPr id="7" name="矩形 6"/>
          <p:cNvSpPr/>
          <p:nvPr/>
        </p:nvSpPr>
        <p:spPr>
          <a:xfrm>
            <a:off x="0" y="0"/>
            <a:ext cx="12192000" cy="214290"/>
          </a:xfrm>
          <a:prstGeom prst="rect">
            <a:avLst/>
          </a:prstGeom>
          <a:gradFill flip="none" rotWithShape="1">
            <a:gsLst>
              <a:gs pos="12000">
                <a:schemeClr val="accent1"/>
              </a:gs>
              <a:gs pos="100000">
                <a:schemeClr val="bg1">
                  <a:shade val="100000"/>
                  <a:satMod val="11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extrusionH="57150">
              <a:bevelT w="57150" h="38100" prst="hardEdge"/>
            </a:sp3d>
          </a:bodyPr>
          <a:lstStyle/>
          <a:p>
            <a:pPr algn="r" fontAlgn="auto">
              <a:spcBef>
                <a:spcPts val="0"/>
              </a:spcBef>
              <a:spcAft>
                <a:spcPts val="0"/>
              </a:spcAft>
              <a:defRPr/>
            </a:pPr>
            <a:r>
              <a:rPr kumimoji="0" lang="en-US" altLang="zh-TW" sz="1200" b="1" dirty="0">
                <a:ln w="12700">
                  <a:noFill/>
                  <a:prstDash val="solid"/>
                </a:ln>
                <a:solidFill>
                  <a:schemeClr val="tx1">
                    <a:lumMod val="95000"/>
                    <a:lumOff val="5000"/>
                  </a:schemeClr>
                </a:solidFill>
                <a:effectLst>
                  <a:outerShdw blurRad="41275" dist="20320" dir="1800000" algn="tl" rotWithShape="0">
                    <a:srgbClr val="000000">
                      <a:alpha val="40000"/>
                    </a:srgbClr>
                  </a:outerShdw>
                  <a:reflection blurRad="6350" stA="60000" endA="900" endPos="58000" dir="5400000" sy="-100000" algn="bl" rotWithShape="0"/>
                </a:effectLst>
                <a:latin typeface="Times New Roman" pitchFamily="18" charset="0"/>
                <a:cs typeface="Times New Roman" pitchFamily="18" charset="0"/>
              </a:rPr>
              <a:t>Platform Based Design Group</a:t>
            </a:r>
            <a:endParaRPr kumimoji="0" lang="zh-TW" altLang="en-US" sz="1200" b="1" dirty="0">
              <a:ln w="12700">
                <a:noFill/>
                <a:prstDash val="solid"/>
              </a:ln>
              <a:solidFill>
                <a:schemeClr val="tx1">
                  <a:lumMod val="95000"/>
                  <a:lumOff val="5000"/>
                </a:schemeClr>
              </a:solidFill>
              <a:effectLst>
                <a:outerShdw blurRad="41275" dist="20320" dir="1800000" algn="tl" rotWithShape="0">
                  <a:srgbClr val="000000">
                    <a:alpha val="40000"/>
                  </a:srgbClr>
                </a:outerShdw>
                <a:reflection blurRad="6350" stA="60000" endA="900" endPos="58000" dir="5400000" sy="-100000" algn="bl" rotWithShape="0"/>
              </a:effectLst>
              <a:latin typeface="Times New Roman" pitchFamily="18" charset="0"/>
              <a:cs typeface="Times New Roman" pitchFamily="18" charset="0"/>
            </a:endParaRPr>
          </a:p>
        </p:txBody>
      </p:sp>
      <p:sp>
        <p:nvSpPr>
          <p:cNvPr id="15" name="矩形 14"/>
          <p:cNvSpPr/>
          <p:nvPr/>
        </p:nvSpPr>
        <p:spPr>
          <a:xfrm rot="16200000">
            <a:off x="5988844" y="654844"/>
            <a:ext cx="214312" cy="1219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r" fontAlgn="auto">
              <a:spcBef>
                <a:spcPts val="0"/>
              </a:spcBef>
              <a:spcAft>
                <a:spcPts val="0"/>
              </a:spcAft>
              <a:defRPr/>
            </a:pPr>
            <a:r>
              <a:rPr kumimoji="0" lang="en-US" altLang="zh-TW" sz="1400" b="1" spc="300" dirty="0">
                <a:latin typeface="Times New Roman" pitchFamily="18" charset="0"/>
                <a:cs typeface="Times New Roman" pitchFamily="18" charset="0"/>
              </a:rPr>
              <a:t>NYCU.EE</a:t>
            </a:r>
            <a:r>
              <a:rPr kumimoji="0" lang="en-US" altLang="zh-TW" sz="1400" b="1" dirty="0">
                <a:latin typeface="Times New Roman" pitchFamily="18" charset="0"/>
                <a:cs typeface="Times New Roman" pitchFamily="18" charset="0"/>
              </a:rPr>
              <a:t>, Hsinchu, Taiwan</a:t>
            </a:r>
            <a:endParaRPr kumimoji="0" lang="zh-TW" altLang="en-US" sz="1400" b="1" dirty="0">
              <a:latin typeface="Times New Roman" pitchFamily="18" charset="0"/>
              <a:cs typeface="Times New Roman" pitchFamily="18" charset="0"/>
            </a:endParaRPr>
          </a:p>
        </p:txBody>
      </p:sp>
      <p:sp>
        <p:nvSpPr>
          <p:cNvPr id="23" name="矩形 22"/>
          <p:cNvSpPr/>
          <p:nvPr/>
        </p:nvSpPr>
        <p:spPr>
          <a:xfrm>
            <a:off x="1" y="1500188"/>
            <a:ext cx="285751" cy="5357812"/>
          </a:xfrm>
          <a:prstGeom prst="rect">
            <a:avLst/>
          </a:prstGeom>
          <a:gradFill flip="none" rotWithShape="1">
            <a:gsLst>
              <a:gs pos="56000">
                <a:srgbClr val="92D050"/>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 tIns="3024000" bIns="46800" anchor="ctr"/>
          <a:lstStyle/>
          <a:p>
            <a:pPr algn="ctr" fontAlgn="auto">
              <a:spcBef>
                <a:spcPts val="0"/>
              </a:spcBef>
              <a:spcAft>
                <a:spcPts val="0"/>
              </a:spcAft>
              <a:defRPr/>
            </a:pPr>
            <a:r>
              <a:rPr kumimoji="0" lang="en-US" altLang="zh-TW" sz="1400" dirty="0">
                <a:latin typeface="Times New Roman" pitchFamily="18" charset="0"/>
                <a:cs typeface="Times New Roman" pitchFamily="18" charset="0"/>
              </a:rPr>
              <a:t>VLSI Signal Processing Lab.</a:t>
            </a:r>
            <a:endParaRPr kumimoji="0" lang="zh-TW" alt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280774934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Lst>
  <p:txStyles>
    <p:titleStyle>
      <a:lvl1pPr algn="l" rtl="0" eaLnBrk="1" fontAlgn="base" hangingPunct="1">
        <a:spcBef>
          <a:spcPct val="0"/>
        </a:spcBef>
        <a:spcAft>
          <a:spcPct val="0"/>
        </a:spcAft>
        <a:defRPr sz="4400" kern="1200">
          <a:solidFill>
            <a:schemeClr val="tx1"/>
          </a:solidFill>
          <a:latin typeface="Arial Unicode MS" pitchFamily="34" charset="-120"/>
          <a:ea typeface="Arial Unicode MS" pitchFamily="34" charset="-120"/>
          <a:cs typeface="Arial Unicode MS" pitchFamily="34" charset="-120"/>
        </a:defRPr>
      </a:lvl1pPr>
      <a:lvl2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2pPr>
      <a:lvl3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3pPr>
      <a:lvl4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4pPr>
      <a:lvl5pPr algn="l" rtl="0" eaLnBrk="1" fontAlgn="base" hangingPunct="1">
        <a:spcBef>
          <a:spcPct val="0"/>
        </a:spcBef>
        <a:spcAft>
          <a:spcPct val="0"/>
        </a:spcAft>
        <a:defRPr sz="4400">
          <a:solidFill>
            <a:schemeClr val="tx1"/>
          </a:solidFill>
          <a:latin typeface="Arial Unicode MS" pitchFamily="34" charset="-120"/>
          <a:ea typeface="Arial Unicode MS" pitchFamily="34" charset="-120"/>
          <a:cs typeface="Arial Unicode MS" pitchFamily="34" charset="-120"/>
        </a:defRPr>
      </a:lvl5pPr>
      <a:lvl6pPr marL="4572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6pPr>
      <a:lvl7pPr marL="9144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7pPr>
      <a:lvl8pPr marL="13716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8pPr>
      <a:lvl9pPr marL="1828800" algn="l" rtl="0" eaLnBrk="1" fontAlgn="base" hangingPunct="1">
        <a:spcBef>
          <a:spcPct val="0"/>
        </a:spcBef>
        <a:spcAft>
          <a:spcPct val="0"/>
        </a:spcAft>
        <a:defRPr sz="4400">
          <a:solidFill>
            <a:schemeClr val="tx1"/>
          </a:solidFill>
          <a:latin typeface="Calibri" pitchFamily="34" charset="0"/>
          <a:ea typeface="新細明體" charset="-120"/>
          <a:cs typeface="Arial"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tx1"/>
          </a:solidFill>
          <a:latin typeface="Arial Unicode MS" pitchFamily="34" charset="-120"/>
          <a:ea typeface="Arial Unicode MS" pitchFamily="34" charset="-120"/>
          <a:cs typeface="Arial Unicode MS" pitchFamily="34" charset="-120"/>
        </a:defRPr>
      </a:lvl1pPr>
      <a:lvl2pPr marL="742950" indent="-285750" algn="l" rtl="0" eaLnBrk="1" fontAlgn="base" hangingPunct="1">
        <a:spcBef>
          <a:spcPct val="20000"/>
        </a:spcBef>
        <a:spcAft>
          <a:spcPct val="0"/>
        </a:spcAft>
        <a:buFont typeface="Arial" charset="0"/>
        <a:buChar char="–"/>
        <a:defRPr sz="2400" kern="1200">
          <a:solidFill>
            <a:srgbClr val="376092"/>
          </a:solidFill>
          <a:latin typeface="Arial Unicode MS" pitchFamily="34" charset="-120"/>
          <a:ea typeface="Arial Unicode MS" pitchFamily="34" charset="-120"/>
          <a:cs typeface="Arial Unicode MS" pitchFamily="34" charset="-120"/>
        </a:defRPr>
      </a:lvl2pPr>
      <a:lvl3pPr marL="1143000" indent="-228600" algn="l" rtl="0" eaLnBrk="1" fontAlgn="base" hangingPunct="1">
        <a:spcBef>
          <a:spcPct val="20000"/>
        </a:spcBef>
        <a:spcAft>
          <a:spcPct val="0"/>
        </a:spcAft>
        <a:buFont typeface="Arial" charset="0"/>
        <a:buChar char="•"/>
        <a:defRPr sz="2000" kern="1200">
          <a:solidFill>
            <a:srgbClr val="4F6228"/>
          </a:solidFill>
          <a:latin typeface="Arial Unicode MS" pitchFamily="34" charset="-120"/>
          <a:ea typeface="Arial Unicode MS" pitchFamily="34" charset="-120"/>
          <a:cs typeface="Arial Unicode MS" pitchFamily="34" charset="-120"/>
        </a:defRPr>
      </a:lvl3pPr>
      <a:lvl4pPr marL="1600200" indent="-228600" algn="l" rtl="0" eaLnBrk="1" fontAlgn="base" hangingPunct="1">
        <a:spcBef>
          <a:spcPct val="20000"/>
        </a:spcBef>
        <a:spcAft>
          <a:spcPct val="0"/>
        </a:spcAft>
        <a:buFont typeface="Arial" charset="0"/>
        <a:buChar char="–"/>
        <a:defRPr kern="1200">
          <a:solidFill>
            <a:srgbClr val="953735"/>
          </a:solidFill>
          <a:latin typeface="Arial Unicode MS" pitchFamily="34" charset="-120"/>
          <a:ea typeface="Arial Unicode MS" pitchFamily="34" charset="-120"/>
          <a:cs typeface="Arial Unicode MS" pitchFamily="34" charset="-120"/>
        </a:defRPr>
      </a:lvl4pPr>
      <a:lvl5pPr marL="2057400" indent="-228600" algn="l" rtl="0" eaLnBrk="1" fontAlgn="base" hangingPunct="1">
        <a:spcBef>
          <a:spcPct val="20000"/>
        </a:spcBef>
        <a:spcAft>
          <a:spcPct val="0"/>
        </a:spcAft>
        <a:buFont typeface="Arial" charset="0"/>
        <a:buChar char="»"/>
        <a:defRPr kern="1200">
          <a:solidFill>
            <a:srgbClr val="E46C0A"/>
          </a:solidFill>
          <a:latin typeface="Arial Unicode MS" pitchFamily="34" charset="-120"/>
          <a:ea typeface="Arial Unicode MS" pitchFamily="34" charset="-120"/>
          <a:cs typeface="Arial Unicode MS" pitchFamily="34" charset="-12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emf"/></Relationships>
</file>

<file path=ppt/slides/_rels/slide1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90.emf"/><Relationship Id="rId7" Type="http://schemas.openxmlformats.org/officeDocument/2006/relationships/image" Target="../media/image92.e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91.emf"/><Relationship Id="rId4" Type="http://schemas.openxmlformats.org/officeDocument/2006/relationships/oleObject" Target="../embeddings/oleObject17.bin"/><Relationship Id="rId9" Type="http://schemas.openxmlformats.org/officeDocument/2006/relationships/image" Target="../media/image93.emf"/></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1.png"/><Relationship Id="rId21" Type="http://schemas.openxmlformats.org/officeDocument/2006/relationships/image" Target="../media/image128.png"/><Relationship Id="rId7" Type="http://schemas.openxmlformats.org/officeDocument/2006/relationships/image" Target="../media/image115.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image" Target="../media/image110.png"/><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5" Type="http://schemas.openxmlformats.org/officeDocument/2006/relationships/image" Target="../media/image122.png"/><Relationship Id="rId10" Type="http://schemas.openxmlformats.org/officeDocument/2006/relationships/image" Target="../media/image104.png"/><Relationship Id="rId19" Type="http://schemas.openxmlformats.org/officeDocument/2006/relationships/image" Target="../media/image126.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1.png"/></Relationships>
</file>

<file path=ppt/slides/_rels/slide15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33.png"/><Relationship Id="rId4" Type="http://schemas.openxmlformats.org/officeDocument/2006/relationships/image" Target="../media/image13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4.png"/><Relationship Id="rId1" Type="http://schemas.openxmlformats.org/officeDocument/2006/relationships/slideLayout" Target="../slideLayouts/slideLayout4.xml"/><Relationship Id="rId5" Type="http://schemas.openxmlformats.org/officeDocument/2006/relationships/image" Target="../media/image136.png"/><Relationship Id="rId4" Type="http://schemas.openxmlformats.org/officeDocument/2006/relationships/image" Target="../media/image13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0.xml"/><Relationship Id="rId5" Type="http://schemas.openxmlformats.org/officeDocument/2006/relationships/image" Target="../media/image35.jp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IkxJJqBenn0?feature=oembed" TargetMode="Externa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49.emf"/><Relationship Id="rId7" Type="http://schemas.openxmlformats.org/officeDocument/2006/relationships/image" Target="../media/image51.png"/><Relationship Id="rId2" Type="http://schemas.openxmlformats.org/officeDocument/2006/relationships/oleObject" Target="../embeddings/oleObject2.bin"/><Relationship Id="rId1" Type="http://schemas.openxmlformats.org/officeDocument/2006/relationships/slideLayout" Target="../slideLayouts/slideLayout15.xml"/><Relationship Id="rId6" Type="http://schemas.openxmlformats.org/officeDocument/2006/relationships/oleObject" Target="../embeddings/oleObject4.bin"/><Relationship Id="rId5" Type="http://schemas.openxmlformats.org/officeDocument/2006/relationships/image" Target="../media/image50.emf"/><Relationship Id="rId4" Type="http://schemas.openxmlformats.org/officeDocument/2006/relationships/oleObject" Target="../embeddings/oleObject3.bin"/><Relationship Id="rId9"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43.xml.rels><?xml version="1.0" encoding="UTF-8" standalone="yes"?>
<Relationships xmlns="http://schemas.openxmlformats.org/package/2006/relationships"><Relationship Id="rId8" Type="http://schemas.openxmlformats.org/officeDocument/2006/relationships/hyperlink" Target="https://pixabay.com/en/wrong-incorrect-delete-abort-295503/" TargetMode="External"/><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hyperlink" Target="https://pixabay.com/en/check-correct-mark-choice-yes-ok-37583/"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oleObject" Target="../embeddings/oleObject10.bin"/><Relationship Id="rId1" Type="http://schemas.openxmlformats.org/officeDocument/2006/relationships/slideLayout" Target="../slideLayouts/slideLayout6.xml"/><Relationship Id="rId5" Type="http://schemas.openxmlformats.org/officeDocument/2006/relationships/hyperlink" Target="https://clipground.com/thumbs-up-logo.html" TargetMode="Externa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hyperlink" Target="https://clipground.com/thumbs-up-logo.html"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maxbjj.blogspot.com/2012/02/thumb-down.html" TargetMode="External"/><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oleObject" Target="../embeddings/oleObject12.bin"/></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oleObject" Target="../embeddings/oleObject14.bin"/><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4400" dirty="0">
                <a:solidFill>
                  <a:prstClr val="black"/>
                </a:solidFill>
                <a:latin typeface="Arial Unicode MS" pitchFamily="34" charset="-120"/>
                <a:ea typeface="標楷體" panose="03000509000000000000" pitchFamily="65" charset="-120"/>
              </a:rPr>
              <a:t>Digital Circuits and Systems</a:t>
            </a:r>
            <a:br>
              <a:rPr lang="en-US" altLang="zh-TW" sz="4400" dirty="0">
                <a:solidFill>
                  <a:prstClr val="black"/>
                </a:solidFill>
                <a:latin typeface="Arial Unicode MS" pitchFamily="34" charset="-120"/>
                <a:ea typeface="標楷體" panose="03000509000000000000" pitchFamily="65" charset="-120"/>
              </a:rPr>
            </a:br>
            <a:r>
              <a:rPr lang="en-US" altLang="zh-TW" sz="4400" dirty="0">
                <a:solidFill>
                  <a:prstClr val="black"/>
                </a:solidFill>
                <a:latin typeface="Arial Unicode MS" pitchFamily="34" charset="-120"/>
                <a:ea typeface="標楷體" panose="03000509000000000000" pitchFamily="65" charset="-120"/>
              </a:rPr>
              <a:t>Lecture 2 Verilog and </a:t>
            </a:r>
            <a:r>
              <a:rPr lang="en-US" altLang="zh-TW" sz="4400" dirty="0" err="1">
                <a:solidFill>
                  <a:prstClr val="black"/>
                </a:solidFill>
                <a:latin typeface="Arial Unicode MS" pitchFamily="34" charset="-120"/>
                <a:ea typeface="標楷體" panose="03000509000000000000" pitchFamily="65" charset="-120"/>
              </a:rPr>
              <a:t>SystemVerilog</a:t>
            </a:r>
            <a:endParaRPr lang="zh-TW" altLang="en-US" sz="2800" dirty="0">
              <a:latin typeface="Arial Unicode MS" pitchFamily="34" charset="-120"/>
              <a:cs typeface="Arial Unicode MS" pitchFamily="34" charset="-120"/>
            </a:endParaRPr>
          </a:p>
        </p:txBody>
      </p:sp>
      <p:sp>
        <p:nvSpPr>
          <p:cNvPr id="3" name="副標題 2"/>
          <p:cNvSpPr>
            <a:spLocks noGrp="1"/>
          </p:cNvSpPr>
          <p:nvPr>
            <p:ph type="subTitle" idx="1"/>
          </p:nvPr>
        </p:nvSpPr>
        <p:spPr>
          <a:xfrm>
            <a:off x="2881290" y="5429264"/>
            <a:ext cx="7058052" cy="966782"/>
          </a:xfrm>
        </p:spPr>
        <p:txBody>
          <a:bodyPr>
            <a:normAutofit/>
          </a:bodyPr>
          <a:lstStyle/>
          <a:p>
            <a:endParaRPr lang="en-US" altLang="zh-TW" sz="1800" dirty="0">
              <a:latin typeface="Arial Unicode MS" pitchFamily="34" charset="-120"/>
              <a:cs typeface="Arial Unicode MS" pitchFamily="34" charset="-120"/>
            </a:endParaRPr>
          </a:p>
        </p:txBody>
      </p:sp>
      <p:sp>
        <p:nvSpPr>
          <p:cNvPr id="4" name="文字方塊 3"/>
          <p:cNvSpPr txBox="1"/>
          <p:nvPr/>
        </p:nvSpPr>
        <p:spPr>
          <a:xfrm>
            <a:off x="2238348" y="3857628"/>
            <a:ext cx="7786742" cy="461665"/>
          </a:xfrm>
          <a:prstGeom prst="rect">
            <a:avLst/>
          </a:prstGeom>
          <a:noFill/>
        </p:spPr>
        <p:txBody>
          <a:bodyPr wrap="square" rtlCol="0">
            <a:spAutoFit/>
          </a:bodyPr>
          <a:lstStyle/>
          <a:p>
            <a:pPr algn="ctr"/>
            <a:r>
              <a:rPr lang="en-US" altLang="zh-TW" sz="2400" dirty="0"/>
              <a:t>Tian </a:t>
            </a:r>
            <a:r>
              <a:rPr lang="en-US" altLang="zh-TW" sz="2400" dirty="0" err="1"/>
              <a:t>Sheuan</a:t>
            </a:r>
            <a:r>
              <a:rPr lang="en-US" altLang="zh-TW" sz="2400" dirty="0"/>
              <a:t> Chang</a:t>
            </a:r>
            <a:endParaRPr lang="zh-TW" altLang="en-US" sz="2400" dirty="0"/>
          </a:p>
        </p:txBody>
      </p:sp>
      <p:sp>
        <p:nvSpPr>
          <p:cNvPr id="5" name="文字方塊 4"/>
          <p:cNvSpPr txBox="1"/>
          <p:nvPr/>
        </p:nvSpPr>
        <p:spPr>
          <a:xfrm>
            <a:off x="839416" y="6597352"/>
            <a:ext cx="184731" cy="369332"/>
          </a:xfrm>
          <a:prstGeom prst="rect">
            <a:avLst/>
          </a:prstGeom>
          <a:noFill/>
        </p:spPr>
        <p:txBody>
          <a:bodyPr wrap="none" rtlCol="0">
            <a:spAutoFit/>
          </a:bodyPr>
          <a:lstStyle/>
          <a:p>
            <a:endParaRPr lang="zh-TW" altLang="en-US" dirty="0"/>
          </a:p>
        </p:txBody>
      </p:sp>
    </p:spTree>
    <p:extLst>
      <p:ext uri="{BB962C8B-B14F-4D97-AF65-F5344CB8AC3E}">
        <p14:creationId xmlns:p14="http://schemas.microsoft.com/office/powerpoint/2010/main" val="24047903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527C2-D717-85BA-D4D0-C7887F37DA68}"/>
            </a:ext>
          </a:extLst>
        </p:cNvPr>
        <p:cNvGrpSpPr/>
        <p:nvPr/>
      </p:nvGrpSpPr>
      <p:grpSpPr>
        <a:xfrm>
          <a:off x="0" y="0"/>
          <a:ext cx="0" cy="0"/>
          <a:chOff x="0" y="0"/>
          <a:chExt cx="0" cy="0"/>
        </a:xfrm>
      </p:grpSpPr>
      <p:sp>
        <p:nvSpPr>
          <p:cNvPr id="936963" name="Rectangle 3">
            <a:extLst>
              <a:ext uri="{FF2B5EF4-FFF2-40B4-BE49-F238E27FC236}">
                <a16:creationId xmlns:a16="http://schemas.microsoft.com/office/drawing/2014/main" id="{84B79578-8F07-D1F4-CDBE-C9EDCB514B48}"/>
              </a:ext>
            </a:extLst>
          </p:cNvPr>
          <p:cNvSpPr>
            <a:spLocks noGrp="1" noChangeArrowheads="1"/>
          </p:cNvSpPr>
          <p:nvPr>
            <p:ph idx="1"/>
          </p:nvPr>
        </p:nvSpPr>
        <p:spPr/>
        <p:txBody>
          <a:bodyPr>
            <a:normAutofit/>
          </a:bodyPr>
          <a:lstStyle/>
          <a:p>
            <a:pPr>
              <a:buFont typeface="Wingdings 2" pitchFamily="18" charset="2"/>
              <a:buNone/>
            </a:pPr>
            <a:r>
              <a:rPr lang="en-US" altLang="zh-TW" b="1" dirty="0">
                <a:solidFill>
                  <a:srgbClr val="FF0000"/>
                </a:solidFill>
              </a:rPr>
              <a:t>Part 2 (Behavior Verilog for design)</a:t>
            </a:r>
          </a:p>
          <a:p>
            <a:pPr>
              <a:buClr>
                <a:srgbClr val="000066"/>
              </a:buClr>
            </a:pPr>
            <a:r>
              <a:rPr lang="en-US" altLang="zh-TW" b="1" dirty="0">
                <a:solidFill>
                  <a:srgbClr val="008000"/>
                </a:solidFill>
              </a:rPr>
              <a:t>Behavior level modeling</a:t>
            </a:r>
          </a:p>
          <a:p>
            <a:r>
              <a:rPr lang="en-US" altLang="zh-TW" dirty="0"/>
              <a:t>Tools and hardware specific</a:t>
            </a:r>
          </a:p>
          <a:p>
            <a:pPr lvl="1"/>
            <a:r>
              <a:rPr lang="en-US" altLang="zh-TW" dirty="0"/>
              <a:t>Simulator and race conditions</a:t>
            </a:r>
          </a:p>
          <a:p>
            <a:r>
              <a:rPr lang="en-US" altLang="zh-TW" dirty="0"/>
              <a:t>Finite State Machine Design</a:t>
            </a:r>
          </a:p>
          <a:p>
            <a:r>
              <a:rPr lang="en-US" altLang="zh-TW" dirty="0" err="1"/>
              <a:t>SystemVerilog</a:t>
            </a:r>
            <a:r>
              <a:rPr lang="en-US" altLang="zh-TW" dirty="0"/>
              <a:t> for design</a:t>
            </a:r>
          </a:p>
          <a:p>
            <a:r>
              <a:rPr lang="en-US" altLang="zh-TW" dirty="0"/>
              <a:t>Verilog Modeling Style for Synthesis </a:t>
            </a:r>
          </a:p>
          <a:p>
            <a:r>
              <a:rPr lang="en-US" dirty="0"/>
              <a:t>Gotchas</a:t>
            </a:r>
          </a:p>
        </p:txBody>
      </p:sp>
      <p:sp>
        <p:nvSpPr>
          <p:cNvPr id="5" name="投影片編號版面配置區 5">
            <a:extLst>
              <a:ext uri="{FF2B5EF4-FFF2-40B4-BE49-F238E27FC236}">
                <a16:creationId xmlns:a16="http://schemas.microsoft.com/office/drawing/2014/main" id="{A09914BE-1ED9-23F9-86B6-F2014809CDE4}"/>
              </a:ext>
            </a:extLst>
          </p:cNvPr>
          <p:cNvSpPr>
            <a:spLocks noGrp="1"/>
          </p:cNvSpPr>
          <p:nvPr>
            <p:ph type="sldNum" sz="quarter" idx="12"/>
          </p:nvPr>
        </p:nvSpPr>
        <p:spPr>
          <a:xfrm>
            <a:off x="11340480" y="6381328"/>
            <a:ext cx="823912" cy="250825"/>
          </a:xfrm>
        </p:spPr>
        <p:txBody>
          <a:bodyPr>
            <a:normAutofit fontScale="92500" lnSpcReduction="10000"/>
          </a:bodyPr>
          <a:lstStyle/>
          <a:p>
            <a:fld id="{C135C874-0445-4D83-92ED-526D07BD71E4}" type="slidenum">
              <a:rPr lang="en-US" altLang="zh-TW"/>
              <a:pPr/>
              <a:t>10</a:t>
            </a:fld>
            <a:endParaRPr lang="en-US" altLang="zh-TW" dirty="0"/>
          </a:p>
        </p:txBody>
      </p:sp>
      <p:sp>
        <p:nvSpPr>
          <p:cNvPr id="936962" name="Rectangle 2">
            <a:extLst>
              <a:ext uri="{FF2B5EF4-FFF2-40B4-BE49-F238E27FC236}">
                <a16:creationId xmlns:a16="http://schemas.microsoft.com/office/drawing/2014/main" id="{13645803-8C4B-F604-C38B-5CEE9908570E}"/>
              </a:ext>
            </a:extLst>
          </p:cNvPr>
          <p:cNvSpPr>
            <a:spLocks noGrp="1" noChangeArrowheads="1"/>
          </p:cNvSpPr>
          <p:nvPr>
            <p:ph type="title"/>
          </p:nvPr>
        </p:nvSpPr>
        <p:spPr/>
        <p:txBody>
          <a:bodyPr/>
          <a:lstStyle/>
          <a:p>
            <a:r>
              <a:rPr lang="en-US" altLang="zh-TW" dirty="0"/>
              <a:t>Outline</a:t>
            </a:r>
          </a:p>
        </p:txBody>
      </p:sp>
      <p:pic>
        <p:nvPicPr>
          <p:cNvPr id="2" name="圖片 1">
            <a:extLst>
              <a:ext uri="{FF2B5EF4-FFF2-40B4-BE49-F238E27FC236}">
                <a16:creationId xmlns:a16="http://schemas.microsoft.com/office/drawing/2014/main" id="{DC16129B-D367-EAA4-99AD-F90B71D7D416}"/>
              </a:ext>
            </a:extLst>
          </p:cNvPr>
          <p:cNvPicPr>
            <a:picLocks noChangeAspect="1"/>
          </p:cNvPicPr>
          <p:nvPr/>
        </p:nvPicPr>
        <p:blipFill>
          <a:blip r:embed="rId2"/>
          <a:stretch>
            <a:fillRect/>
          </a:stretch>
        </p:blipFill>
        <p:spPr>
          <a:xfrm>
            <a:off x="6528048" y="2420888"/>
            <a:ext cx="5481753" cy="1670104"/>
          </a:xfrm>
          <a:prstGeom prst="rect">
            <a:avLst/>
          </a:prstGeom>
        </p:spPr>
      </p:pic>
    </p:spTree>
    <p:extLst>
      <p:ext uri="{BB962C8B-B14F-4D97-AF65-F5344CB8AC3E}">
        <p14:creationId xmlns:p14="http://schemas.microsoft.com/office/powerpoint/2010/main" val="20334206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69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69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696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696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3696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3696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3696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369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Sizing in Verilog</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t>all operands in an expression are first expanded to the size of the largest vector in the statement (including both sides of an assignment statement). </a:t>
            </a:r>
          </a:p>
          <a:p>
            <a:pPr lvl="1"/>
            <a:r>
              <a:rPr lang="en-US" altLang="zh-TW" dirty="0"/>
              <a:t>Concatenate and replicate operations are evaluated before the expansion, and represent a new vector size.</a:t>
            </a:r>
          </a:p>
          <a:p>
            <a:pPr lvl="1"/>
            <a:r>
              <a:rPr lang="en-US" altLang="zh-TW" dirty="0"/>
              <a:t>Unsigned operands are expanded by left-extending with zero. </a:t>
            </a:r>
          </a:p>
          <a:p>
            <a:pPr lvl="1"/>
            <a:r>
              <a:rPr lang="en-US" altLang="zh-TW" dirty="0"/>
              <a:t>Signed operands are expanded by left-extending with the value of the most significant bit (the sign bit).</a:t>
            </a:r>
          </a:p>
          <a:p>
            <a:pPr lvl="1"/>
            <a:endParaRPr lang="en-US" altLang="zh-TW" dirty="0"/>
          </a:p>
          <a:p>
            <a:r>
              <a:rPr lang="zh-TW" altLang="en-US" dirty="0"/>
              <a:t>會把運算元先擴展到計算式中</a:t>
            </a:r>
            <a:r>
              <a:rPr lang="en-US" altLang="zh-TW" dirty="0"/>
              <a:t>bit</a:t>
            </a:r>
            <a:r>
              <a:rPr lang="zh-TW" altLang="en-US" dirty="0"/>
              <a:t>數最多的那個 </a:t>
            </a:r>
            <a:r>
              <a:rPr lang="en-US" altLang="zh-TW" dirty="0"/>
              <a:t>(</a:t>
            </a:r>
            <a:r>
              <a:rPr lang="zh-TW" altLang="en-US" dirty="0"/>
              <a:t>包含等號兩邊一起看</a:t>
            </a:r>
            <a:r>
              <a:rPr lang="en-US" altLang="zh-TW" dirty="0"/>
              <a:t>)</a:t>
            </a:r>
          </a:p>
          <a:p>
            <a:pPr lvl="1"/>
            <a:r>
              <a:rPr lang="en-US" altLang="zh-TW" dirty="0"/>
              <a:t>Unsigned </a:t>
            </a:r>
            <a:r>
              <a:rPr lang="zh-TW" altLang="en-US" dirty="0"/>
              <a:t>補</a:t>
            </a:r>
            <a:r>
              <a:rPr lang="en-US" altLang="zh-TW" dirty="0"/>
              <a:t>0</a:t>
            </a:r>
          </a:p>
          <a:p>
            <a:pPr lvl="1"/>
            <a:r>
              <a:rPr lang="en-US" altLang="zh-TW" dirty="0"/>
              <a:t>Signed </a:t>
            </a:r>
            <a:r>
              <a:rPr lang="zh-TW" altLang="en-US" dirty="0"/>
              <a:t>補</a:t>
            </a:r>
            <a:r>
              <a:rPr lang="en-US" altLang="zh-TW" dirty="0"/>
              <a:t>sign bit</a:t>
            </a:r>
          </a:p>
          <a:p>
            <a:r>
              <a:rPr lang="en-US" altLang="zh-TW" dirty="0"/>
              <a:t>LHS assignment </a:t>
            </a:r>
            <a:r>
              <a:rPr lang="zh-TW" altLang="en-US" dirty="0"/>
              <a:t>時，把等號右邊結果，依據左邊大小延伸或砍除</a:t>
            </a:r>
            <a:r>
              <a:rPr lang="en-US" altLang="zh-TW" dirty="0"/>
              <a:t>MSB</a:t>
            </a:r>
            <a:endParaRPr lang="zh-TW" altLang="en-US" dirty="0"/>
          </a:p>
        </p:txBody>
      </p:sp>
      <p:sp>
        <p:nvSpPr>
          <p:cNvPr id="4" name="文字方塊 3"/>
          <p:cNvSpPr txBox="1"/>
          <p:nvPr/>
        </p:nvSpPr>
        <p:spPr>
          <a:xfrm>
            <a:off x="-384720" y="465313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81338976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C6D1F02-D2AE-6B49-8806-10AF1B58D0FB}"/>
              </a:ext>
            </a:extLst>
          </p:cNvPr>
          <p:cNvSpPr>
            <a:spLocks noGrp="1"/>
          </p:cNvSpPr>
          <p:nvPr>
            <p:ph type="title"/>
          </p:nvPr>
        </p:nvSpPr>
        <p:spPr/>
        <p:txBody>
          <a:bodyPr/>
          <a:lstStyle/>
          <a:p>
            <a:r>
              <a:rPr lang="en-US" dirty="0"/>
              <a:t>Verilog Expressions and Operators</a:t>
            </a:r>
          </a:p>
        </p:txBody>
      </p:sp>
      <p:sp>
        <p:nvSpPr>
          <p:cNvPr id="5" name="文字版面配置區 4">
            <a:extLst>
              <a:ext uri="{FF2B5EF4-FFF2-40B4-BE49-F238E27FC236}">
                <a16:creationId xmlns:a16="http://schemas.microsoft.com/office/drawing/2014/main" id="{F00D229F-97BD-4FA9-65F9-0561B051AEB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400937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Operators Precedence</a:t>
            </a:r>
            <a:endParaRPr lang="zh-TW"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5393978"/>
              </p:ext>
            </p:extLst>
          </p:nvPr>
        </p:nvGraphicFramePr>
        <p:xfrm>
          <a:off x="695400" y="1156495"/>
          <a:ext cx="10999461" cy="5257800"/>
        </p:xfrm>
        <a:graphic>
          <a:graphicData uri="http://schemas.openxmlformats.org/drawingml/2006/table">
            <a:tbl>
              <a:tblPr firstRow="1" bandRow="1">
                <a:tableStyleId>{912C8C85-51F0-491E-9774-3900AFEF0FD7}</a:tableStyleId>
              </a:tblPr>
              <a:tblGrid>
                <a:gridCol w="3666487">
                  <a:extLst>
                    <a:ext uri="{9D8B030D-6E8A-4147-A177-3AD203B41FA5}">
                      <a16:colId xmlns:a16="http://schemas.microsoft.com/office/drawing/2014/main" val="20000"/>
                    </a:ext>
                  </a:extLst>
                </a:gridCol>
                <a:gridCol w="3666487">
                  <a:extLst>
                    <a:ext uri="{9D8B030D-6E8A-4147-A177-3AD203B41FA5}">
                      <a16:colId xmlns:a16="http://schemas.microsoft.com/office/drawing/2014/main" val="20001"/>
                    </a:ext>
                  </a:extLst>
                </a:gridCol>
                <a:gridCol w="3666487">
                  <a:extLst>
                    <a:ext uri="{9D8B030D-6E8A-4147-A177-3AD203B41FA5}">
                      <a16:colId xmlns:a16="http://schemas.microsoft.com/office/drawing/2014/main" val="20002"/>
                    </a:ext>
                  </a:extLst>
                </a:gridCol>
              </a:tblGrid>
              <a:tr h="302868">
                <a:tc>
                  <a:txBody>
                    <a:bodyPr/>
                    <a:lstStyle/>
                    <a:p>
                      <a:r>
                        <a:rPr lang="en-US" altLang="zh-TW" sz="2000" dirty="0">
                          <a:latin typeface="Arial Unicode MS" pitchFamily="34" charset="-120"/>
                          <a:ea typeface="Arial Unicode MS" pitchFamily="34" charset="-120"/>
                          <a:cs typeface="Arial Unicode MS" pitchFamily="34" charset="-120"/>
                        </a:rPr>
                        <a:t>Operator</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Property</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0"/>
                  </a:ext>
                </a:extLst>
              </a:tr>
              <a:tr h="517806">
                <a:tc>
                  <a:txBody>
                    <a:bodyPr/>
                    <a:lstStyle/>
                    <a:p>
                      <a:r>
                        <a:rPr lang="en-US" altLang="zh-TW" sz="2000" dirty="0">
                          <a:latin typeface="Arial Unicode MS" pitchFamily="34" charset="-120"/>
                          <a:ea typeface="Arial Unicode MS" pitchFamily="34" charset="-120"/>
                          <a:cs typeface="Arial Unicode MS" pitchFamily="34" charset="-120"/>
                        </a:rPr>
                        <a:t>Arithmetic</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Courier New" pitchFamily="49" charset="0"/>
                          <a:ea typeface="Arial Unicode MS" pitchFamily="34" charset="-120"/>
                          <a:cs typeface="Courier New" pitchFamily="49" charset="0"/>
                        </a:rPr>
                        <a:t>+, -,</a:t>
                      </a:r>
                      <a:r>
                        <a:rPr lang="en-US" altLang="zh-TW" sz="2000" baseline="0" dirty="0">
                          <a:latin typeface="Courier New" pitchFamily="49" charset="0"/>
                          <a:ea typeface="Arial Unicode MS" pitchFamily="34" charset="-120"/>
                          <a:cs typeface="Courier New"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a:latin typeface="Courier New" pitchFamily="49" charset="0"/>
                          <a:ea typeface="Arial Unicode MS" pitchFamily="34" charset="-120"/>
                          <a:cs typeface="Courier New" pitchFamily="49" charset="0"/>
                        </a:rPr>
                        <a:t>/, %</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endParaRPr lang="en-US" altLang="zh-TW"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1"/>
                  </a:ext>
                </a:extLst>
              </a:tr>
              <a:tr h="302868">
                <a:tc>
                  <a:txBody>
                    <a:bodyPr/>
                    <a:lstStyle/>
                    <a:p>
                      <a:r>
                        <a:rPr lang="en-US" altLang="zh-TW" sz="2000" dirty="0">
                          <a:latin typeface="Arial Unicode MS" pitchFamily="34" charset="-120"/>
                          <a:ea typeface="Arial Unicode MS" pitchFamily="34" charset="-120"/>
                          <a:cs typeface="Arial Unicode MS" pitchFamily="34" charset="-120"/>
                        </a:rPr>
                        <a:t>Relational</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&lt;, &gt;, &lt;=,</a:t>
                      </a:r>
                      <a:r>
                        <a:rPr lang="en-US" altLang="zh-TW" sz="2000" baseline="0" dirty="0">
                          <a:latin typeface="Courier New" pitchFamily="49" charset="0"/>
                          <a:ea typeface="Arial Unicode MS" pitchFamily="34" charset="-120"/>
                          <a:cs typeface="Courier New" pitchFamily="49" charset="0"/>
                        </a:rPr>
                        <a:t> &gt;=</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2"/>
                  </a:ext>
                </a:extLst>
              </a:tr>
              <a:tr h="732744">
                <a:tc>
                  <a:txBody>
                    <a:bodyPr/>
                    <a:lstStyle/>
                    <a:p>
                      <a:r>
                        <a:rPr lang="en-US" altLang="zh-TW" sz="2000" dirty="0">
                          <a:latin typeface="Arial Unicode MS" pitchFamily="34" charset="-120"/>
                          <a:ea typeface="Arial Unicode MS" pitchFamily="34" charset="-120"/>
                          <a:cs typeface="Arial Unicode MS" pitchFamily="34" charset="-120"/>
                        </a:rPr>
                        <a:t>Equality</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solidFill>
                            <a:srgbClr val="FF0000"/>
                          </a:solidFill>
                          <a:latin typeface="Courier New" pitchFamily="49" charset="0"/>
                          <a:ea typeface="Arial Unicode MS" pitchFamily="34" charset="-120"/>
                          <a:cs typeface="Courier New"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Courier New" pitchFamily="49" charset="0"/>
                        <a:ea typeface="Arial Unicode MS" pitchFamily="34" charset="-120"/>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Courier New" pitchFamily="49" charset="0"/>
                          <a:ea typeface="Arial Unicode MS" pitchFamily="34" charset="-120"/>
                          <a:cs typeface="Courier New" pitchFamily="49" charset="0"/>
                        </a:rPr>
                        <a:t>==, !=</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Including x, z comparison, for test</a:t>
                      </a:r>
                      <a:r>
                        <a:rPr lang="en-US" altLang="zh-TW" sz="2000" baseline="0" dirty="0">
                          <a:latin typeface="Arial Unicode MS" pitchFamily="34" charset="-120"/>
                          <a:ea typeface="Arial Unicode MS" pitchFamily="34" charset="-120"/>
                          <a:cs typeface="Arial Unicode MS" pitchFamily="34" charset="-120"/>
                        </a:rPr>
                        <a:t> bench only</a:t>
                      </a:r>
                    </a:p>
                    <a:p>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3"/>
                  </a:ext>
                </a:extLst>
              </a:tr>
              <a:tr h="302868">
                <a:tc>
                  <a:txBody>
                    <a:bodyPr/>
                    <a:lstStyle/>
                    <a:p>
                      <a:r>
                        <a:rPr lang="en-US" altLang="zh-TW" sz="2000" dirty="0">
                          <a:latin typeface="Arial Unicode MS" pitchFamily="34" charset="-120"/>
                          <a:ea typeface="Arial Unicode MS" pitchFamily="34" charset="-120"/>
                          <a:cs typeface="Arial Unicode MS" pitchFamily="34" charset="-120"/>
                        </a:rPr>
                        <a:t>Logic </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 &amp;&amp;, ||</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solidFill>
                            <a:srgbClr val="FF0000"/>
                          </a:solidFill>
                          <a:latin typeface="Arial Unicode MS" pitchFamily="34" charset="-120"/>
                          <a:ea typeface="Arial Unicode MS" pitchFamily="34" charset="-120"/>
                          <a:cs typeface="Arial Unicode MS" pitchFamily="34" charset="-120"/>
                        </a:rPr>
                        <a:t>True or false (1 or 0) (1bit)</a:t>
                      </a:r>
                      <a:endParaRPr lang="zh-TW" altLang="en-US" sz="2000" dirty="0">
                        <a:solidFill>
                          <a:srgbClr val="FF0000"/>
                        </a:solidFill>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4"/>
                  </a:ext>
                </a:extLst>
              </a:tr>
              <a:tr h="302868">
                <a:tc>
                  <a:txBody>
                    <a:bodyPr/>
                    <a:lstStyle/>
                    <a:p>
                      <a:r>
                        <a:rPr lang="en-US" altLang="zh-TW" sz="2000" dirty="0">
                          <a:solidFill>
                            <a:srgbClr val="FF0000"/>
                          </a:solidFill>
                          <a:latin typeface="Arial Unicode MS" pitchFamily="34" charset="-120"/>
                          <a:ea typeface="Arial Unicode MS" pitchFamily="34" charset="-120"/>
                          <a:cs typeface="Arial Unicode MS" pitchFamily="34" charset="-120"/>
                        </a:rPr>
                        <a:t>Bitwise</a:t>
                      </a:r>
                      <a:endParaRPr lang="zh-TW" altLang="en-US" sz="2000" dirty="0">
                        <a:solidFill>
                          <a:srgbClr val="FF0000"/>
                        </a:solidFill>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 &amp;, |, ^, ~^, ^~</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Multi-bit (&gt;=1 bit)</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5"/>
                  </a:ext>
                </a:extLst>
              </a:tr>
              <a:tr h="302868">
                <a:tc>
                  <a:txBody>
                    <a:bodyPr/>
                    <a:lstStyle/>
                    <a:p>
                      <a:r>
                        <a:rPr lang="en-US" altLang="zh-TW" sz="2000" dirty="0">
                          <a:latin typeface="Arial Unicode MS" pitchFamily="34" charset="-120"/>
                          <a:ea typeface="Arial Unicode MS" pitchFamily="34" charset="-120"/>
                          <a:cs typeface="Arial Unicode MS" pitchFamily="34" charset="-120"/>
                        </a:rPr>
                        <a:t>Reduction</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&amp;, ~&amp;, |, ~|, ^, ~^, ^~</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Multiple</a:t>
                      </a:r>
                      <a:r>
                        <a:rPr lang="en-US" altLang="zh-TW" sz="2000" baseline="0" dirty="0">
                          <a:latin typeface="Arial Unicode MS" pitchFamily="34" charset="-120"/>
                          <a:ea typeface="Arial Unicode MS" pitchFamily="34" charset="-120"/>
                          <a:cs typeface="Arial Unicode MS" pitchFamily="34" charset="-120"/>
                        </a:rPr>
                        <a:t> bit to 1 bit</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6"/>
                  </a:ext>
                </a:extLst>
              </a:tr>
              <a:tr h="517806">
                <a:tc>
                  <a:txBody>
                    <a:bodyPr/>
                    <a:lstStyle/>
                    <a:p>
                      <a:r>
                        <a:rPr lang="en-US" altLang="zh-TW" sz="2000" dirty="0">
                          <a:latin typeface="Arial Unicode MS" pitchFamily="34" charset="-120"/>
                          <a:ea typeface="Arial Unicode MS" pitchFamily="34" charset="-120"/>
                          <a:cs typeface="Arial Unicode MS" pitchFamily="34" charset="-120"/>
                        </a:rPr>
                        <a:t>Shift</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&lt;&lt;, &gt;&gt;</a:t>
                      </a:r>
                    </a:p>
                    <a:p>
                      <a:r>
                        <a:rPr lang="en-US" altLang="zh-TW" sz="2000" dirty="0">
                          <a:solidFill>
                            <a:srgbClr val="FF0000"/>
                          </a:solidFill>
                          <a:latin typeface="Courier New" pitchFamily="49" charset="0"/>
                          <a:ea typeface="Arial Unicode MS" pitchFamily="34" charset="-120"/>
                          <a:cs typeface="Courier New" pitchFamily="49" charset="0"/>
                        </a:rPr>
                        <a:t>&lt;&lt;&lt;,</a:t>
                      </a:r>
                      <a:r>
                        <a:rPr lang="en-US" altLang="zh-TW" sz="2000" baseline="0" dirty="0">
                          <a:solidFill>
                            <a:srgbClr val="FF0000"/>
                          </a:solidFill>
                          <a:latin typeface="Courier New" pitchFamily="49" charset="0"/>
                          <a:ea typeface="Arial Unicode MS" pitchFamily="34" charset="-120"/>
                          <a:cs typeface="Courier New" pitchFamily="49" charset="0"/>
                        </a:rPr>
                        <a:t> &gt;&gt;&gt;</a:t>
                      </a:r>
                      <a:endParaRPr lang="zh-TW" altLang="en-US" sz="2000" dirty="0">
                        <a:solidFill>
                          <a:srgbClr val="FF0000"/>
                        </a:solidFill>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Can be replaced by connection</a:t>
                      </a:r>
                    </a:p>
                    <a:p>
                      <a:r>
                        <a:rPr lang="en-US" altLang="zh-TW" sz="2000" dirty="0">
                          <a:latin typeface="Arial Unicode MS" pitchFamily="34" charset="-120"/>
                          <a:ea typeface="Arial Unicode MS" pitchFamily="34" charset="-120"/>
                          <a:cs typeface="Arial Unicode MS" pitchFamily="34" charset="-120"/>
                        </a:rPr>
                        <a:t>With signed extension, </a:t>
                      </a:r>
                      <a:r>
                        <a:rPr lang="en-US" altLang="zh-TW" sz="2000" b="1" dirty="0">
                          <a:solidFill>
                            <a:srgbClr val="FF0000"/>
                          </a:solidFill>
                          <a:latin typeface="Arial Unicode MS" pitchFamily="34" charset="-120"/>
                          <a:ea typeface="Arial Unicode MS" pitchFamily="34" charset="-120"/>
                          <a:cs typeface="Arial Unicode MS" pitchFamily="34" charset="-120"/>
                        </a:rPr>
                        <a:t>not used</a:t>
                      </a:r>
                      <a:endParaRPr lang="zh-TW" altLang="en-US" sz="2000" b="1" dirty="0">
                        <a:solidFill>
                          <a:srgbClr val="FF0000"/>
                        </a:solidFill>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7"/>
                  </a:ext>
                </a:extLst>
              </a:tr>
              <a:tr h="302868">
                <a:tc>
                  <a:txBody>
                    <a:bodyPr/>
                    <a:lstStyle/>
                    <a:p>
                      <a:r>
                        <a:rPr lang="en-US" altLang="zh-TW" sz="2000" dirty="0">
                          <a:latin typeface="Arial Unicode MS" pitchFamily="34" charset="-120"/>
                          <a:ea typeface="Arial Unicode MS" pitchFamily="34" charset="-120"/>
                          <a:cs typeface="Arial Unicode MS" pitchFamily="34" charset="-120"/>
                        </a:rPr>
                        <a:t>Replication</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{n{m}}</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Duplicate m by n times</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8"/>
                  </a:ext>
                </a:extLst>
              </a:tr>
              <a:tr h="302868">
                <a:tc>
                  <a:txBody>
                    <a:bodyPr/>
                    <a:lstStyle/>
                    <a:p>
                      <a:r>
                        <a:rPr lang="en-US" altLang="zh-TW" sz="2000" dirty="0">
                          <a:latin typeface="Arial Unicode MS" pitchFamily="34" charset="-120"/>
                          <a:ea typeface="Arial Unicode MS" pitchFamily="34" charset="-120"/>
                          <a:cs typeface="Arial Unicode MS" pitchFamily="34" charset="-120"/>
                        </a:rPr>
                        <a:t>Conditional</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A ? B : C;</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9"/>
                  </a:ext>
                </a:extLst>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102</a:t>
            </a:fld>
            <a:endParaRPr lang="en-US"/>
          </a:p>
        </p:txBody>
      </p:sp>
      <p:sp>
        <p:nvSpPr>
          <p:cNvPr id="5" name="Text Box 180">
            <a:extLst>
              <a:ext uri="{FF2B5EF4-FFF2-40B4-BE49-F238E27FC236}">
                <a16:creationId xmlns:a16="http://schemas.microsoft.com/office/drawing/2014/main" id="{CE4B6C1C-EC76-7791-3CCD-798B62F21CF3}"/>
              </a:ext>
            </a:extLst>
          </p:cNvPr>
          <p:cNvSpPr txBox="1">
            <a:spLocks noChangeArrowheads="1"/>
          </p:cNvSpPr>
          <p:nvPr/>
        </p:nvSpPr>
        <p:spPr bwMode="auto">
          <a:xfrm>
            <a:off x="6672064" y="332656"/>
            <a:ext cx="5614988" cy="641350"/>
          </a:xfrm>
          <a:prstGeom prst="rect">
            <a:avLst/>
          </a:prstGeom>
          <a:solidFill>
            <a:srgbClr val="CCFFFF"/>
          </a:solidFill>
          <a:ln w="25400" algn="ctr">
            <a:noFill/>
            <a:miter lim="800000"/>
            <a:headEnd/>
            <a:tailEnd/>
          </a:ln>
          <a:effectLst/>
        </p:spPr>
        <p:txBody>
          <a:bodyPr>
            <a:spAutoFit/>
          </a:bodyPr>
          <a:lstStyle/>
          <a:p>
            <a:pPr fontAlgn="base">
              <a:spcBef>
                <a:spcPct val="0"/>
              </a:spcBef>
              <a:spcAft>
                <a:spcPct val="0"/>
              </a:spcAft>
              <a:buClr>
                <a:srgbClr val="000066"/>
              </a:buClr>
              <a:buFont typeface="Wingdings" pitchFamily="2" charset="2"/>
              <a:buNone/>
            </a:pPr>
            <a:r>
              <a:rPr kumimoji="1" lang="en-US" altLang="zh-TW" dirty="0">
                <a:solidFill>
                  <a:srgbClr val="000099"/>
                </a:solidFill>
                <a:latin typeface="Arial" charset="0"/>
              </a:rPr>
              <a:t>a &lt; b-1 &amp;&amp; c != d || e == f                          worse</a:t>
            </a:r>
          </a:p>
          <a:p>
            <a:pPr fontAlgn="base">
              <a:spcBef>
                <a:spcPct val="0"/>
              </a:spcBef>
              <a:spcAft>
                <a:spcPct val="0"/>
              </a:spcAft>
              <a:buClr>
                <a:srgbClr val="000066"/>
              </a:buClr>
              <a:buFont typeface="Wingdings" pitchFamily="2" charset="2"/>
              <a:buNone/>
            </a:pPr>
            <a:r>
              <a:rPr kumimoji="1" lang="en-US" altLang="zh-TW" dirty="0">
                <a:solidFill>
                  <a:srgbClr val="000099"/>
                </a:solidFill>
                <a:latin typeface="Arial" charset="0"/>
              </a:rPr>
              <a:t>( a &lt; b-1 ) &amp;&amp; ( c != d ) || ( e == f )             better</a:t>
            </a:r>
            <a:endParaRPr kumimoji="1" lang="en-US" altLang="zh-TW" dirty="0">
              <a:solidFill>
                <a:srgbClr val="000000"/>
              </a:solidFill>
              <a:latin typeface="Arial" charset="0"/>
            </a:endParaRPr>
          </a:p>
        </p:txBody>
      </p:sp>
      <p:cxnSp>
        <p:nvCxnSpPr>
          <p:cNvPr id="7" name="直線單箭頭接點 6">
            <a:extLst>
              <a:ext uri="{FF2B5EF4-FFF2-40B4-BE49-F238E27FC236}">
                <a16:creationId xmlns:a16="http://schemas.microsoft.com/office/drawing/2014/main" id="{6FB4DFB7-05DF-5D67-229C-C794F4D55582}"/>
              </a:ext>
            </a:extLst>
          </p:cNvPr>
          <p:cNvCxnSpPr/>
          <p:nvPr/>
        </p:nvCxnSpPr>
        <p:spPr>
          <a:xfrm>
            <a:off x="11856640" y="1268760"/>
            <a:ext cx="0" cy="5112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7546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Boolean operators</a:t>
            </a:r>
            <a:endParaRPr lang="en-US" dirty="0"/>
          </a:p>
        </p:txBody>
      </p:sp>
      <p:sp>
        <p:nvSpPr>
          <p:cNvPr id="12" name="內容版面配置區 11"/>
          <p:cNvSpPr>
            <a:spLocks noGrp="1"/>
          </p:cNvSpPr>
          <p:nvPr>
            <p:ph idx="1"/>
          </p:nvPr>
        </p:nvSpPr>
        <p:spPr>
          <a:xfrm>
            <a:off x="609600" y="1357315"/>
            <a:ext cx="10972800" cy="2359718"/>
          </a:xfrm>
        </p:spPr>
        <p:txBody>
          <a:bodyPr>
            <a:normAutofit fontScale="85000" lnSpcReduction="20000"/>
          </a:bodyPr>
          <a:lstStyle/>
          <a:p>
            <a:r>
              <a:rPr lang="en-US" altLang="zh-TW" dirty="0">
                <a:solidFill>
                  <a:srgbClr val="FF0000"/>
                </a:solidFill>
              </a:rPr>
              <a:t>Bitwise operators </a:t>
            </a:r>
            <a:r>
              <a:rPr lang="en-US" altLang="zh-TW" dirty="0"/>
              <a:t>perform bit-oriented operations on vectors</a:t>
            </a:r>
          </a:p>
          <a:p>
            <a:pPr marL="457200" lvl="1" indent="0">
              <a:buNone/>
            </a:pPr>
            <a:r>
              <a:rPr lang="en-US" altLang="zh-TW" b="1" dirty="0">
                <a:latin typeface="Courier New" panose="02070309020205020404" pitchFamily="49" charset="0"/>
                <a:cs typeface="Courier New" panose="02070309020205020404" pitchFamily="49" charset="0"/>
              </a:rPr>
              <a:t>~(4’b0101) = {~0,~1,~0,~1} = 4’b1010</a:t>
            </a:r>
          </a:p>
          <a:p>
            <a:pPr marL="457200" lvl="1" indent="0">
              <a:buNone/>
            </a:pPr>
            <a:r>
              <a:rPr lang="en-US" altLang="zh-TW" b="1" dirty="0">
                <a:latin typeface="Courier New" panose="02070309020205020404" pitchFamily="49" charset="0"/>
                <a:cs typeface="Courier New" panose="02070309020205020404" pitchFamily="49" charset="0"/>
              </a:rPr>
              <a:t>4’b0101 &amp; 4’b0011 = {0&amp;0, 1&amp;0, 0&amp;1, 1&amp;1} = 4’b0001</a:t>
            </a:r>
          </a:p>
          <a:p>
            <a:r>
              <a:rPr lang="en-US" altLang="zh-TW" dirty="0">
                <a:solidFill>
                  <a:srgbClr val="FF0000"/>
                </a:solidFill>
              </a:rPr>
              <a:t>Reduction operators </a:t>
            </a:r>
            <a:r>
              <a:rPr lang="en-US" altLang="zh-TW" dirty="0"/>
              <a:t>act on each bit of a single input vector</a:t>
            </a:r>
          </a:p>
          <a:p>
            <a:pPr marL="457200" lvl="1" indent="0">
              <a:buNone/>
            </a:pPr>
            <a:r>
              <a:rPr lang="en-US" altLang="zh-TW" b="1" dirty="0">
                <a:latin typeface="Courier New" panose="02070309020205020404" pitchFamily="49" charset="0"/>
                <a:cs typeface="Courier New" panose="02070309020205020404" pitchFamily="49" charset="0"/>
              </a:rPr>
              <a:t>&amp;(4’b0101) = 0 &amp; 1 &amp; 0 &amp; 1 = 1’b0</a:t>
            </a:r>
          </a:p>
          <a:p>
            <a:r>
              <a:rPr lang="en-US" altLang="zh-TW" dirty="0">
                <a:solidFill>
                  <a:srgbClr val="FF0000"/>
                </a:solidFill>
              </a:rPr>
              <a:t>Logical operators </a:t>
            </a:r>
            <a:r>
              <a:rPr lang="en-US" altLang="zh-TW" dirty="0"/>
              <a:t>return one-bit (</a:t>
            </a:r>
            <a:r>
              <a:rPr lang="en-US" altLang="zh-TW" dirty="0">
                <a:solidFill>
                  <a:srgbClr val="FF0000"/>
                </a:solidFill>
              </a:rPr>
              <a:t>true/false</a:t>
            </a:r>
            <a:r>
              <a:rPr lang="en-US" altLang="zh-TW" dirty="0"/>
              <a:t>) results</a:t>
            </a:r>
          </a:p>
          <a:p>
            <a:pPr marL="457200" lvl="1" indent="0">
              <a:buNone/>
            </a:pPr>
            <a:r>
              <a:rPr lang="en-US" altLang="zh-TW" b="1" dirty="0">
                <a:latin typeface="Courier New" panose="02070309020205020404" pitchFamily="49" charset="0"/>
                <a:cs typeface="Courier New" panose="02070309020205020404" pitchFamily="49" charset="0"/>
              </a:rPr>
              <a:t>!(4’b0101) = 1’b0</a:t>
            </a:r>
          </a:p>
          <a:p>
            <a:endParaRPr lang="zh-TW" altLang="en-US" dirty="0"/>
          </a:p>
        </p:txBody>
      </p:sp>
      <p:pic>
        <p:nvPicPr>
          <p:cNvPr id="15" name="圖片 14"/>
          <p:cNvPicPr>
            <a:picLocks noChangeAspect="1"/>
          </p:cNvPicPr>
          <p:nvPr/>
        </p:nvPicPr>
        <p:blipFill rotWithShape="1">
          <a:blip r:embed="rId3"/>
          <a:srcRect t="46673"/>
          <a:stretch/>
        </p:blipFill>
        <p:spPr>
          <a:xfrm>
            <a:off x="1199456" y="3859910"/>
            <a:ext cx="8924925" cy="2778449"/>
          </a:xfrm>
          <a:prstGeom prst="rect">
            <a:avLst/>
          </a:prstGeom>
        </p:spPr>
      </p:pic>
    </p:spTree>
    <p:extLst>
      <p:ext uri="{BB962C8B-B14F-4D97-AF65-F5344CB8AC3E}">
        <p14:creationId xmlns:p14="http://schemas.microsoft.com/office/powerpoint/2010/main" val="8396491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609600" y="908720"/>
            <a:ext cx="8933978" cy="5699878"/>
          </a:xfrm>
          <a:prstGeom prst="rect">
            <a:avLst/>
          </a:prstGeom>
        </p:spPr>
      </p:pic>
      <p:sp>
        <p:nvSpPr>
          <p:cNvPr id="2" name="標題 1"/>
          <p:cNvSpPr>
            <a:spLocks noGrp="1"/>
          </p:cNvSpPr>
          <p:nvPr>
            <p:ph type="title"/>
          </p:nvPr>
        </p:nvSpPr>
        <p:spPr/>
        <p:txBody>
          <a:bodyPr/>
          <a:lstStyle/>
          <a:p>
            <a:r>
              <a:rPr lang="en-US" altLang="zh-TW" dirty="0"/>
              <a:t>Operator Examples</a:t>
            </a:r>
            <a:endParaRPr lang="zh-TW" altLang="en-US" dirty="0"/>
          </a:p>
        </p:txBody>
      </p:sp>
    </p:spTree>
    <p:extLst>
      <p:ext uri="{BB962C8B-B14F-4D97-AF65-F5344CB8AC3E}">
        <p14:creationId xmlns:p14="http://schemas.microsoft.com/office/powerpoint/2010/main" val="15218811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Operator Examples</a:t>
            </a:r>
            <a:endParaRPr lang="zh-TW" altLang="en-US" dirty="0"/>
          </a:p>
        </p:txBody>
      </p:sp>
      <p:sp>
        <p:nvSpPr>
          <p:cNvPr id="3" name="內容版面配置區 2"/>
          <p:cNvSpPr>
            <a:spLocks noGrp="1"/>
          </p:cNvSpPr>
          <p:nvPr>
            <p:ph idx="1"/>
          </p:nvPr>
        </p:nvSpPr>
        <p:spPr/>
        <p:txBody>
          <a:bodyPr>
            <a:normAutofit fontScale="85000" lnSpcReduction="20000"/>
          </a:bodyPr>
          <a:lstStyle/>
          <a:p>
            <a:pPr marL="0" indent="0">
              <a:buNone/>
            </a:pPr>
            <a:r>
              <a:rPr lang="fr-FR" altLang="zh-TW" dirty="0"/>
              <a:t>ans = 2**3                          // ans = 8</a:t>
            </a:r>
          </a:p>
          <a:p>
            <a:pPr marL="0" indent="0">
              <a:buNone/>
            </a:pPr>
            <a:r>
              <a:rPr lang="fr-FR" altLang="zh-TW" dirty="0"/>
              <a:t>numa = rega &lt;&lt; 2 ;  	// rega		=1 0 1 1</a:t>
            </a:r>
          </a:p>
          <a:p>
            <a:pPr marL="0" indent="0">
              <a:buNone/>
            </a:pPr>
            <a:r>
              <a:rPr lang="fr-FR" altLang="zh-TW" dirty="0"/>
              <a:t>			      	 // numa	=1 0 1 1 </a:t>
            </a:r>
            <a:r>
              <a:rPr lang="fr-FR" altLang="zh-TW" dirty="0">
                <a:solidFill>
                  <a:srgbClr val="FF0000"/>
                </a:solidFill>
              </a:rPr>
              <a:t>0 0</a:t>
            </a:r>
          </a:p>
          <a:p>
            <a:pPr marL="0" indent="0">
              <a:buNone/>
            </a:pPr>
            <a:r>
              <a:rPr lang="fr-FR" altLang="zh-TW" dirty="0"/>
              <a:t>numb = rega &gt;&gt; 3;   	// rega		=1 0 1 1</a:t>
            </a:r>
          </a:p>
          <a:p>
            <a:pPr marL="0" indent="0">
              <a:buNone/>
            </a:pPr>
            <a:r>
              <a:rPr lang="fr-FR" altLang="zh-TW" dirty="0"/>
              <a:t>			       	// numb	= </a:t>
            </a:r>
            <a:r>
              <a:rPr lang="fr-FR" altLang="zh-TW" dirty="0">
                <a:solidFill>
                  <a:srgbClr val="FF0000"/>
                </a:solidFill>
              </a:rPr>
              <a:t>0 0 0 </a:t>
            </a:r>
            <a:r>
              <a:rPr lang="fr-FR" altLang="zh-TW" dirty="0"/>
              <a:t>0 0 1 </a:t>
            </a:r>
          </a:p>
          <a:p>
            <a:pPr marL="0" indent="0">
              <a:buNone/>
            </a:pPr>
            <a:r>
              <a:rPr lang="fr-FR" altLang="zh-TW" dirty="0"/>
              <a:t>numc = regb &lt;&lt;&lt; 1; 	// regb		=       1 1 0 1</a:t>
            </a:r>
          </a:p>
          <a:p>
            <a:pPr marL="0" indent="0">
              <a:buNone/>
            </a:pPr>
            <a:r>
              <a:rPr lang="fr-FR" altLang="zh-TW" dirty="0"/>
              <a:t>			      	 // numc	= 1 1 1 0 1 </a:t>
            </a:r>
            <a:r>
              <a:rPr lang="fr-FR" altLang="zh-TW" dirty="0">
                <a:solidFill>
                  <a:srgbClr val="FF0000"/>
                </a:solidFill>
              </a:rPr>
              <a:t>0</a:t>
            </a:r>
            <a:r>
              <a:rPr lang="fr-FR" altLang="zh-TW" dirty="0"/>
              <a:t> </a:t>
            </a:r>
          </a:p>
          <a:p>
            <a:pPr marL="0" indent="0">
              <a:buNone/>
            </a:pPr>
            <a:r>
              <a:rPr lang="fr-FR" altLang="zh-TW" dirty="0"/>
              <a:t>numd = regb &gt;&gt;&gt; 2; 	// regb		=       1 1 0 1</a:t>
            </a:r>
          </a:p>
          <a:p>
            <a:pPr marL="0" indent="0">
              <a:buNone/>
            </a:pPr>
            <a:r>
              <a:rPr lang="fr-FR" altLang="zh-TW" dirty="0"/>
              <a:t>			       	// numd	= </a:t>
            </a:r>
            <a:r>
              <a:rPr lang="fr-FR" altLang="zh-TW" dirty="0">
                <a:solidFill>
                  <a:srgbClr val="FF0000"/>
                </a:solidFill>
              </a:rPr>
              <a:t>1 1</a:t>
            </a:r>
            <a:r>
              <a:rPr lang="fr-FR" altLang="zh-TW" dirty="0"/>
              <a:t> </a:t>
            </a:r>
            <a:r>
              <a:rPr lang="fr-FR" altLang="zh-TW" dirty="0">
                <a:solidFill>
                  <a:srgbClr val="00B050"/>
                </a:solidFill>
              </a:rPr>
              <a:t>1</a:t>
            </a:r>
            <a:r>
              <a:rPr lang="fr-FR" altLang="zh-TW" dirty="0"/>
              <a:t> 1 1 1 </a:t>
            </a:r>
          </a:p>
          <a:p>
            <a:pPr marL="0" indent="0">
              <a:buNone/>
            </a:pPr>
            <a:r>
              <a:rPr lang="fr-FR" altLang="zh-TW" dirty="0"/>
              <a:t>nume = regb &gt;&gt; 2;   	// regb 	=       1 1 0 1</a:t>
            </a:r>
          </a:p>
          <a:p>
            <a:pPr marL="0" indent="0">
              <a:buNone/>
            </a:pPr>
            <a:r>
              <a:rPr lang="fr-FR" altLang="zh-TW" dirty="0"/>
              <a:t>			       	// nume	= </a:t>
            </a:r>
            <a:r>
              <a:rPr lang="fr-FR" altLang="zh-TW" dirty="0">
                <a:solidFill>
                  <a:srgbClr val="FF0000"/>
                </a:solidFill>
              </a:rPr>
              <a:t>0 0 </a:t>
            </a:r>
            <a:r>
              <a:rPr lang="fr-FR" altLang="zh-TW" dirty="0">
                <a:solidFill>
                  <a:srgbClr val="00B050"/>
                </a:solidFill>
              </a:rPr>
              <a:t>0 0</a:t>
            </a:r>
            <a:r>
              <a:rPr lang="fr-FR" altLang="zh-TW" dirty="0"/>
              <a:t> 1 1</a:t>
            </a:r>
          </a:p>
          <a:p>
            <a:pPr marL="0" indent="0">
              <a:buNone/>
            </a:pPr>
            <a:r>
              <a:rPr lang="en-US" dirty="0"/>
              <a:t>-7 % 2; 			//evaluates to -1, takes sign of first operand</a:t>
            </a:r>
          </a:p>
          <a:p>
            <a:pPr marL="0" indent="0">
              <a:buNone/>
            </a:pPr>
            <a:r>
              <a:rPr lang="en-US" dirty="0"/>
              <a:t>7 % -2; 			//evaluates to 1, takes sign of first operand</a:t>
            </a:r>
          </a:p>
          <a:p>
            <a:pPr marL="0" indent="0">
              <a:buNone/>
            </a:pPr>
            <a:endParaRPr lang="fr-FR" altLang="zh-TW" dirty="0"/>
          </a:p>
        </p:txBody>
      </p:sp>
    </p:spTree>
    <p:extLst>
      <p:ext uri="{BB962C8B-B14F-4D97-AF65-F5344CB8AC3E}">
        <p14:creationId xmlns:p14="http://schemas.microsoft.com/office/powerpoint/2010/main" val="22831254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Logic Values</a:t>
            </a:r>
            <a:endParaRPr lang="zh-TW" altLang="en-US" dirty="0"/>
          </a:p>
        </p:txBody>
      </p:sp>
      <p:sp>
        <p:nvSpPr>
          <p:cNvPr id="3" name="內容版面配置區 2"/>
          <p:cNvSpPr>
            <a:spLocks noGrp="1"/>
          </p:cNvSpPr>
          <p:nvPr>
            <p:ph idx="1"/>
          </p:nvPr>
        </p:nvSpPr>
        <p:spPr/>
        <p:txBody>
          <a:bodyPr/>
          <a:lstStyle/>
          <a:p>
            <a:pPr marL="355600" indent="-343535">
              <a:spcBef>
                <a:spcPts val="910"/>
              </a:spcBef>
              <a:buFont typeface="Arial"/>
              <a:buChar char="•"/>
              <a:tabLst>
                <a:tab pos="355600" algn="l"/>
                <a:tab pos="356235" algn="l"/>
              </a:tabLst>
            </a:pPr>
            <a:r>
              <a:rPr lang="en-US" altLang="zh-TW" sz="3200" spc="-5" dirty="0">
                <a:latin typeface="Calibri"/>
                <a:cs typeface="Calibri"/>
              </a:rPr>
              <a:t>Logic </a:t>
            </a:r>
            <a:r>
              <a:rPr lang="en-US" altLang="zh-TW" sz="3200" dirty="0">
                <a:latin typeface="Calibri"/>
                <a:cs typeface="Calibri"/>
              </a:rPr>
              <a:t>with </a:t>
            </a:r>
            <a:r>
              <a:rPr lang="en-US" altLang="zh-TW" sz="3200" spc="-5" dirty="0">
                <a:latin typeface="Calibri"/>
                <a:cs typeface="Calibri"/>
              </a:rPr>
              <a:t>multilevel (</a:t>
            </a:r>
            <a:r>
              <a:rPr lang="en-US" altLang="zh-TW" spc="-5" dirty="0">
                <a:latin typeface="Consolas"/>
                <a:cs typeface="Consolas"/>
              </a:rPr>
              <a:t>0</a:t>
            </a:r>
            <a:r>
              <a:rPr lang="en-US" altLang="zh-TW" sz="3200" spc="-5" dirty="0">
                <a:latin typeface="Calibri"/>
                <a:cs typeface="Calibri"/>
              </a:rPr>
              <a:t>,</a:t>
            </a:r>
            <a:r>
              <a:rPr lang="en-US" altLang="zh-TW" spc="-5" dirty="0">
                <a:latin typeface="Consolas"/>
                <a:cs typeface="Consolas"/>
              </a:rPr>
              <a:t>1</a:t>
            </a:r>
            <a:r>
              <a:rPr lang="en-US" altLang="zh-TW" sz="3200" spc="-5" dirty="0">
                <a:latin typeface="Calibri"/>
                <a:cs typeface="Calibri"/>
              </a:rPr>
              <a:t>,</a:t>
            </a:r>
            <a:r>
              <a:rPr lang="en-US" altLang="zh-TW" spc="-5" dirty="0">
                <a:latin typeface="Consolas"/>
                <a:cs typeface="Consolas"/>
              </a:rPr>
              <a:t>X</a:t>
            </a:r>
            <a:r>
              <a:rPr lang="en-US" altLang="zh-TW" sz="3200" spc="-5" dirty="0">
                <a:latin typeface="Calibri"/>
                <a:cs typeface="Calibri"/>
              </a:rPr>
              <a:t>,</a:t>
            </a:r>
            <a:r>
              <a:rPr lang="en-US" altLang="zh-TW" spc="-5" dirty="0">
                <a:latin typeface="Consolas"/>
                <a:cs typeface="Consolas"/>
              </a:rPr>
              <a:t>Z</a:t>
            </a:r>
            <a:r>
              <a:rPr lang="en-US" altLang="zh-TW" sz="3200" spc="-5" dirty="0">
                <a:latin typeface="Calibri"/>
                <a:cs typeface="Calibri"/>
              </a:rPr>
              <a:t>) logic</a:t>
            </a:r>
            <a:r>
              <a:rPr lang="en-US" altLang="zh-TW" sz="3200" dirty="0">
                <a:latin typeface="Calibri"/>
                <a:cs typeface="Calibri"/>
              </a:rPr>
              <a:t> </a:t>
            </a:r>
            <a:r>
              <a:rPr lang="en-US" altLang="zh-TW" sz="3200" spc="-5" dirty="0">
                <a:latin typeface="Calibri"/>
                <a:cs typeface="Calibri"/>
              </a:rPr>
              <a:t>values</a:t>
            </a:r>
            <a:endParaRPr lang="en-US" altLang="zh-TW" sz="3200" dirty="0">
              <a:latin typeface="Calibri"/>
              <a:cs typeface="Calibri"/>
            </a:endParaRPr>
          </a:p>
          <a:p>
            <a:pPr marL="756285" lvl="1" indent="-287020">
              <a:spcBef>
                <a:spcPts val="700"/>
              </a:spcBef>
              <a:buFont typeface="Arial"/>
              <a:buChar char="–"/>
              <a:tabLst>
                <a:tab pos="756920" algn="l"/>
              </a:tabLst>
            </a:pPr>
            <a:r>
              <a:rPr lang="en-US" altLang="zh-TW" sz="2800" spc="-5" dirty="0">
                <a:latin typeface="Calibri"/>
                <a:cs typeface="Calibri"/>
              </a:rPr>
              <a:t>NAND </a:t>
            </a:r>
            <a:r>
              <a:rPr lang="en-US" altLang="zh-TW" sz="2800" spc="-10" dirty="0">
                <a:latin typeface="Calibri"/>
                <a:cs typeface="Calibri"/>
              </a:rPr>
              <a:t>anything </a:t>
            </a:r>
            <a:r>
              <a:rPr lang="en-US" altLang="zh-TW" sz="2800" spc="-5" dirty="0">
                <a:latin typeface="Calibri"/>
                <a:cs typeface="Calibri"/>
              </a:rPr>
              <a:t>with </a:t>
            </a:r>
            <a:r>
              <a:rPr lang="en-US" altLang="zh-TW" sz="2800" spc="-5" dirty="0">
                <a:latin typeface="Consolas"/>
                <a:cs typeface="Consolas"/>
              </a:rPr>
              <a:t>0</a:t>
            </a:r>
            <a:r>
              <a:rPr lang="en-US" altLang="zh-TW" sz="2800" spc="-835" dirty="0">
                <a:latin typeface="Consolas"/>
                <a:cs typeface="Consolas"/>
              </a:rPr>
              <a:t> </a:t>
            </a:r>
            <a:r>
              <a:rPr lang="en-US" altLang="zh-TW" sz="2800" spc="-5" dirty="0">
                <a:latin typeface="Calibri"/>
                <a:cs typeface="Calibri"/>
              </a:rPr>
              <a:t>is </a:t>
            </a:r>
            <a:r>
              <a:rPr lang="en-US" altLang="zh-TW" sz="2800" spc="-5" dirty="0">
                <a:latin typeface="Consolas"/>
                <a:cs typeface="Consolas"/>
              </a:rPr>
              <a:t>1</a:t>
            </a:r>
            <a:endParaRPr lang="en-US" altLang="zh-TW" sz="2800" dirty="0">
              <a:latin typeface="Consolas"/>
              <a:cs typeface="Consolas"/>
            </a:endParaRPr>
          </a:p>
          <a:p>
            <a:pPr marL="756285" lvl="1" indent="-287020">
              <a:spcBef>
                <a:spcPts val="675"/>
              </a:spcBef>
              <a:buFont typeface="Arial"/>
              <a:buChar char="–"/>
              <a:tabLst>
                <a:tab pos="756920" algn="l"/>
              </a:tabLst>
            </a:pPr>
            <a:r>
              <a:rPr lang="en-US" altLang="zh-TW" sz="2800" spc="-5" dirty="0">
                <a:latin typeface="Calibri"/>
                <a:cs typeface="Calibri"/>
              </a:rPr>
              <a:t>NAND </a:t>
            </a:r>
            <a:r>
              <a:rPr lang="en-US" altLang="zh-TW" sz="2800" spc="-5" dirty="0">
                <a:solidFill>
                  <a:srgbClr val="FF0000"/>
                </a:solidFill>
                <a:latin typeface="Consolas"/>
                <a:cs typeface="Consolas"/>
              </a:rPr>
              <a:t>with</a:t>
            </a:r>
            <a:r>
              <a:rPr lang="en-US" altLang="zh-TW" sz="2800" spc="-5" dirty="0">
                <a:latin typeface="Consolas"/>
                <a:cs typeface="Consolas"/>
              </a:rPr>
              <a:t> </a:t>
            </a:r>
            <a:r>
              <a:rPr lang="en-US" altLang="zh-TW" sz="2800" spc="-5" dirty="0">
                <a:solidFill>
                  <a:srgbClr val="FF0000"/>
                </a:solidFill>
                <a:latin typeface="Consolas"/>
                <a:cs typeface="Consolas"/>
              </a:rPr>
              <a:t>X/Z</a:t>
            </a:r>
            <a:r>
              <a:rPr lang="en-US" altLang="zh-TW" sz="2800" spc="-10" dirty="0">
                <a:solidFill>
                  <a:srgbClr val="FF0000"/>
                </a:solidFill>
                <a:latin typeface="Calibri"/>
                <a:cs typeface="Calibri"/>
              </a:rPr>
              <a:t> </a:t>
            </a:r>
            <a:r>
              <a:rPr lang="en-US" altLang="zh-TW" sz="2800" spc="-15" dirty="0">
                <a:solidFill>
                  <a:srgbClr val="FF0000"/>
                </a:solidFill>
                <a:latin typeface="Calibri"/>
                <a:cs typeface="Calibri"/>
              </a:rPr>
              <a:t>get </a:t>
            </a:r>
            <a:r>
              <a:rPr lang="en-US" altLang="zh-TW" sz="2800" spc="-5" dirty="0">
                <a:solidFill>
                  <a:srgbClr val="FF0000"/>
                </a:solidFill>
                <a:latin typeface="Calibri"/>
                <a:cs typeface="Calibri"/>
              </a:rPr>
              <a:t>an</a:t>
            </a:r>
            <a:r>
              <a:rPr lang="en-US" altLang="zh-TW" sz="2800" spc="35" dirty="0">
                <a:solidFill>
                  <a:srgbClr val="FF0000"/>
                </a:solidFill>
                <a:latin typeface="Calibri"/>
                <a:cs typeface="Calibri"/>
              </a:rPr>
              <a:t> </a:t>
            </a:r>
            <a:r>
              <a:rPr lang="en-US" altLang="zh-TW" sz="2800" spc="-5" dirty="0">
                <a:solidFill>
                  <a:srgbClr val="FF0000"/>
                </a:solidFill>
                <a:latin typeface="Consolas"/>
                <a:cs typeface="Consolas"/>
              </a:rPr>
              <a:t>X</a:t>
            </a:r>
            <a:endParaRPr lang="en-US" altLang="zh-TW" sz="2800" dirty="0">
              <a:solidFill>
                <a:srgbClr val="FF0000"/>
              </a:solidFill>
              <a:latin typeface="Consolas"/>
              <a:cs typeface="Consolas"/>
            </a:endParaRPr>
          </a:p>
          <a:p>
            <a:pPr marL="355600" marR="401955" indent="-343535">
              <a:spcBef>
                <a:spcPts val="740"/>
              </a:spcBef>
              <a:buFont typeface="Arial"/>
              <a:buChar char="•"/>
              <a:tabLst>
                <a:tab pos="355600" algn="l"/>
                <a:tab pos="356235" algn="l"/>
              </a:tabLst>
            </a:pPr>
            <a:r>
              <a:rPr lang="en-US" altLang="zh-TW" sz="3200" spc="-55" dirty="0">
                <a:latin typeface="Calibri"/>
                <a:cs typeface="Calibri"/>
              </a:rPr>
              <a:t>True </a:t>
            </a:r>
            <a:r>
              <a:rPr lang="en-US" altLang="zh-TW" sz="3200" spc="-5" dirty="0">
                <a:latin typeface="Calibri"/>
                <a:cs typeface="Calibri"/>
              </a:rPr>
              <a:t>tables </a:t>
            </a:r>
            <a:r>
              <a:rPr lang="en-US" altLang="zh-TW" sz="3200" spc="-10" dirty="0">
                <a:latin typeface="Calibri"/>
                <a:cs typeface="Calibri"/>
              </a:rPr>
              <a:t>define </a:t>
            </a:r>
            <a:r>
              <a:rPr lang="en-US" altLang="zh-TW" sz="3200" dirty="0">
                <a:latin typeface="Calibri"/>
                <a:cs typeface="Calibri"/>
              </a:rPr>
              <a:t>the </a:t>
            </a:r>
            <a:r>
              <a:rPr lang="en-US" altLang="zh-TW" sz="3200" spc="-5" dirty="0">
                <a:latin typeface="Calibri"/>
                <a:cs typeface="Calibri"/>
              </a:rPr>
              <a:t>how outputs </a:t>
            </a:r>
            <a:r>
              <a:rPr lang="en-US" altLang="zh-TW" sz="3200" spc="-15" dirty="0">
                <a:latin typeface="Calibri"/>
                <a:cs typeface="Calibri"/>
              </a:rPr>
              <a:t>are  compute</a:t>
            </a:r>
          </a:p>
          <a:p>
            <a:pPr marL="755650" marR="401955" lvl="1" indent="-343535">
              <a:spcBef>
                <a:spcPts val="740"/>
              </a:spcBef>
              <a:buFont typeface="Arial"/>
              <a:buChar char="•"/>
              <a:tabLst>
                <a:tab pos="355600" algn="l"/>
                <a:tab pos="356235" algn="l"/>
              </a:tabLst>
            </a:pPr>
            <a:r>
              <a:rPr lang="en-US" altLang="zh-TW" sz="2800" spc="-15" dirty="0">
                <a:latin typeface="Calibri"/>
                <a:cs typeface="Calibri"/>
              </a:rPr>
              <a:t>Z is treated as X</a:t>
            </a:r>
          </a:p>
          <a:p>
            <a:pPr marL="412115" marR="401955" lvl="1" indent="0">
              <a:spcBef>
                <a:spcPts val="740"/>
              </a:spcBef>
              <a:buNone/>
              <a:tabLst>
                <a:tab pos="355600" algn="l"/>
                <a:tab pos="356235" algn="l"/>
              </a:tabLst>
            </a:pPr>
            <a:endParaRPr lang="en-US" altLang="zh-TW" sz="2800" dirty="0">
              <a:latin typeface="Calibri"/>
              <a:cs typeface="Calibri"/>
            </a:endParaRPr>
          </a:p>
          <a:p>
            <a:endParaRPr lang="zh-TW" altLang="en-US" dirty="0"/>
          </a:p>
        </p:txBody>
      </p:sp>
      <p:graphicFrame>
        <p:nvGraphicFramePr>
          <p:cNvPr id="4" name="object 4"/>
          <p:cNvGraphicFramePr>
            <a:graphicFrameLocks noGrp="1"/>
          </p:cNvGraphicFramePr>
          <p:nvPr/>
        </p:nvGraphicFramePr>
        <p:xfrm>
          <a:off x="2064579" y="4437112"/>
          <a:ext cx="3048000" cy="1266823"/>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253364">
                <a:tc>
                  <a:txBody>
                    <a:bodyPr/>
                    <a:lstStyle/>
                    <a:p>
                      <a:pPr algn="ctr">
                        <a:lnSpc>
                          <a:spcPts val="1895"/>
                        </a:lnSpc>
                      </a:pPr>
                      <a:r>
                        <a:rPr sz="1600" b="1" dirty="0">
                          <a:solidFill>
                            <a:srgbClr val="FFFFFF"/>
                          </a:solidFill>
                          <a:latin typeface="Calibri"/>
                          <a:cs typeface="Calibri"/>
                        </a:rPr>
                        <a:t>&amp;</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algn="ctr">
                        <a:lnSpc>
                          <a:spcPts val="1895"/>
                        </a:lnSpc>
                      </a:pPr>
                      <a:r>
                        <a:rPr sz="1600" b="1" dirty="0">
                          <a:solidFill>
                            <a:srgbClr val="FFFFFF"/>
                          </a:solidFill>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algn="ctr">
                        <a:lnSpc>
                          <a:spcPts val="1895"/>
                        </a:lnSpc>
                      </a:pPr>
                      <a:r>
                        <a:rPr sz="1600" b="1" dirty="0">
                          <a:solidFill>
                            <a:srgbClr val="FFFFFF"/>
                          </a:solidFill>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algn="ctr">
                        <a:lnSpc>
                          <a:spcPts val="1895"/>
                        </a:lnSpc>
                      </a:pPr>
                      <a:r>
                        <a:rPr sz="1600" b="1" dirty="0">
                          <a:solidFill>
                            <a:srgbClr val="FFFFFF"/>
                          </a:solidFill>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marL="1270" algn="ctr">
                        <a:lnSpc>
                          <a:spcPts val="1895"/>
                        </a:lnSpc>
                      </a:pPr>
                      <a:r>
                        <a:rPr sz="1600" b="1" dirty="0">
                          <a:solidFill>
                            <a:srgbClr val="FFFFFF"/>
                          </a:solidFill>
                          <a:latin typeface="Calibri"/>
                          <a:cs typeface="Calibri"/>
                        </a:rPr>
                        <a:t>Z</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extLst>
                  <a:ext uri="{0D108BD9-81ED-4DB2-BD59-A6C34878D82A}">
                    <a16:rowId xmlns:a16="http://schemas.microsoft.com/office/drawing/2014/main" val="10000"/>
                  </a:ext>
                </a:extLst>
              </a:tr>
              <a:tr h="253365">
                <a:tc>
                  <a:txBody>
                    <a:bodyPr/>
                    <a:lstStyle/>
                    <a:p>
                      <a:pPr marL="635" algn="ctr">
                        <a:lnSpc>
                          <a:spcPts val="1889"/>
                        </a:lnSpc>
                      </a:pPr>
                      <a:r>
                        <a:rPr sz="1600" b="1" dirty="0">
                          <a:solidFill>
                            <a:srgbClr val="FFFFFF"/>
                          </a:solidFill>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8063A1"/>
                    </a:solidFill>
                  </a:tcPr>
                </a:tc>
                <a:tc>
                  <a:txBody>
                    <a:bodyPr/>
                    <a:lstStyle/>
                    <a:p>
                      <a:pPr algn="ctr">
                        <a:lnSpc>
                          <a:spcPts val="1889"/>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CEAEF"/>
                    </a:solidFill>
                  </a:tcPr>
                </a:tc>
                <a:tc>
                  <a:txBody>
                    <a:bodyPr/>
                    <a:lstStyle/>
                    <a:p>
                      <a:pPr algn="ctr">
                        <a:lnSpc>
                          <a:spcPts val="1889"/>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CEAEF"/>
                    </a:solidFill>
                  </a:tcPr>
                </a:tc>
                <a:tc>
                  <a:txBody>
                    <a:bodyPr/>
                    <a:lstStyle/>
                    <a:p>
                      <a:pPr algn="ctr">
                        <a:lnSpc>
                          <a:spcPts val="1889"/>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CEAEF"/>
                    </a:solidFill>
                  </a:tcPr>
                </a:tc>
                <a:tc>
                  <a:txBody>
                    <a:bodyPr/>
                    <a:lstStyle/>
                    <a:p>
                      <a:pPr marL="635" algn="ctr">
                        <a:lnSpc>
                          <a:spcPts val="1889"/>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CEAEF"/>
                    </a:solidFill>
                  </a:tcPr>
                </a:tc>
                <a:extLst>
                  <a:ext uri="{0D108BD9-81ED-4DB2-BD59-A6C34878D82A}">
                    <a16:rowId xmlns:a16="http://schemas.microsoft.com/office/drawing/2014/main" val="10001"/>
                  </a:ext>
                </a:extLst>
              </a:tr>
              <a:tr h="253364">
                <a:tc>
                  <a:txBody>
                    <a:bodyPr/>
                    <a:lstStyle/>
                    <a:p>
                      <a:pPr marL="635" algn="ctr">
                        <a:lnSpc>
                          <a:spcPts val="1895"/>
                        </a:lnSpc>
                      </a:pPr>
                      <a:r>
                        <a:rPr sz="1600" b="1" dirty="0">
                          <a:solidFill>
                            <a:srgbClr val="FFFFFF"/>
                          </a:solidFill>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063A1"/>
                    </a:solidFill>
                  </a:tcPr>
                </a:tc>
                <a:tc>
                  <a:txBody>
                    <a:bodyPr/>
                    <a:lstStyle/>
                    <a:p>
                      <a:pPr algn="ctr">
                        <a:lnSpc>
                          <a:spcPts val="1895"/>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extLst>
                  <a:ext uri="{0D108BD9-81ED-4DB2-BD59-A6C34878D82A}">
                    <a16:rowId xmlns:a16="http://schemas.microsoft.com/office/drawing/2014/main" val="10002"/>
                  </a:ext>
                </a:extLst>
              </a:tr>
              <a:tr h="253365">
                <a:tc>
                  <a:txBody>
                    <a:bodyPr/>
                    <a:lstStyle/>
                    <a:p>
                      <a:pPr algn="ctr">
                        <a:lnSpc>
                          <a:spcPts val="1895"/>
                        </a:lnSpc>
                      </a:pPr>
                      <a:r>
                        <a:rPr sz="1600" b="1" dirty="0">
                          <a:solidFill>
                            <a:srgbClr val="FFFFFF"/>
                          </a:solidFill>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063A1"/>
                    </a:solidFill>
                  </a:tcPr>
                </a:tc>
                <a:tc>
                  <a:txBody>
                    <a:bodyPr/>
                    <a:lstStyle/>
                    <a:p>
                      <a:pPr algn="ctr">
                        <a:lnSpc>
                          <a:spcPts val="1895"/>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extLst>
                  <a:ext uri="{0D108BD9-81ED-4DB2-BD59-A6C34878D82A}">
                    <a16:rowId xmlns:a16="http://schemas.microsoft.com/office/drawing/2014/main" val="10003"/>
                  </a:ext>
                </a:extLst>
              </a:tr>
              <a:tr h="253365">
                <a:tc>
                  <a:txBody>
                    <a:bodyPr/>
                    <a:lstStyle/>
                    <a:p>
                      <a:pPr marL="635" algn="ctr">
                        <a:lnSpc>
                          <a:spcPts val="1895"/>
                        </a:lnSpc>
                      </a:pPr>
                      <a:r>
                        <a:rPr sz="1600" b="1" dirty="0">
                          <a:solidFill>
                            <a:srgbClr val="FFFFFF"/>
                          </a:solidFill>
                          <a:latin typeface="Calibri"/>
                          <a:cs typeface="Calibri"/>
                        </a:rPr>
                        <a:t>Z</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063A1"/>
                    </a:solidFill>
                  </a:tcPr>
                </a:tc>
                <a:tc>
                  <a:txBody>
                    <a:bodyPr/>
                    <a:lstStyle/>
                    <a:p>
                      <a:pPr marL="635" algn="ctr">
                        <a:lnSpc>
                          <a:spcPts val="1895"/>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635"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nvGraphicFramePr>
        <p:xfrm>
          <a:off x="5807968" y="4437112"/>
          <a:ext cx="3048000" cy="1266823"/>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253364">
                <a:tc>
                  <a:txBody>
                    <a:bodyPr/>
                    <a:lstStyle/>
                    <a:p>
                      <a:pPr marL="1270" algn="ctr">
                        <a:lnSpc>
                          <a:spcPts val="1895"/>
                        </a:lnSpc>
                      </a:pPr>
                      <a:r>
                        <a:rPr sz="1600" b="1" dirty="0">
                          <a:solidFill>
                            <a:srgbClr val="FFFFFF"/>
                          </a:solidFill>
                          <a:latin typeface="Calibri"/>
                          <a:cs typeface="Calibri"/>
                        </a:rPr>
                        <a:t>|</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1270" algn="ctr">
                        <a:lnSpc>
                          <a:spcPts val="1895"/>
                        </a:lnSpc>
                      </a:pPr>
                      <a:r>
                        <a:rPr sz="1600" b="1" dirty="0">
                          <a:solidFill>
                            <a:srgbClr val="FFFFFF"/>
                          </a:solidFill>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1270" algn="ctr">
                        <a:lnSpc>
                          <a:spcPts val="1895"/>
                        </a:lnSpc>
                      </a:pPr>
                      <a:r>
                        <a:rPr sz="1600" b="1" dirty="0">
                          <a:solidFill>
                            <a:srgbClr val="FFFFFF"/>
                          </a:solidFill>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1905" algn="ctr">
                        <a:lnSpc>
                          <a:spcPts val="1895"/>
                        </a:lnSpc>
                      </a:pPr>
                      <a:r>
                        <a:rPr sz="1600" b="1" dirty="0">
                          <a:solidFill>
                            <a:srgbClr val="FFFFFF"/>
                          </a:solidFill>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1905" algn="ctr">
                        <a:lnSpc>
                          <a:spcPts val="1895"/>
                        </a:lnSpc>
                      </a:pPr>
                      <a:r>
                        <a:rPr sz="1600" b="1" dirty="0">
                          <a:solidFill>
                            <a:srgbClr val="FFFFFF"/>
                          </a:solidFill>
                          <a:latin typeface="Calibri"/>
                          <a:cs typeface="Calibri"/>
                        </a:rPr>
                        <a:t>Z</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extLst>
                  <a:ext uri="{0D108BD9-81ED-4DB2-BD59-A6C34878D82A}">
                    <a16:rowId xmlns:a16="http://schemas.microsoft.com/office/drawing/2014/main" val="10000"/>
                  </a:ext>
                </a:extLst>
              </a:tr>
              <a:tr h="253365">
                <a:tc>
                  <a:txBody>
                    <a:bodyPr/>
                    <a:lstStyle/>
                    <a:p>
                      <a:pPr marL="1270" algn="ctr">
                        <a:lnSpc>
                          <a:spcPts val="1889"/>
                        </a:lnSpc>
                      </a:pPr>
                      <a:r>
                        <a:rPr sz="1600" b="1" dirty="0">
                          <a:solidFill>
                            <a:srgbClr val="FFFFFF"/>
                          </a:solidFill>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4AACC5"/>
                    </a:solidFill>
                  </a:tcPr>
                </a:tc>
                <a:tc>
                  <a:txBody>
                    <a:bodyPr/>
                    <a:lstStyle/>
                    <a:p>
                      <a:pPr marL="1270" algn="ctr">
                        <a:lnSpc>
                          <a:spcPts val="1889"/>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F0F5"/>
                    </a:solidFill>
                  </a:tcPr>
                </a:tc>
                <a:tc>
                  <a:txBody>
                    <a:bodyPr/>
                    <a:lstStyle/>
                    <a:p>
                      <a:pPr marL="1270" algn="ctr">
                        <a:lnSpc>
                          <a:spcPts val="1889"/>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F0F5"/>
                    </a:solidFill>
                  </a:tcPr>
                </a:tc>
                <a:tc>
                  <a:txBody>
                    <a:bodyPr/>
                    <a:lstStyle/>
                    <a:p>
                      <a:pPr marL="1270" algn="ctr">
                        <a:lnSpc>
                          <a:spcPts val="1889"/>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F0F5"/>
                    </a:solidFill>
                  </a:tcPr>
                </a:tc>
                <a:tc>
                  <a:txBody>
                    <a:bodyPr/>
                    <a:lstStyle/>
                    <a:p>
                      <a:pPr marL="1270" algn="ctr">
                        <a:lnSpc>
                          <a:spcPts val="1889"/>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1"/>
                  </a:ext>
                </a:extLst>
              </a:tr>
              <a:tr h="253364">
                <a:tc>
                  <a:txBody>
                    <a:bodyPr/>
                    <a:lstStyle/>
                    <a:p>
                      <a:pPr marL="1270" algn="ctr">
                        <a:lnSpc>
                          <a:spcPts val="1895"/>
                        </a:lnSpc>
                      </a:pPr>
                      <a:r>
                        <a:rPr sz="1600" b="1" dirty="0">
                          <a:solidFill>
                            <a:srgbClr val="FFFFFF"/>
                          </a:solidFill>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AACC5"/>
                    </a:solidFill>
                  </a:tcPr>
                </a:tc>
                <a:tc>
                  <a:txBody>
                    <a:bodyPr/>
                    <a:lstStyle/>
                    <a:p>
                      <a:pPr marL="1270"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905"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905"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2"/>
                  </a:ext>
                </a:extLst>
              </a:tr>
              <a:tr h="253365">
                <a:tc>
                  <a:txBody>
                    <a:bodyPr/>
                    <a:lstStyle/>
                    <a:p>
                      <a:pPr marL="1270" algn="ctr">
                        <a:lnSpc>
                          <a:spcPts val="1895"/>
                        </a:lnSpc>
                      </a:pPr>
                      <a:r>
                        <a:rPr sz="1600" b="1" dirty="0">
                          <a:solidFill>
                            <a:srgbClr val="FFFFFF"/>
                          </a:solidFill>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AACC5"/>
                    </a:solidFill>
                  </a:tcPr>
                </a:tc>
                <a:tc>
                  <a:txBody>
                    <a:bodyPr/>
                    <a:lstStyle/>
                    <a:p>
                      <a:pPr marL="635"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3"/>
                  </a:ext>
                </a:extLst>
              </a:tr>
              <a:tr h="253365">
                <a:tc>
                  <a:txBody>
                    <a:bodyPr/>
                    <a:lstStyle/>
                    <a:p>
                      <a:pPr marL="1905" algn="ctr">
                        <a:lnSpc>
                          <a:spcPts val="1895"/>
                        </a:lnSpc>
                      </a:pPr>
                      <a:r>
                        <a:rPr sz="1600" b="1" dirty="0">
                          <a:solidFill>
                            <a:srgbClr val="FFFFFF"/>
                          </a:solidFill>
                          <a:latin typeface="Calibri"/>
                          <a:cs typeface="Calibri"/>
                        </a:rPr>
                        <a:t>Z</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AACC5"/>
                    </a:solidFill>
                  </a:tcPr>
                </a:tc>
                <a:tc>
                  <a:txBody>
                    <a:bodyPr/>
                    <a:lstStyle/>
                    <a:p>
                      <a:pPr marL="635"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785498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a:t>Arithmetic Operators</a:t>
            </a:r>
            <a:endParaRPr lang="zh-TW" altLang="en-US" dirty="0"/>
          </a:p>
        </p:txBody>
      </p:sp>
      <p:sp>
        <p:nvSpPr>
          <p:cNvPr id="974851" name="Rectangle 3"/>
          <p:cNvSpPr>
            <a:spLocks noGrp="1" noChangeArrowheads="1"/>
          </p:cNvSpPr>
          <p:nvPr>
            <p:ph sz="half" idx="1"/>
          </p:nvPr>
        </p:nvSpPr>
        <p:spPr/>
        <p:txBody>
          <a:bodyPr/>
          <a:lstStyle/>
          <a:p>
            <a:pPr>
              <a:spcBef>
                <a:spcPct val="10000"/>
              </a:spcBef>
              <a:buFont typeface="Wingdings 2" pitchFamily="18" charset="2"/>
              <a:buNone/>
            </a:pPr>
            <a:r>
              <a:rPr lang="en-US" altLang="zh-TW" sz="1600" b="1" dirty="0">
                <a:solidFill>
                  <a:srgbClr val="339933"/>
                </a:solidFill>
              </a:rPr>
              <a:t>+	add</a:t>
            </a:r>
          </a:p>
          <a:p>
            <a:pPr>
              <a:spcBef>
                <a:spcPct val="10000"/>
              </a:spcBef>
              <a:buFont typeface="Wingdings 2" pitchFamily="18" charset="2"/>
              <a:buNone/>
            </a:pPr>
            <a:r>
              <a:rPr lang="en-US" altLang="zh-TW" sz="1600" b="1" dirty="0">
                <a:solidFill>
                  <a:srgbClr val="339933"/>
                </a:solidFill>
              </a:rPr>
              <a:t>-	subtract</a:t>
            </a:r>
          </a:p>
          <a:p>
            <a:pPr>
              <a:spcBef>
                <a:spcPct val="10000"/>
              </a:spcBef>
              <a:buFont typeface="Wingdings 2" pitchFamily="18" charset="2"/>
              <a:buNone/>
            </a:pPr>
            <a:r>
              <a:rPr lang="en-US" altLang="zh-TW" sz="1600" b="1" dirty="0">
                <a:solidFill>
                  <a:srgbClr val="339933"/>
                </a:solidFill>
              </a:rPr>
              <a:t>*	multiply</a:t>
            </a:r>
          </a:p>
          <a:p>
            <a:pPr>
              <a:spcBef>
                <a:spcPct val="10000"/>
              </a:spcBef>
              <a:buFont typeface="Wingdings 2" pitchFamily="18" charset="2"/>
              <a:buNone/>
            </a:pPr>
            <a:r>
              <a:rPr lang="en-US" altLang="zh-TW" sz="1600" b="1" dirty="0">
                <a:solidFill>
                  <a:srgbClr val="339933"/>
                </a:solidFill>
              </a:rPr>
              <a:t>/	divide</a:t>
            </a:r>
          </a:p>
          <a:p>
            <a:pPr>
              <a:spcBef>
                <a:spcPct val="10000"/>
              </a:spcBef>
              <a:buFont typeface="Wingdings 2" pitchFamily="18" charset="2"/>
              <a:buNone/>
            </a:pPr>
            <a:r>
              <a:rPr lang="en-US" altLang="zh-TW" sz="1600" b="1" dirty="0">
                <a:solidFill>
                  <a:srgbClr val="339933"/>
                </a:solidFill>
              </a:rPr>
              <a:t>%	modulus</a:t>
            </a:r>
          </a:p>
          <a:p>
            <a:pPr>
              <a:spcBef>
                <a:spcPct val="10000"/>
              </a:spcBef>
              <a:buNone/>
            </a:pPr>
            <a:r>
              <a:rPr lang="en-US" altLang="zh-TW" sz="1600" b="1" dirty="0">
                <a:solidFill>
                  <a:srgbClr val="0000FF"/>
                </a:solidFill>
              </a:rPr>
              <a:t>** </a:t>
            </a:r>
            <a:r>
              <a:rPr lang="en-US" altLang="zh-TW" sz="1600" b="1" dirty="0">
                <a:solidFill>
                  <a:srgbClr val="339933"/>
                </a:solidFill>
              </a:rPr>
              <a:t>	</a:t>
            </a:r>
            <a:r>
              <a:rPr lang="en-US" altLang="zh-TW" sz="1600" b="1" dirty="0">
                <a:solidFill>
                  <a:srgbClr val="0000FF"/>
                </a:solidFill>
              </a:rPr>
              <a:t>exponent (power) (verilog-2001)</a:t>
            </a:r>
          </a:p>
          <a:p>
            <a:pPr>
              <a:spcBef>
                <a:spcPct val="10000"/>
              </a:spcBef>
              <a:buFont typeface="Wingdings 2" pitchFamily="18" charset="2"/>
              <a:buNone/>
            </a:pPr>
            <a:endParaRPr lang="en-US" altLang="zh-TW" sz="1600" b="1" dirty="0">
              <a:solidFill>
                <a:srgbClr val="339933"/>
              </a:solidFill>
            </a:endParaRPr>
          </a:p>
          <a:p>
            <a:pPr>
              <a:spcBef>
                <a:spcPct val="10000"/>
              </a:spcBef>
            </a:pPr>
            <a:r>
              <a:rPr lang="en-US" altLang="zh-TW" sz="1800" dirty="0"/>
              <a:t>An assignment of a </a:t>
            </a:r>
            <a:r>
              <a:rPr lang="en-US" altLang="zh-TW" sz="1800" dirty="0">
                <a:solidFill>
                  <a:srgbClr val="FF0000"/>
                </a:solidFill>
              </a:rPr>
              <a:t>negative</a:t>
            </a:r>
            <a:r>
              <a:rPr lang="en-US" altLang="zh-TW" sz="1800" dirty="0"/>
              <a:t> result </a:t>
            </a:r>
          </a:p>
          <a:p>
            <a:pPr>
              <a:spcBef>
                <a:spcPct val="10000"/>
              </a:spcBef>
              <a:buFont typeface="Wingdings 2" pitchFamily="18" charset="2"/>
              <a:buNone/>
            </a:pPr>
            <a:r>
              <a:rPr lang="en-US" altLang="zh-TW" sz="1800" dirty="0"/>
              <a:t>      to a </a:t>
            </a:r>
            <a:r>
              <a:rPr lang="en-US" altLang="zh-TW" sz="1800" b="1" i="1" u="sng" dirty="0"/>
              <a:t>reg</a:t>
            </a:r>
            <a:r>
              <a:rPr lang="en-US" altLang="zh-TW" sz="1800" dirty="0">
                <a:solidFill>
                  <a:srgbClr val="FF0000"/>
                </a:solidFill>
              </a:rPr>
              <a:t> </a:t>
            </a:r>
            <a:r>
              <a:rPr lang="en-US" altLang="zh-TW" sz="1800" dirty="0"/>
              <a:t>or </a:t>
            </a:r>
            <a:r>
              <a:rPr lang="en-US" altLang="zh-TW" sz="1800" u="sng" dirty="0"/>
              <a:t>other unsigned variable</a:t>
            </a:r>
            <a:r>
              <a:rPr lang="en-US" altLang="zh-TW" sz="1800" dirty="0"/>
              <a:t> </a:t>
            </a:r>
          </a:p>
          <a:p>
            <a:pPr>
              <a:spcBef>
                <a:spcPct val="10000"/>
              </a:spcBef>
              <a:buFont typeface="Wingdings 2" pitchFamily="18" charset="2"/>
              <a:buNone/>
            </a:pPr>
            <a:r>
              <a:rPr lang="en-US" altLang="zh-TW" sz="1800" dirty="0"/>
              <a:t>      uses the </a:t>
            </a:r>
            <a:r>
              <a:rPr lang="en-US" altLang="zh-TW" sz="1800" dirty="0">
                <a:solidFill>
                  <a:srgbClr val="FF0000"/>
                </a:solidFill>
              </a:rPr>
              <a:t>2’s complement</a:t>
            </a:r>
            <a:r>
              <a:rPr lang="en-US" altLang="zh-TW" sz="1800" dirty="0"/>
              <a:t>.</a:t>
            </a:r>
          </a:p>
          <a:p>
            <a:pPr>
              <a:spcBef>
                <a:spcPct val="10000"/>
              </a:spcBef>
            </a:pPr>
            <a:r>
              <a:rPr lang="en-US" altLang="zh-TW" sz="1800" dirty="0"/>
              <a:t>If any bit of any operand is </a:t>
            </a:r>
          </a:p>
          <a:p>
            <a:pPr>
              <a:spcBef>
                <a:spcPct val="10000"/>
              </a:spcBef>
              <a:buFont typeface="Wingdings 2" pitchFamily="18" charset="2"/>
              <a:buNone/>
            </a:pPr>
            <a:r>
              <a:rPr lang="en-US" altLang="zh-TW" sz="1800" dirty="0"/>
              <a:t>     </a:t>
            </a:r>
            <a:r>
              <a:rPr lang="en-US" altLang="zh-TW" sz="1800" dirty="0">
                <a:solidFill>
                  <a:srgbClr val="FF0000"/>
                </a:solidFill>
              </a:rPr>
              <a:t> unknown(</a:t>
            </a:r>
            <a:r>
              <a:rPr lang="en-US" altLang="zh-TW" sz="1800" b="1" dirty="0">
                <a:solidFill>
                  <a:srgbClr val="FF0000"/>
                </a:solidFill>
              </a:rPr>
              <a:t>x</a:t>
            </a:r>
            <a:r>
              <a:rPr lang="en-US" altLang="zh-TW" sz="1800" dirty="0">
                <a:solidFill>
                  <a:srgbClr val="FF0000"/>
                </a:solidFill>
              </a:rPr>
              <a:t>)</a:t>
            </a:r>
            <a:r>
              <a:rPr lang="en-US" altLang="zh-TW" sz="1800" dirty="0"/>
              <a:t> or</a:t>
            </a:r>
            <a:r>
              <a:rPr lang="en-US" altLang="zh-TW" sz="1800" dirty="0">
                <a:solidFill>
                  <a:srgbClr val="FF0000"/>
                </a:solidFill>
              </a:rPr>
              <a:t> tristate(</a:t>
            </a:r>
            <a:r>
              <a:rPr lang="en-US" altLang="zh-TW" sz="1800" b="1" dirty="0">
                <a:solidFill>
                  <a:srgbClr val="FF0000"/>
                </a:solidFill>
              </a:rPr>
              <a:t>z</a:t>
            </a:r>
            <a:r>
              <a:rPr lang="en-US" altLang="zh-TW" sz="1800" dirty="0">
                <a:solidFill>
                  <a:srgbClr val="FF0000"/>
                </a:solidFill>
              </a:rPr>
              <a:t>)</a:t>
            </a:r>
            <a:r>
              <a:rPr lang="en-US" altLang="zh-TW" sz="1800" dirty="0"/>
              <a:t>, the result is </a:t>
            </a:r>
          </a:p>
          <a:p>
            <a:pPr>
              <a:spcBef>
                <a:spcPct val="10000"/>
              </a:spcBef>
              <a:buFont typeface="Wingdings 2" pitchFamily="18" charset="2"/>
              <a:buNone/>
            </a:pPr>
            <a:r>
              <a:rPr lang="en-US" altLang="zh-TW" sz="1800" dirty="0"/>
              <a:t>      simply </a:t>
            </a:r>
            <a:r>
              <a:rPr lang="en-US" altLang="zh-TW" sz="1800" u="sng" dirty="0">
                <a:solidFill>
                  <a:srgbClr val="FF0000"/>
                </a:solidFill>
              </a:rPr>
              <a:t>unknown(</a:t>
            </a:r>
            <a:r>
              <a:rPr lang="en-US" altLang="zh-TW" sz="1800" b="1" u="sng" dirty="0">
                <a:solidFill>
                  <a:srgbClr val="FF0000"/>
                </a:solidFill>
              </a:rPr>
              <a:t>x</a:t>
            </a:r>
            <a:r>
              <a:rPr lang="en-US" altLang="zh-TW" sz="1800" u="sng" dirty="0">
                <a:solidFill>
                  <a:srgbClr val="FF0000"/>
                </a:solidFill>
              </a:rPr>
              <a:t>)</a:t>
            </a:r>
            <a:r>
              <a:rPr lang="en-US" altLang="zh-TW" sz="1800" dirty="0"/>
              <a:t>.</a:t>
            </a:r>
          </a:p>
          <a:p>
            <a:pPr>
              <a:spcBef>
                <a:spcPct val="10000"/>
              </a:spcBef>
            </a:pPr>
            <a:r>
              <a:rPr lang="en-US" altLang="zh-TW" sz="1800" dirty="0"/>
              <a:t>In integer division, the </a:t>
            </a:r>
            <a:r>
              <a:rPr lang="en-US" altLang="zh-TW" sz="1800" u="sng" dirty="0"/>
              <a:t>remainder is </a:t>
            </a:r>
            <a:r>
              <a:rPr lang="en-US" altLang="zh-TW" sz="1800" u="sng" dirty="0">
                <a:solidFill>
                  <a:srgbClr val="FF0000"/>
                </a:solidFill>
              </a:rPr>
              <a:t>discarded</a:t>
            </a:r>
            <a:r>
              <a:rPr lang="en-US" altLang="zh-TW" sz="1800" dirty="0"/>
              <a:t>.</a:t>
            </a:r>
          </a:p>
        </p:txBody>
      </p:sp>
      <p:sp>
        <p:nvSpPr>
          <p:cNvPr id="974852" name="Rectangle 4"/>
          <p:cNvSpPr>
            <a:spLocks noGrp="1" noChangeArrowheads="1"/>
          </p:cNvSpPr>
          <p:nvPr>
            <p:ph sz="half" idx="2"/>
          </p:nvPr>
        </p:nvSpPr>
        <p:spPr>
          <a:xfrm>
            <a:off x="6168008" y="836712"/>
            <a:ext cx="5384800" cy="5805264"/>
          </a:xfrm>
          <a:solidFill>
            <a:srgbClr val="FFFF99"/>
          </a:solidFill>
        </p:spPr>
        <p:txBody>
          <a:bodyPr/>
          <a:lstStyle/>
          <a:p>
            <a:pPr>
              <a:lnSpc>
                <a:spcPct val="90000"/>
              </a:lnSpc>
              <a:buFont typeface="Wingdings 2" pitchFamily="18" charset="2"/>
              <a:buNone/>
            </a:pPr>
            <a:r>
              <a:rPr lang="en-US" altLang="zh-TW" sz="1400" dirty="0">
                <a:latin typeface="Consolas" panose="020B0609020204030204" pitchFamily="49" charset="0"/>
              </a:rPr>
              <a:t>module </a:t>
            </a:r>
            <a:r>
              <a:rPr lang="en-US" altLang="zh-TW" sz="1400" dirty="0" err="1">
                <a:latin typeface="Consolas" panose="020B0609020204030204" pitchFamily="49" charset="0"/>
              </a:rPr>
              <a:t>arithops</a:t>
            </a:r>
            <a:r>
              <a:rPr lang="en-US" altLang="zh-TW" sz="1400" dirty="0">
                <a:latin typeface="Consolas" panose="020B0609020204030204" pitchFamily="49" charset="0"/>
              </a:rPr>
              <a:t> ( );</a:t>
            </a:r>
          </a:p>
          <a:p>
            <a:pPr>
              <a:lnSpc>
                <a:spcPct val="90000"/>
              </a:lnSpc>
              <a:buFont typeface="Wingdings 2" pitchFamily="18" charset="2"/>
              <a:buNone/>
            </a:pPr>
            <a:r>
              <a:rPr lang="en-US" altLang="zh-TW" sz="1400" dirty="0">
                <a:latin typeface="Consolas" panose="020B0609020204030204" pitchFamily="49" charset="0"/>
              </a:rPr>
              <a:t>integer </a:t>
            </a:r>
            <a:r>
              <a:rPr lang="en-US" altLang="zh-TW" sz="1400" dirty="0" err="1">
                <a:latin typeface="Consolas" panose="020B0609020204030204" pitchFamily="49" charset="0"/>
              </a:rPr>
              <a:t>ans</a:t>
            </a:r>
            <a:r>
              <a:rPr lang="en-US" altLang="zh-TW" sz="1400" dirty="0">
                <a:latin typeface="Consolas" panose="020B0609020204030204" pitchFamily="49" charset="0"/>
              </a:rPr>
              <a:t>, int;</a:t>
            </a:r>
          </a:p>
          <a:p>
            <a:pPr>
              <a:lnSpc>
                <a:spcPct val="90000"/>
              </a:lnSpc>
              <a:buFont typeface="Wingdings 2" pitchFamily="18" charset="2"/>
              <a:buNone/>
            </a:pPr>
            <a:r>
              <a:rPr lang="en-US" altLang="zh-TW" sz="1400" dirty="0">
                <a:latin typeface="Consolas" panose="020B0609020204030204" pitchFamily="49" charset="0"/>
              </a:rPr>
              <a:t>parameter five = 5;</a:t>
            </a:r>
          </a:p>
          <a:p>
            <a:pPr>
              <a:lnSpc>
                <a:spcPct val="90000"/>
              </a:lnSpc>
              <a:buFont typeface="Wingdings 2" pitchFamily="18" charset="2"/>
              <a:buNone/>
            </a:pPr>
            <a:r>
              <a:rPr lang="en-US" altLang="zh-TW" sz="1400" dirty="0">
                <a:latin typeface="Consolas" panose="020B0609020204030204" pitchFamily="49" charset="0"/>
              </a:rPr>
              <a:t>reg [3:0] </a:t>
            </a:r>
            <a:r>
              <a:rPr lang="en-US" altLang="zh-TW" sz="1400" dirty="0" err="1">
                <a:latin typeface="Consolas" panose="020B0609020204030204" pitchFamily="49" charset="0"/>
              </a:rPr>
              <a:t>rega</a:t>
            </a:r>
            <a:r>
              <a:rPr lang="en-US" altLang="zh-TW" sz="1400" dirty="0">
                <a:latin typeface="Consolas" panose="020B0609020204030204" pitchFamily="49" charset="0"/>
              </a:rPr>
              <a:t>, </a:t>
            </a:r>
            <a:r>
              <a:rPr lang="en-US" altLang="zh-TW" sz="1400" dirty="0" err="1">
                <a:latin typeface="Consolas" panose="020B0609020204030204" pitchFamily="49" charset="0"/>
              </a:rPr>
              <a:t>regb</a:t>
            </a:r>
            <a:r>
              <a:rPr lang="en-US" altLang="zh-TW" sz="1400" dirty="0">
                <a:latin typeface="Consolas" panose="020B0609020204030204" pitchFamily="49" charset="0"/>
              </a:rPr>
              <a:t>;</a:t>
            </a:r>
          </a:p>
          <a:p>
            <a:pPr>
              <a:lnSpc>
                <a:spcPct val="90000"/>
              </a:lnSpc>
              <a:buFont typeface="Wingdings 2" pitchFamily="18" charset="2"/>
              <a:buNone/>
            </a:pPr>
            <a:r>
              <a:rPr lang="en-US" altLang="zh-TW" sz="1400" dirty="0">
                <a:latin typeface="Consolas" panose="020B0609020204030204" pitchFamily="49" charset="0"/>
              </a:rPr>
              <a:t>reg [3:0] num;</a:t>
            </a:r>
          </a:p>
          <a:p>
            <a:pPr>
              <a:lnSpc>
                <a:spcPct val="90000"/>
              </a:lnSpc>
              <a:buFont typeface="Wingdings 2" pitchFamily="18" charset="2"/>
              <a:buNone/>
            </a:pPr>
            <a:r>
              <a:rPr lang="en-US" altLang="zh-TW" sz="1400" dirty="0">
                <a:latin typeface="Consolas" panose="020B0609020204030204" pitchFamily="49" charset="0"/>
              </a:rPr>
              <a:t>initial begin</a:t>
            </a:r>
          </a:p>
          <a:p>
            <a:pPr>
              <a:lnSpc>
                <a:spcPct val="90000"/>
              </a:lnSpc>
              <a:buFont typeface="Wingdings 2" pitchFamily="18" charset="2"/>
              <a:buNone/>
            </a:pPr>
            <a:r>
              <a:rPr lang="en-US" altLang="zh-TW" sz="1400" dirty="0">
                <a:latin typeface="Consolas" panose="020B0609020204030204" pitchFamily="49" charset="0"/>
              </a:rPr>
              <a:t>	</a:t>
            </a:r>
            <a:r>
              <a:rPr lang="en-US" altLang="zh-TW" sz="1400" dirty="0" err="1">
                <a:latin typeface="Consolas" panose="020B0609020204030204" pitchFamily="49" charset="0"/>
              </a:rPr>
              <a:t>rega</a:t>
            </a:r>
            <a:r>
              <a:rPr lang="en-US" altLang="zh-TW" sz="1400" dirty="0">
                <a:latin typeface="Consolas" panose="020B0609020204030204" pitchFamily="49" charset="0"/>
              </a:rPr>
              <a:t> = 3;</a:t>
            </a:r>
          </a:p>
          <a:p>
            <a:pPr>
              <a:lnSpc>
                <a:spcPct val="90000"/>
              </a:lnSpc>
              <a:buFont typeface="Wingdings 2" pitchFamily="18" charset="2"/>
              <a:buNone/>
            </a:pPr>
            <a:r>
              <a:rPr lang="en-US" altLang="zh-TW" sz="1400" dirty="0">
                <a:latin typeface="Consolas" panose="020B0609020204030204" pitchFamily="49" charset="0"/>
              </a:rPr>
              <a:t>	</a:t>
            </a:r>
            <a:r>
              <a:rPr lang="en-US" altLang="zh-TW" sz="1400" dirty="0" err="1">
                <a:latin typeface="Consolas" panose="020B0609020204030204" pitchFamily="49" charset="0"/>
              </a:rPr>
              <a:t>regb</a:t>
            </a:r>
            <a:r>
              <a:rPr lang="en-US" altLang="zh-TW" sz="1400" dirty="0">
                <a:latin typeface="Consolas" panose="020B0609020204030204" pitchFamily="49" charset="0"/>
              </a:rPr>
              <a:t> = 4'b1010;</a:t>
            </a:r>
          </a:p>
          <a:p>
            <a:pPr>
              <a:lnSpc>
                <a:spcPct val="90000"/>
              </a:lnSpc>
              <a:buFont typeface="Wingdings 2" pitchFamily="18" charset="2"/>
              <a:buNone/>
            </a:pPr>
            <a:r>
              <a:rPr lang="en-US" altLang="zh-TW" sz="1400" dirty="0">
                <a:latin typeface="Consolas" panose="020B0609020204030204" pitchFamily="49" charset="0"/>
              </a:rPr>
              <a:t>	int = -3;</a:t>
            </a:r>
          </a:p>
          <a:p>
            <a:pPr>
              <a:lnSpc>
                <a:spcPct val="90000"/>
              </a:lnSpc>
              <a:buFont typeface="Wingdings 2" pitchFamily="18" charset="2"/>
              <a:buNone/>
            </a:pPr>
            <a:r>
              <a:rPr lang="en-US" altLang="zh-TW" sz="1400" dirty="0">
                <a:latin typeface="Consolas" panose="020B0609020204030204" pitchFamily="49" charset="0"/>
              </a:rPr>
              <a:t>end</a:t>
            </a:r>
          </a:p>
          <a:p>
            <a:pPr>
              <a:lnSpc>
                <a:spcPct val="90000"/>
              </a:lnSpc>
              <a:buFont typeface="Wingdings 2" pitchFamily="18" charset="2"/>
              <a:buNone/>
            </a:pPr>
            <a:r>
              <a:rPr lang="en-US" altLang="zh-TW" sz="1400" dirty="0">
                <a:latin typeface="Consolas" panose="020B0609020204030204" pitchFamily="49" charset="0"/>
              </a:rPr>
              <a:t>initial </a:t>
            </a:r>
            <a:r>
              <a:rPr lang="en-US" altLang="zh-TW" sz="1400" dirty="0">
                <a:solidFill>
                  <a:srgbClr val="FF0000"/>
                </a:solidFill>
                <a:latin typeface="Consolas" panose="020B0609020204030204" pitchFamily="49" charset="0"/>
              </a:rPr>
              <a:t>fork</a:t>
            </a:r>
          </a:p>
          <a:p>
            <a:pPr>
              <a:lnSpc>
                <a:spcPct val="90000"/>
              </a:lnSpc>
              <a:buFont typeface="Wingdings 2" pitchFamily="18" charset="2"/>
              <a:buNone/>
            </a:pPr>
            <a:r>
              <a:rPr lang="en-US" altLang="zh-TW" sz="1400" dirty="0">
                <a:latin typeface="Consolas" panose="020B0609020204030204" pitchFamily="49" charset="0"/>
              </a:rPr>
              <a:t>	#10 </a:t>
            </a:r>
            <a:r>
              <a:rPr lang="en-US" altLang="zh-TW" sz="1400" dirty="0" err="1">
                <a:latin typeface="Consolas" panose="020B0609020204030204" pitchFamily="49" charset="0"/>
              </a:rPr>
              <a:t>ans</a:t>
            </a:r>
            <a:r>
              <a:rPr lang="en-US" altLang="zh-TW" sz="1400" dirty="0">
                <a:latin typeface="Consolas" panose="020B0609020204030204" pitchFamily="49" charset="0"/>
              </a:rPr>
              <a:t> = five * int;   	// </a:t>
            </a:r>
            <a:r>
              <a:rPr lang="en-US" altLang="zh-TW" sz="1400" dirty="0" err="1">
                <a:latin typeface="Consolas" panose="020B0609020204030204" pitchFamily="49" charset="0"/>
              </a:rPr>
              <a:t>ans</a:t>
            </a:r>
            <a:r>
              <a:rPr lang="en-US" altLang="zh-TW" sz="1400" dirty="0">
                <a:latin typeface="Consolas" panose="020B0609020204030204" pitchFamily="49" charset="0"/>
              </a:rPr>
              <a:t> = -15</a:t>
            </a:r>
          </a:p>
          <a:p>
            <a:pPr>
              <a:lnSpc>
                <a:spcPct val="90000"/>
              </a:lnSpc>
              <a:buFont typeface="Wingdings 2" pitchFamily="18" charset="2"/>
              <a:buNone/>
            </a:pPr>
            <a:r>
              <a:rPr lang="en-US" altLang="zh-TW" sz="1400" dirty="0">
                <a:latin typeface="Consolas" panose="020B0609020204030204" pitchFamily="49" charset="0"/>
              </a:rPr>
              <a:t>	#20 </a:t>
            </a:r>
            <a:r>
              <a:rPr lang="en-US" altLang="zh-TW" sz="1400" dirty="0" err="1">
                <a:latin typeface="Consolas" panose="020B0609020204030204" pitchFamily="49" charset="0"/>
              </a:rPr>
              <a:t>ans</a:t>
            </a:r>
            <a:r>
              <a:rPr lang="en-US" altLang="zh-TW" sz="1400" dirty="0">
                <a:latin typeface="Consolas" panose="020B0609020204030204" pitchFamily="49" charset="0"/>
              </a:rPr>
              <a:t> = (int + 5)/2;  	// </a:t>
            </a:r>
            <a:r>
              <a:rPr lang="en-US" altLang="zh-TW" sz="1400" dirty="0" err="1">
                <a:latin typeface="Consolas" panose="020B0609020204030204" pitchFamily="49" charset="0"/>
              </a:rPr>
              <a:t>ans</a:t>
            </a:r>
            <a:r>
              <a:rPr lang="en-US" altLang="zh-TW" sz="1400" dirty="0">
                <a:latin typeface="Consolas" panose="020B0609020204030204" pitchFamily="49" charset="0"/>
              </a:rPr>
              <a:t> =  1</a:t>
            </a:r>
          </a:p>
          <a:p>
            <a:pPr>
              <a:lnSpc>
                <a:spcPct val="90000"/>
              </a:lnSpc>
              <a:buFont typeface="Wingdings 2" pitchFamily="18" charset="2"/>
              <a:buNone/>
            </a:pPr>
            <a:r>
              <a:rPr lang="en-US" altLang="zh-TW" sz="1400" dirty="0">
                <a:latin typeface="Consolas" panose="020B0609020204030204" pitchFamily="49" charset="0"/>
              </a:rPr>
              <a:t>	#30 </a:t>
            </a:r>
            <a:r>
              <a:rPr lang="en-US" altLang="zh-TW" sz="1400" dirty="0" err="1">
                <a:latin typeface="Consolas" panose="020B0609020204030204" pitchFamily="49" charset="0"/>
              </a:rPr>
              <a:t>ans</a:t>
            </a:r>
            <a:r>
              <a:rPr lang="en-US" altLang="zh-TW" sz="1400" dirty="0">
                <a:latin typeface="Consolas" panose="020B0609020204030204" pitchFamily="49" charset="0"/>
              </a:rPr>
              <a:t> = five/int;     	// </a:t>
            </a:r>
            <a:r>
              <a:rPr lang="en-US" altLang="zh-TW" sz="1400" dirty="0" err="1">
                <a:latin typeface="Consolas" panose="020B0609020204030204" pitchFamily="49" charset="0"/>
              </a:rPr>
              <a:t>ans</a:t>
            </a:r>
            <a:r>
              <a:rPr lang="en-US" altLang="zh-TW" sz="1400" dirty="0">
                <a:latin typeface="Consolas" panose="020B0609020204030204" pitchFamily="49" charset="0"/>
              </a:rPr>
              <a:t> = -1</a:t>
            </a:r>
          </a:p>
          <a:p>
            <a:pPr>
              <a:lnSpc>
                <a:spcPct val="90000"/>
              </a:lnSpc>
              <a:buFont typeface="Wingdings 2" pitchFamily="18" charset="2"/>
              <a:buNone/>
            </a:pPr>
            <a:r>
              <a:rPr lang="en-US" altLang="zh-TW" sz="1400" dirty="0">
                <a:latin typeface="Consolas" panose="020B0609020204030204" pitchFamily="49" charset="0"/>
              </a:rPr>
              <a:t>	#40 num = </a:t>
            </a:r>
            <a:r>
              <a:rPr lang="en-US" altLang="zh-TW" sz="1400" dirty="0" err="1">
                <a:latin typeface="Consolas" panose="020B0609020204030204" pitchFamily="49" charset="0"/>
              </a:rPr>
              <a:t>rega</a:t>
            </a:r>
            <a:r>
              <a:rPr lang="en-US" altLang="zh-TW" sz="1400" dirty="0">
                <a:latin typeface="Consolas" panose="020B0609020204030204" pitchFamily="49" charset="0"/>
              </a:rPr>
              <a:t> + </a:t>
            </a:r>
            <a:r>
              <a:rPr lang="en-US" altLang="zh-TW" sz="1400" dirty="0" err="1">
                <a:latin typeface="Consolas" panose="020B0609020204030204" pitchFamily="49" charset="0"/>
              </a:rPr>
              <a:t>regb</a:t>
            </a:r>
            <a:r>
              <a:rPr lang="en-US" altLang="zh-TW" sz="1400" dirty="0">
                <a:latin typeface="Consolas" panose="020B0609020204030204" pitchFamily="49" charset="0"/>
              </a:rPr>
              <a:t>;  	// num = 1101</a:t>
            </a:r>
          </a:p>
          <a:p>
            <a:pPr>
              <a:lnSpc>
                <a:spcPct val="90000"/>
              </a:lnSpc>
              <a:buFont typeface="Wingdings 2" pitchFamily="18" charset="2"/>
              <a:buNone/>
            </a:pPr>
            <a:r>
              <a:rPr lang="en-US" altLang="zh-TW" sz="1400" dirty="0">
                <a:latin typeface="Consolas" panose="020B0609020204030204" pitchFamily="49" charset="0"/>
              </a:rPr>
              <a:t>	#50 num = </a:t>
            </a:r>
            <a:r>
              <a:rPr lang="en-US" altLang="zh-TW" sz="1400" dirty="0" err="1">
                <a:latin typeface="Consolas" panose="020B0609020204030204" pitchFamily="49" charset="0"/>
              </a:rPr>
              <a:t>rega</a:t>
            </a:r>
            <a:r>
              <a:rPr lang="en-US" altLang="zh-TW" sz="1400" dirty="0">
                <a:latin typeface="Consolas" panose="020B0609020204030204" pitchFamily="49" charset="0"/>
              </a:rPr>
              <a:t> + 1;       	// num = 0100</a:t>
            </a:r>
          </a:p>
          <a:p>
            <a:pPr>
              <a:lnSpc>
                <a:spcPct val="90000"/>
              </a:lnSpc>
              <a:buFont typeface="Wingdings 2" pitchFamily="18" charset="2"/>
              <a:buNone/>
            </a:pPr>
            <a:r>
              <a:rPr lang="en-US" altLang="zh-TW" sz="1400" dirty="0">
                <a:latin typeface="Consolas" panose="020B0609020204030204" pitchFamily="49" charset="0"/>
              </a:rPr>
              <a:t>	#60 num = int;          	// num = 1101</a:t>
            </a:r>
          </a:p>
          <a:p>
            <a:pPr>
              <a:lnSpc>
                <a:spcPct val="90000"/>
              </a:lnSpc>
              <a:buFont typeface="Wingdings 2" pitchFamily="18" charset="2"/>
              <a:buNone/>
            </a:pPr>
            <a:r>
              <a:rPr lang="en-US" altLang="zh-TW" sz="1400" dirty="0">
                <a:latin typeface="Consolas" panose="020B0609020204030204" pitchFamily="49" charset="0"/>
              </a:rPr>
              <a:t>                                                                      (</a:t>
            </a:r>
            <a:r>
              <a:rPr lang="en-US" altLang="zh-TW" sz="1400" u="sng" dirty="0">
                <a:solidFill>
                  <a:srgbClr val="FF00FF"/>
                </a:solidFill>
                <a:latin typeface="Consolas" panose="020B0609020204030204" pitchFamily="49" charset="0"/>
                <a:ea typeface="標楷體" pitchFamily="65" charset="-120"/>
              </a:rPr>
              <a:t>2’s complement</a:t>
            </a:r>
            <a:r>
              <a:rPr lang="en-US" altLang="zh-TW" sz="1400" dirty="0">
                <a:latin typeface="Consolas" panose="020B0609020204030204" pitchFamily="49" charset="0"/>
              </a:rPr>
              <a:t>)</a:t>
            </a:r>
          </a:p>
          <a:p>
            <a:pPr>
              <a:lnSpc>
                <a:spcPct val="90000"/>
              </a:lnSpc>
              <a:buFont typeface="Wingdings 2" pitchFamily="18" charset="2"/>
              <a:buNone/>
            </a:pPr>
            <a:r>
              <a:rPr lang="en-US" altLang="zh-TW" sz="1400" dirty="0">
                <a:latin typeface="Consolas" panose="020B0609020204030204" pitchFamily="49" charset="0"/>
              </a:rPr>
              <a:t>	#70 num = </a:t>
            </a:r>
            <a:r>
              <a:rPr lang="en-US" altLang="zh-TW" sz="1400" dirty="0" err="1">
                <a:latin typeface="Consolas" panose="020B0609020204030204" pitchFamily="49" charset="0"/>
              </a:rPr>
              <a:t>regb</a:t>
            </a:r>
            <a:r>
              <a:rPr lang="en-US" altLang="zh-TW" sz="1400" dirty="0">
                <a:latin typeface="Consolas" panose="020B0609020204030204" pitchFamily="49" charset="0"/>
              </a:rPr>
              <a:t> % </a:t>
            </a:r>
            <a:r>
              <a:rPr lang="en-US" altLang="zh-TW" sz="1400" dirty="0" err="1">
                <a:latin typeface="Consolas" panose="020B0609020204030204" pitchFamily="49" charset="0"/>
              </a:rPr>
              <a:t>rega</a:t>
            </a:r>
            <a:r>
              <a:rPr lang="en-US" altLang="zh-TW" sz="1400" dirty="0">
                <a:latin typeface="Consolas" panose="020B0609020204030204" pitchFamily="49" charset="0"/>
              </a:rPr>
              <a:t>;  	// num = 1</a:t>
            </a:r>
          </a:p>
          <a:p>
            <a:pPr>
              <a:lnSpc>
                <a:spcPct val="90000"/>
              </a:lnSpc>
              <a:buFont typeface="Wingdings 2" pitchFamily="18" charset="2"/>
              <a:buNone/>
            </a:pPr>
            <a:r>
              <a:rPr lang="en-US" altLang="zh-TW" sz="1400" b="1" dirty="0">
                <a:solidFill>
                  <a:srgbClr val="0000FF"/>
                </a:solidFill>
                <a:latin typeface="Consolas" panose="020B0609020204030204" pitchFamily="49" charset="0"/>
              </a:rPr>
              <a:t>       #80 </a:t>
            </a:r>
            <a:r>
              <a:rPr lang="en-US" altLang="zh-TW" sz="1400" b="1" dirty="0" err="1">
                <a:solidFill>
                  <a:srgbClr val="0000FF"/>
                </a:solidFill>
                <a:latin typeface="Consolas" panose="020B0609020204030204" pitchFamily="49" charset="0"/>
              </a:rPr>
              <a:t>ans</a:t>
            </a:r>
            <a:r>
              <a:rPr lang="en-US" altLang="zh-TW" sz="1400" b="1" dirty="0">
                <a:solidFill>
                  <a:srgbClr val="0000FF"/>
                </a:solidFill>
                <a:latin typeface="Consolas" panose="020B0609020204030204" pitchFamily="49" charset="0"/>
              </a:rPr>
              <a:t> = 2**3                        // </a:t>
            </a:r>
            <a:r>
              <a:rPr lang="en-US" altLang="zh-TW" sz="1400" b="1" dirty="0" err="1">
                <a:solidFill>
                  <a:srgbClr val="0000FF"/>
                </a:solidFill>
                <a:latin typeface="Consolas" panose="020B0609020204030204" pitchFamily="49" charset="0"/>
              </a:rPr>
              <a:t>ans</a:t>
            </a:r>
            <a:r>
              <a:rPr lang="en-US" altLang="zh-TW" sz="1400" b="1" dirty="0">
                <a:solidFill>
                  <a:srgbClr val="0000FF"/>
                </a:solidFill>
                <a:latin typeface="Consolas" panose="020B0609020204030204" pitchFamily="49" charset="0"/>
              </a:rPr>
              <a:t> = 8</a:t>
            </a:r>
          </a:p>
          <a:p>
            <a:pPr>
              <a:lnSpc>
                <a:spcPct val="90000"/>
              </a:lnSpc>
              <a:buFont typeface="Wingdings 2" pitchFamily="18" charset="2"/>
              <a:buNone/>
            </a:pPr>
            <a:r>
              <a:rPr lang="en-US" altLang="zh-TW" sz="1400" dirty="0">
                <a:latin typeface="Consolas" panose="020B0609020204030204" pitchFamily="49" charset="0"/>
              </a:rPr>
              <a:t>	#90 $finish;</a:t>
            </a:r>
          </a:p>
          <a:p>
            <a:pPr>
              <a:lnSpc>
                <a:spcPct val="90000"/>
              </a:lnSpc>
              <a:buFont typeface="Wingdings 2" pitchFamily="18" charset="2"/>
              <a:buNone/>
            </a:pPr>
            <a:r>
              <a:rPr lang="en-US" altLang="zh-TW" sz="1400" dirty="0">
                <a:solidFill>
                  <a:srgbClr val="FF0000"/>
                </a:solidFill>
                <a:latin typeface="Consolas" panose="020B0609020204030204" pitchFamily="49" charset="0"/>
              </a:rPr>
              <a:t>join</a:t>
            </a:r>
          </a:p>
          <a:p>
            <a:pPr>
              <a:lnSpc>
                <a:spcPct val="90000"/>
              </a:lnSpc>
              <a:buFont typeface="Wingdings 2" pitchFamily="18" charset="2"/>
              <a:buNone/>
            </a:pPr>
            <a:r>
              <a:rPr lang="en-US" altLang="zh-TW" sz="1400" dirty="0" err="1">
                <a:latin typeface="Consolas" panose="020B0609020204030204" pitchFamily="49" charset="0"/>
              </a:rPr>
              <a:t>endmodule</a:t>
            </a:r>
            <a:endParaRPr lang="en-US" altLang="zh-TW" sz="1400" dirty="0">
              <a:latin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48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48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48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485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485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485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7485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485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4851">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74851">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4851">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4851">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74851">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74852">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4852">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485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74852">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4852">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74852">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74852">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74852">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74852">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74852">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74852">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74852">
                                            <p:txEl>
                                              <p:pRg st="10" end="1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74852">
                                            <p:txEl>
                                              <p:pRg st="21" end="2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74852">
                                            <p:txEl>
                                              <p:pRg st="11" end="11"/>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74852">
                                            <p:txEl>
                                              <p:pRg st="12" end="1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74852">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74852">
                                            <p:txEl>
                                              <p:pRg st="14" end="14"/>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74852">
                                            <p:txEl>
                                              <p:pRg st="15" end="15"/>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74852">
                                            <p:txEl>
                                              <p:pRg st="16" end="16"/>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74852">
                                            <p:txEl>
                                              <p:pRg st="17" end="1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74852">
                                            <p:txEl>
                                              <p:pRg st="18" end="18"/>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974852">
                                            <p:txEl>
                                              <p:pRg st="19" end="19"/>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7485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投影片編號版面配置區 6"/>
          <p:cNvSpPr>
            <a:spLocks noGrp="1"/>
          </p:cNvSpPr>
          <p:nvPr>
            <p:ph type="sldNum" sz="quarter" idx="12"/>
          </p:nvPr>
        </p:nvSpPr>
        <p:spPr/>
        <p:txBody>
          <a:bodyPr/>
          <a:lstStyle/>
          <a:p>
            <a:fld id="{282F783D-2295-4ED0-9698-2B0CAAEB376E}" type="slidenum">
              <a:rPr lang="en-US" altLang="zh-TW" smtClean="0"/>
              <a:pPr/>
              <a:t>108</a:t>
            </a:fld>
            <a:endParaRPr lang="en-US" altLang="zh-TW"/>
          </a:p>
        </p:txBody>
      </p:sp>
      <p:sp>
        <p:nvSpPr>
          <p:cNvPr id="975875" name="Rectangle 3"/>
          <p:cNvSpPr>
            <a:spLocks noGrp="1" noChangeArrowheads="1"/>
          </p:cNvSpPr>
          <p:nvPr>
            <p:ph type="body" sz="half" idx="1"/>
          </p:nvPr>
        </p:nvSpPr>
        <p:spPr/>
        <p:txBody>
          <a:bodyPr/>
          <a:lstStyle/>
          <a:p>
            <a:pPr>
              <a:buFont typeface="Wingdings 2" pitchFamily="18" charset="2"/>
              <a:buNone/>
            </a:pPr>
            <a:r>
              <a:rPr lang="en-US" altLang="zh-TW" sz="1400" b="1" dirty="0">
                <a:solidFill>
                  <a:srgbClr val="339933"/>
                </a:solidFill>
              </a:rPr>
              <a:t>~ 	not</a:t>
            </a:r>
          </a:p>
          <a:p>
            <a:pPr>
              <a:buFont typeface="Wingdings 2" pitchFamily="18" charset="2"/>
              <a:buNone/>
            </a:pPr>
            <a:r>
              <a:rPr lang="en-US" altLang="zh-TW" sz="1400" b="1" dirty="0">
                <a:solidFill>
                  <a:srgbClr val="339933"/>
                </a:solidFill>
              </a:rPr>
              <a:t>&amp; 	and</a:t>
            </a:r>
          </a:p>
          <a:p>
            <a:pPr>
              <a:buFont typeface="Wingdings 2" pitchFamily="18" charset="2"/>
              <a:buNone/>
            </a:pPr>
            <a:r>
              <a:rPr lang="en-US" altLang="zh-TW" sz="1400" b="1" dirty="0">
                <a:solidFill>
                  <a:srgbClr val="339933"/>
                </a:solidFill>
              </a:rPr>
              <a:t>| 	or</a:t>
            </a:r>
          </a:p>
          <a:p>
            <a:pPr>
              <a:buFont typeface="Wingdings 2" pitchFamily="18" charset="2"/>
              <a:buNone/>
            </a:pPr>
            <a:r>
              <a:rPr lang="en-US" altLang="zh-TW" sz="1400" b="1" dirty="0">
                <a:solidFill>
                  <a:srgbClr val="339933"/>
                </a:solidFill>
              </a:rPr>
              <a:t>^ 	</a:t>
            </a:r>
            <a:r>
              <a:rPr lang="en-US" altLang="zh-TW" sz="1400" b="1" dirty="0" err="1">
                <a:solidFill>
                  <a:srgbClr val="339933"/>
                </a:solidFill>
              </a:rPr>
              <a:t>xor</a:t>
            </a:r>
            <a:endParaRPr lang="en-US" altLang="zh-TW" sz="1400" b="1" dirty="0">
              <a:solidFill>
                <a:srgbClr val="339933"/>
              </a:solidFill>
            </a:endParaRPr>
          </a:p>
          <a:p>
            <a:pPr>
              <a:buFont typeface="Wingdings 2" pitchFamily="18" charset="2"/>
              <a:buNone/>
            </a:pPr>
            <a:r>
              <a:rPr lang="en-US" altLang="zh-TW" sz="1400" b="1" dirty="0">
                <a:solidFill>
                  <a:srgbClr val="339933"/>
                </a:solidFill>
              </a:rPr>
              <a:t>~^ 	</a:t>
            </a:r>
            <a:r>
              <a:rPr lang="en-US" altLang="zh-TW" sz="1400" b="1" dirty="0" err="1">
                <a:solidFill>
                  <a:srgbClr val="339933"/>
                </a:solidFill>
              </a:rPr>
              <a:t>xnor</a:t>
            </a:r>
            <a:endParaRPr lang="en-US" altLang="zh-TW" sz="1400" b="1" dirty="0">
              <a:solidFill>
                <a:srgbClr val="339933"/>
              </a:solidFill>
            </a:endParaRPr>
          </a:p>
          <a:p>
            <a:pPr>
              <a:buFont typeface="Wingdings 2" pitchFamily="18" charset="2"/>
              <a:buNone/>
            </a:pPr>
            <a:r>
              <a:rPr lang="en-US" altLang="zh-TW" sz="1400" b="1" dirty="0">
                <a:solidFill>
                  <a:srgbClr val="339933"/>
                </a:solidFill>
              </a:rPr>
              <a:t>^~	</a:t>
            </a:r>
            <a:r>
              <a:rPr lang="en-US" altLang="zh-TW" sz="1400" b="1" dirty="0" err="1">
                <a:solidFill>
                  <a:srgbClr val="339933"/>
                </a:solidFill>
              </a:rPr>
              <a:t>xnor</a:t>
            </a:r>
            <a:endParaRPr lang="en-US" altLang="zh-TW" sz="1400" b="1" dirty="0">
              <a:solidFill>
                <a:srgbClr val="339933"/>
              </a:solidFill>
            </a:endParaRPr>
          </a:p>
          <a:p>
            <a:pPr>
              <a:buFont typeface="Wingdings 2" pitchFamily="18" charset="2"/>
              <a:buNone/>
            </a:pPr>
            <a:endParaRPr lang="en-US" altLang="zh-TW" sz="1400" b="1" dirty="0">
              <a:solidFill>
                <a:srgbClr val="339933"/>
              </a:solidFill>
            </a:endParaRPr>
          </a:p>
          <a:p>
            <a:r>
              <a:rPr lang="en-US" altLang="zh-TW" sz="1400" dirty="0"/>
              <a:t>Bit-wise binary operators perform </a:t>
            </a:r>
            <a:r>
              <a:rPr lang="en-US" altLang="zh-TW" sz="1400" dirty="0">
                <a:solidFill>
                  <a:srgbClr val="FF0000"/>
                </a:solidFill>
              </a:rPr>
              <a:t>bit-wise manipulations on two operands.</a:t>
            </a:r>
            <a:r>
              <a:rPr lang="en-US" altLang="zh-TW" sz="1400" dirty="0">
                <a:solidFill>
                  <a:srgbClr val="FF9900"/>
                </a:solidFill>
              </a:rPr>
              <a:t> </a:t>
            </a:r>
            <a:r>
              <a:rPr lang="en-US" altLang="zh-TW" sz="1400" dirty="0"/>
              <a:t>They compare each bit in one operand with its corresponding bit in the other operand to calculate each bit for the result.</a:t>
            </a:r>
          </a:p>
          <a:p>
            <a:r>
              <a:rPr lang="en-US" altLang="zh-TW" sz="1400" dirty="0"/>
              <a:t>Because you can declare the operands to be of different sizes, the </a:t>
            </a:r>
            <a:r>
              <a:rPr lang="en-US" altLang="zh-TW" sz="1400" b="1" u="sng" dirty="0">
                <a:solidFill>
                  <a:srgbClr val="800000"/>
                </a:solidFill>
              </a:rPr>
              <a:t>smaller</a:t>
            </a:r>
            <a:r>
              <a:rPr lang="en-US" altLang="zh-TW" sz="1400" u="sng" dirty="0"/>
              <a:t> operand is </a:t>
            </a:r>
            <a:r>
              <a:rPr lang="en-US" altLang="zh-TW" sz="1400" u="sng" dirty="0">
                <a:solidFill>
                  <a:srgbClr val="FF0000"/>
                </a:solidFill>
              </a:rPr>
              <a:t>zero-extended</a:t>
            </a:r>
            <a:r>
              <a:rPr lang="en-US" altLang="zh-TW" sz="1400" u="sng" dirty="0"/>
              <a:t> to the size of the larger operand during the operation</a:t>
            </a:r>
            <a:r>
              <a:rPr lang="en-US" altLang="zh-TW" sz="1400" dirty="0"/>
              <a:t>.</a:t>
            </a:r>
          </a:p>
          <a:p>
            <a:pPr>
              <a:buFont typeface="Wingdings 2" pitchFamily="18" charset="2"/>
              <a:buNone/>
            </a:pPr>
            <a:endParaRPr lang="en-US" altLang="zh-TW" sz="1400" dirty="0"/>
          </a:p>
          <a:p>
            <a:pPr>
              <a:buFont typeface="Wingdings 2" pitchFamily="18" charset="2"/>
              <a:buNone/>
            </a:pPr>
            <a:r>
              <a:rPr lang="en-US" altLang="zh-TW" sz="1400" dirty="0"/>
              <a:t>Note: </a:t>
            </a:r>
            <a:r>
              <a:rPr lang="en-US" altLang="zh-TW" sz="1400" u="sng" dirty="0"/>
              <a:t>Unknown bits in an operand do not necessarily lead to unknown bits in the result</a:t>
            </a:r>
            <a:r>
              <a:rPr lang="en-US" altLang="zh-TW" sz="1400" dirty="0"/>
              <a:t>. For example, at time 50 above, the unknown bit in </a:t>
            </a:r>
            <a:r>
              <a:rPr lang="en-US" altLang="zh-TW" sz="1400" b="1" i="1" dirty="0" err="1"/>
              <a:t>regc</a:t>
            </a:r>
            <a:r>
              <a:rPr lang="en-US" altLang="zh-TW" sz="1400" dirty="0"/>
              <a:t> is </a:t>
            </a:r>
            <a:r>
              <a:rPr lang="en-US" altLang="zh-TW" sz="1400" dirty="0" err="1"/>
              <a:t>ORed</a:t>
            </a:r>
            <a:r>
              <a:rPr lang="en-US" altLang="zh-TW" sz="1400" dirty="0"/>
              <a:t> with a 1 in </a:t>
            </a:r>
            <a:r>
              <a:rPr lang="en-US" altLang="zh-TW" sz="1400" b="1" i="1" dirty="0" err="1"/>
              <a:t>regb</a:t>
            </a:r>
            <a:r>
              <a:rPr lang="en-US" altLang="zh-TW" sz="1400" dirty="0"/>
              <a:t>, resulting in a 1.</a:t>
            </a:r>
          </a:p>
        </p:txBody>
      </p:sp>
      <p:sp>
        <p:nvSpPr>
          <p:cNvPr id="975876" name="Rectangle 4"/>
          <p:cNvSpPr>
            <a:spLocks noGrp="1" noChangeArrowheads="1"/>
          </p:cNvSpPr>
          <p:nvPr>
            <p:ph type="body" sz="half" idx="2"/>
          </p:nvPr>
        </p:nvSpPr>
        <p:spPr>
          <a:xfrm>
            <a:off x="6168008" y="1196752"/>
            <a:ext cx="5384800" cy="5500702"/>
          </a:xfrm>
          <a:solidFill>
            <a:srgbClr val="FFFF99"/>
          </a:solidFill>
        </p:spPr>
        <p:txBody>
          <a:bodyPr/>
          <a:lstStyle/>
          <a:p>
            <a:pPr>
              <a:buFont typeface="Wingdings 2" pitchFamily="18" charset="2"/>
              <a:buNone/>
            </a:pPr>
            <a:r>
              <a:rPr lang="en-US" altLang="zh-TW" sz="1600" dirty="0">
                <a:latin typeface="Consolas" panose="020B0609020204030204" pitchFamily="49" charset="0"/>
              </a:rPr>
              <a:t>module bitwise ();</a:t>
            </a:r>
          </a:p>
          <a:p>
            <a:pPr>
              <a:buFont typeface="Wingdings 2" pitchFamily="18" charset="2"/>
              <a:buNone/>
            </a:pPr>
            <a:r>
              <a:rPr lang="en-US" altLang="zh-TW" sz="1600" dirty="0">
                <a:latin typeface="Consolas" panose="020B0609020204030204" pitchFamily="49" charset="0"/>
              </a:rPr>
              <a:t>reg [3:0] </a:t>
            </a:r>
            <a:r>
              <a:rPr lang="en-US" altLang="zh-TW" sz="1600" dirty="0" err="1">
                <a:latin typeface="Consolas" panose="020B0609020204030204" pitchFamily="49" charset="0"/>
              </a:rPr>
              <a:t>rega</a:t>
            </a:r>
            <a:r>
              <a:rPr lang="en-US" altLang="zh-TW" sz="1600" dirty="0">
                <a:latin typeface="Consolas" panose="020B0609020204030204" pitchFamily="49" charset="0"/>
              </a:rPr>
              <a:t>, </a:t>
            </a:r>
            <a:r>
              <a:rPr lang="en-US" altLang="zh-TW" sz="1600" dirty="0" err="1">
                <a:latin typeface="Consolas" panose="020B0609020204030204" pitchFamily="49" charset="0"/>
              </a:rPr>
              <a:t>regb</a:t>
            </a:r>
            <a:r>
              <a:rPr lang="en-US" altLang="zh-TW" sz="1600" dirty="0">
                <a:latin typeface="Consolas" panose="020B0609020204030204" pitchFamily="49" charset="0"/>
              </a:rPr>
              <a:t>, </a:t>
            </a:r>
            <a:r>
              <a:rPr lang="en-US" altLang="zh-TW" sz="1600" dirty="0" err="1">
                <a:latin typeface="Consolas" panose="020B0609020204030204" pitchFamily="49" charset="0"/>
              </a:rPr>
              <a:t>regc</a:t>
            </a:r>
            <a:r>
              <a:rPr lang="en-US" altLang="zh-TW" sz="1600" dirty="0">
                <a:latin typeface="Consolas" panose="020B0609020204030204" pitchFamily="49" charset="0"/>
              </a:rPr>
              <a:t>;</a:t>
            </a:r>
          </a:p>
          <a:p>
            <a:pPr>
              <a:buFont typeface="Wingdings 2" pitchFamily="18" charset="2"/>
              <a:buNone/>
            </a:pPr>
            <a:r>
              <a:rPr lang="en-US" altLang="zh-TW" sz="1600" dirty="0">
                <a:latin typeface="Consolas" panose="020B0609020204030204" pitchFamily="49" charset="0"/>
              </a:rPr>
              <a:t>reg [3:0] num;</a:t>
            </a:r>
          </a:p>
          <a:p>
            <a:pPr>
              <a:buFont typeface="Wingdings 2" pitchFamily="18" charset="2"/>
              <a:buNone/>
            </a:pPr>
            <a:endParaRPr lang="en-US" altLang="zh-TW" sz="1600" dirty="0">
              <a:latin typeface="Consolas" panose="020B0609020204030204" pitchFamily="49" charset="0"/>
            </a:endParaRPr>
          </a:p>
          <a:p>
            <a:pPr>
              <a:buFont typeface="Wingdings 2" pitchFamily="18" charset="2"/>
              <a:buNone/>
            </a:pPr>
            <a:r>
              <a:rPr lang="en-US" altLang="zh-TW" sz="1600" dirty="0">
                <a:latin typeface="Consolas" panose="020B0609020204030204" pitchFamily="49" charset="0"/>
              </a:rPr>
              <a:t>initial begin</a:t>
            </a:r>
          </a:p>
          <a:p>
            <a:pPr>
              <a:buFont typeface="Wingdings 2" pitchFamily="18" charset="2"/>
              <a:buNone/>
            </a:pPr>
            <a:r>
              <a:rPr lang="en-US" altLang="zh-TW" sz="1600" dirty="0">
                <a:latin typeface="Consolas" panose="020B0609020204030204" pitchFamily="49" charset="0"/>
              </a:rPr>
              <a:t>	</a:t>
            </a:r>
            <a:r>
              <a:rPr lang="en-US" altLang="zh-TW" sz="1600" dirty="0" err="1">
                <a:latin typeface="Consolas" panose="020B0609020204030204" pitchFamily="49" charset="0"/>
              </a:rPr>
              <a:t>rega</a:t>
            </a:r>
            <a:r>
              <a:rPr lang="en-US" altLang="zh-TW" sz="1600" dirty="0">
                <a:latin typeface="Consolas" panose="020B0609020204030204" pitchFamily="49" charset="0"/>
              </a:rPr>
              <a:t> = 4'b1001;</a:t>
            </a:r>
          </a:p>
          <a:p>
            <a:pPr>
              <a:buFont typeface="Wingdings 2" pitchFamily="18" charset="2"/>
              <a:buNone/>
            </a:pPr>
            <a:r>
              <a:rPr lang="en-US" altLang="zh-TW" sz="1600" dirty="0">
                <a:latin typeface="Consolas" panose="020B0609020204030204" pitchFamily="49" charset="0"/>
              </a:rPr>
              <a:t>	</a:t>
            </a:r>
            <a:r>
              <a:rPr lang="en-US" altLang="zh-TW" sz="1600" dirty="0" err="1">
                <a:latin typeface="Consolas" panose="020B0609020204030204" pitchFamily="49" charset="0"/>
              </a:rPr>
              <a:t>regb</a:t>
            </a:r>
            <a:r>
              <a:rPr lang="en-US" altLang="zh-TW" sz="1600" dirty="0">
                <a:latin typeface="Consolas" panose="020B0609020204030204" pitchFamily="49" charset="0"/>
              </a:rPr>
              <a:t> = 4'b1010;</a:t>
            </a:r>
          </a:p>
          <a:p>
            <a:pPr>
              <a:buFont typeface="Wingdings 2" pitchFamily="18" charset="2"/>
              <a:buNone/>
            </a:pPr>
            <a:r>
              <a:rPr lang="en-US" altLang="zh-TW" sz="1600" dirty="0">
                <a:latin typeface="Consolas" panose="020B0609020204030204" pitchFamily="49" charset="0"/>
              </a:rPr>
              <a:t>	</a:t>
            </a:r>
            <a:r>
              <a:rPr lang="en-US" altLang="zh-TW" sz="1600" dirty="0" err="1">
                <a:latin typeface="Consolas" panose="020B0609020204030204" pitchFamily="49" charset="0"/>
              </a:rPr>
              <a:t>regc</a:t>
            </a:r>
            <a:r>
              <a:rPr lang="en-US" altLang="zh-TW" sz="1600" dirty="0">
                <a:latin typeface="Consolas" panose="020B0609020204030204" pitchFamily="49" charset="0"/>
              </a:rPr>
              <a:t> = 4'b11x0;</a:t>
            </a:r>
          </a:p>
          <a:p>
            <a:pPr>
              <a:buFont typeface="Wingdings 2" pitchFamily="18" charset="2"/>
              <a:buNone/>
            </a:pPr>
            <a:r>
              <a:rPr lang="en-US" altLang="zh-TW" sz="1600" dirty="0">
                <a:latin typeface="Consolas" panose="020B0609020204030204" pitchFamily="49" charset="0"/>
              </a:rPr>
              <a:t>end</a:t>
            </a:r>
          </a:p>
          <a:p>
            <a:pPr>
              <a:buFont typeface="Wingdings 2" pitchFamily="18" charset="2"/>
              <a:buNone/>
            </a:pPr>
            <a:endParaRPr lang="en-US" altLang="zh-TW" sz="1600" dirty="0">
              <a:latin typeface="Consolas" panose="020B0609020204030204" pitchFamily="49" charset="0"/>
            </a:endParaRPr>
          </a:p>
          <a:p>
            <a:pPr>
              <a:buFont typeface="Wingdings 2" pitchFamily="18" charset="2"/>
              <a:buNone/>
            </a:pPr>
            <a:r>
              <a:rPr lang="en-US" altLang="zh-TW" sz="1600" dirty="0">
                <a:latin typeface="Consolas" panose="020B0609020204030204" pitchFamily="49" charset="0"/>
              </a:rPr>
              <a:t>initial fork</a:t>
            </a:r>
          </a:p>
          <a:p>
            <a:pPr>
              <a:buFont typeface="Wingdings 2" pitchFamily="18" charset="2"/>
              <a:buNone/>
            </a:pPr>
            <a:r>
              <a:rPr lang="en-US" altLang="zh-TW" sz="1600" dirty="0">
                <a:latin typeface="Consolas" panose="020B0609020204030204" pitchFamily="49" charset="0"/>
              </a:rPr>
              <a:t>#10 num = </a:t>
            </a:r>
            <a:r>
              <a:rPr lang="en-US" altLang="zh-TW" sz="1600" dirty="0" err="1">
                <a:latin typeface="Consolas" panose="020B0609020204030204" pitchFamily="49" charset="0"/>
              </a:rPr>
              <a:t>rega</a:t>
            </a:r>
            <a:r>
              <a:rPr lang="en-US" altLang="zh-TW" sz="1600" dirty="0">
                <a:latin typeface="Consolas" panose="020B0609020204030204" pitchFamily="49" charset="0"/>
              </a:rPr>
              <a:t> &amp; 0;       // num = 0000</a:t>
            </a:r>
          </a:p>
          <a:p>
            <a:pPr>
              <a:buFont typeface="Wingdings 2" pitchFamily="18" charset="2"/>
              <a:buNone/>
            </a:pPr>
            <a:r>
              <a:rPr lang="en-US" altLang="zh-TW" sz="1600" dirty="0">
                <a:latin typeface="Consolas" panose="020B0609020204030204" pitchFamily="49" charset="0"/>
              </a:rPr>
              <a:t>#20 num = </a:t>
            </a:r>
            <a:r>
              <a:rPr lang="en-US" altLang="zh-TW" sz="1600" dirty="0" err="1">
                <a:latin typeface="Consolas" panose="020B0609020204030204" pitchFamily="49" charset="0"/>
              </a:rPr>
              <a:t>rega</a:t>
            </a:r>
            <a:r>
              <a:rPr lang="en-US" altLang="zh-TW" sz="1600" dirty="0">
                <a:latin typeface="Consolas" panose="020B0609020204030204" pitchFamily="49" charset="0"/>
              </a:rPr>
              <a:t> &amp; </a:t>
            </a:r>
            <a:r>
              <a:rPr lang="en-US" altLang="zh-TW" sz="1600" dirty="0" err="1">
                <a:latin typeface="Consolas" panose="020B0609020204030204" pitchFamily="49" charset="0"/>
              </a:rPr>
              <a:t>regb</a:t>
            </a:r>
            <a:r>
              <a:rPr lang="en-US" altLang="zh-TW" sz="1600" dirty="0">
                <a:latin typeface="Consolas" panose="020B0609020204030204" pitchFamily="49" charset="0"/>
              </a:rPr>
              <a:t>;  // num = 1000</a:t>
            </a:r>
          </a:p>
          <a:p>
            <a:pPr>
              <a:buFont typeface="Wingdings 2" pitchFamily="18" charset="2"/>
              <a:buNone/>
            </a:pPr>
            <a:r>
              <a:rPr lang="en-US" altLang="zh-TW" sz="1600" dirty="0">
                <a:latin typeface="Consolas" panose="020B0609020204030204" pitchFamily="49" charset="0"/>
              </a:rPr>
              <a:t>#30 num = </a:t>
            </a:r>
            <a:r>
              <a:rPr lang="en-US" altLang="zh-TW" sz="1600" dirty="0" err="1">
                <a:latin typeface="Consolas" panose="020B0609020204030204" pitchFamily="49" charset="0"/>
              </a:rPr>
              <a:t>rega</a:t>
            </a:r>
            <a:r>
              <a:rPr lang="en-US" altLang="zh-TW" sz="1600" dirty="0">
                <a:latin typeface="Consolas" panose="020B0609020204030204" pitchFamily="49" charset="0"/>
              </a:rPr>
              <a:t> | </a:t>
            </a:r>
            <a:r>
              <a:rPr lang="en-US" altLang="zh-TW" sz="1600" dirty="0" err="1">
                <a:latin typeface="Consolas" panose="020B0609020204030204" pitchFamily="49" charset="0"/>
              </a:rPr>
              <a:t>regb</a:t>
            </a:r>
            <a:r>
              <a:rPr lang="en-US" altLang="zh-TW" sz="1600" dirty="0">
                <a:latin typeface="Consolas" panose="020B0609020204030204" pitchFamily="49" charset="0"/>
              </a:rPr>
              <a:t>;   // num = 1011</a:t>
            </a:r>
          </a:p>
          <a:p>
            <a:pPr>
              <a:buFont typeface="Wingdings 2" pitchFamily="18" charset="2"/>
              <a:buNone/>
            </a:pPr>
            <a:r>
              <a:rPr lang="en-US" altLang="zh-TW" sz="1600" dirty="0">
                <a:latin typeface="Consolas" panose="020B0609020204030204" pitchFamily="49" charset="0"/>
              </a:rPr>
              <a:t>#40 num = </a:t>
            </a:r>
            <a:r>
              <a:rPr lang="en-US" altLang="zh-TW" sz="1600" dirty="0" err="1">
                <a:latin typeface="Consolas" panose="020B0609020204030204" pitchFamily="49" charset="0"/>
              </a:rPr>
              <a:t>regb</a:t>
            </a:r>
            <a:r>
              <a:rPr lang="en-US" altLang="zh-TW" sz="1600" dirty="0">
                <a:latin typeface="Consolas" panose="020B0609020204030204" pitchFamily="49" charset="0"/>
              </a:rPr>
              <a:t> &amp; </a:t>
            </a:r>
            <a:r>
              <a:rPr lang="en-US" altLang="zh-TW" sz="1600" dirty="0" err="1">
                <a:latin typeface="Consolas" panose="020B0609020204030204" pitchFamily="49" charset="0"/>
              </a:rPr>
              <a:t>regc</a:t>
            </a:r>
            <a:r>
              <a:rPr lang="en-US" altLang="zh-TW" sz="1600" dirty="0">
                <a:latin typeface="Consolas" panose="020B0609020204030204" pitchFamily="49" charset="0"/>
              </a:rPr>
              <a:t>;  // num = 10x0</a:t>
            </a:r>
          </a:p>
          <a:p>
            <a:pPr>
              <a:buFont typeface="Wingdings 2" pitchFamily="18" charset="2"/>
              <a:buNone/>
            </a:pPr>
            <a:r>
              <a:rPr lang="en-US" altLang="zh-TW" sz="1600" dirty="0">
                <a:latin typeface="Consolas" panose="020B0609020204030204" pitchFamily="49" charset="0"/>
              </a:rPr>
              <a:t>#</a:t>
            </a:r>
            <a:r>
              <a:rPr lang="en-US" altLang="zh-TW" sz="1600" dirty="0">
                <a:solidFill>
                  <a:srgbClr val="FF0000"/>
                </a:solidFill>
                <a:latin typeface="Consolas" panose="020B0609020204030204" pitchFamily="49" charset="0"/>
              </a:rPr>
              <a:t>50 num = </a:t>
            </a:r>
            <a:r>
              <a:rPr lang="en-US" altLang="zh-TW" sz="1600" dirty="0" err="1">
                <a:solidFill>
                  <a:srgbClr val="FF0000"/>
                </a:solidFill>
                <a:latin typeface="Consolas" panose="020B0609020204030204" pitchFamily="49" charset="0"/>
              </a:rPr>
              <a:t>regb</a:t>
            </a:r>
            <a:r>
              <a:rPr lang="en-US" altLang="zh-TW" sz="1600" dirty="0">
                <a:solidFill>
                  <a:srgbClr val="FF0000"/>
                </a:solidFill>
                <a:latin typeface="Consolas" panose="020B0609020204030204" pitchFamily="49" charset="0"/>
              </a:rPr>
              <a:t> | </a:t>
            </a:r>
            <a:r>
              <a:rPr lang="en-US" altLang="zh-TW" sz="1600" dirty="0" err="1">
                <a:solidFill>
                  <a:srgbClr val="FF0000"/>
                </a:solidFill>
                <a:latin typeface="Consolas" panose="020B0609020204030204" pitchFamily="49" charset="0"/>
              </a:rPr>
              <a:t>regc</a:t>
            </a:r>
            <a:r>
              <a:rPr lang="en-US" altLang="zh-TW" sz="1600" dirty="0">
                <a:solidFill>
                  <a:srgbClr val="FF0000"/>
                </a:solidFill>
                <a:latin typeface="Consolas" panose="020B0609020204030204" pitchFamily="49" charset="0"/>
              </a:rPr>
              <a:t>;   // num = 1110</a:t>
            </a:r>
          </a:p>
          <a:p>
            <a:pPr>
              <a:buFont typeface="Wingdings 2" pitchFamily="18" charset="2"/>
              <a:buNone/>
            </a:pPr>
            <a:r>
              <a:rPr lang="en-US" altLang="zh-TW" sz="1600" dirty="0">
                <a:latin typeface="Consolas" panose="020B0609020204030204" pitchFamily="49" charset="0"/>
              </a:rPr>
              <a:t>#60 $finish;</a:t>
            </a:r>
          </a:p>
          <a:p>
            <a:pPr>
              <a:buFont typeface="Wingdings 2" pitchFamily="18" charset="2"/>
              <a:buNone/>
            </a:pPr>
            <a:r>
              <a:rPr lang="en-US" altLang="zh-TW" sz="1600" dirty="0">
                <a:latin typeface="Consolas" panose="020B0609020204030204" pitchFamily="49" charset="0"/>
              </a:rPr>
              <a:t>join</a:t>
            </a:r>
          </a:p>
          <a:p>
            <a:pPr>
              <a:buFont typeface="Wingdings 2" pitchFamily="18" charset="2"/>
              <a:buNone/>
            </a:pPr>
            <a:r>
              <a:rPr lang="en-US" altLang="zh-TW" sz="1600" dirty="0" err="1">
                <a:latin typeface="Consolas" panose="020B0609020204030204" pitchFamily="49" charset="0"/>
              </a:rPr>
              <a:t>endmodule</a:t>
            </a:r>
            <a:endParaRPr lang="en-US" altLang="zh-TW" sz="1600" dirty="0">
              <a:latin typeface="Consolas" panose="020B0609020204030204" pitchFamily="49" charset="0"/>
            </a:endParaRPr>
          </a:p>
        </p:txBody>
      </p:sp>
      <p:sp>
        <p:nvSpPr>
          <p:cNvPr id="2" name="標題 1"/>
          <p:cNvSpPr>
            <a:spLocks noGrp="1"/>
          </p:cNvSpPr>
          <p:nvPr>
            <p:ph type="title"/>
          </p:nvPr>
        </p:nvSpPr>
        <p:spPr/>
        <p:txBody>
          <a:bodyPr/>
          <a:lstStyle/>
          <a:p>
            <a:r>
              <a:rPr lang="en-US" altLang="zh-TW"/>
              <a:t>Bit-Wise Operators</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58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58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58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587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587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587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7587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7587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758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標題 4"/>
          <p:cNvSpPr>
            <a:spLocks noGrp="1"/>
          </p:cNvSpPr>
          <p:nvPr>
            <p:ph type="title"/>
          </p:nvPr>
        </p:nvSpPr>
        <p:spPr/>
        <p:txBody>
          <a:bodyPr/>
          <a:lstStyle/>
          <a:p>
            <a:r>
              <a:rPr lang="en-US" altLang="zh-TW" dirty="0"/>
              <a:t>Logical Operators </a:t>
            </a:r>
            <a:r>
              <a:rPr lang="en-US" altLang="zh-TW" dirty="0">
                <a:solidFill>
                  <a:srgbClr val="FF00FF"/>
                </a:solidFill>
              </a:rPr>
              <a:t>(Binary)</a:t>
            </a:r>
            <a:endParaRPr lang="zh-TW" altLang="en-US" dirty="0"/>
          </a:p>
        </p:txBody>
      </p:sp>
      <p:sp>
        <p:nvSpPr>
          <p:cNvPr id="976899" name="Rectangle 3"/>
          <p:cNvSpPr>
            <a:spLocks noGrp="1" noChangeArrowheads="1"/>
          </p:cNvSpPr>
          <p:nvPr>
            <p:ph sz="half" idx="1"/>
          </p:nvPr>
        </p:nvSpPr>
        <p:spPr>
          <a:xfrm>
            <a:off x="609600" y="1357298"/>
            <a:ext cx="5384800" cy="5312062"/>
          </a:xfrm>
        </p:spPr>
        <p:txBody>
          <a:bodyPr/>
          <a:lstStyle/>
          <a:p>
            <a:pPr>
              <a:buFont typeface="Wingdings 2" pitchFamily="18" charset="2"/>
              <a:buNone/>
            </a:pPr>
            <a:r>
              <a:rPr lang="en-US" altLang="zh-TW" sz="1800" b="1" dirty="0">
                <a:solidFill>
                  <a:srgbClr val="339933"/>
                </a:solidFill>
              </a:rPr>
              <a:t>!		not</a:t>
            </a:r>
          </a:p>
          <a:p>
            <a:pPr>
              <a:buFont typeface="Wingdings 2" pitchFamily="18" charset="2"/>
              <a:buNone/>
            </a:pPr>
            <a:r>
              <a:rPr lang="en-US" altLang="zh-TW" sz="1800" b="1" dirty="0">
                <a:solidFill>
                  <a:srgbClr val="339933"/>
                </a:solidFill>
              </a:rPr>
              <a:t>&amp;&amp;		and</a:t>
            </a:r>
          </a:p>
          <a:p>
            <a:pPr>
              <a:buFont typeface="Wingdings 2" pitchFamily="18" charset="2"/>
              <a:buNone/>
            </a:pPr>
            <a:r>
              <a:rPr lang="en-US" altLang="zh-TW" sz="1800" b="1" dirty="0">
                <a:solidFill>
                  <a:srgbClr val="339933"/>
                </a:solidFill>
              </a:rPr>
              <a:t>|| 		or</a:t>
            </a:r>
          </a:p>
          <a:p>
            <a:pPr>
              <a:buFont typeface="Wingdings 2" pitchFamily="18" charset="2"/>
              <a:buNone/>
            </a:pPr>
            <a:endParaRPr lang="en-US" altLang="zh-TW" sz="1800" b="1" dirty="0">
              <a:solidFill>
                <a:srgbClr val="339933"/>
              </a:solidFill>
            </a:endParaRPr>
          </a:p>
          <a:p>
            <a:pPr>
              <a:buClr>
                <a:srgbClr val="000066"/>
              </a:buClr>
            </a:pPr>
            <a:r>
              <a:rPr lang="en-US" altLang="zh-TW" sz="1800" dirty="0">
                <a:solidFill>
                  <a:srgbClr val="0000FF"/>
                </a:solidFill>
              </a:rPr>
              <a:t>The result of a logical operation is always1'b0, 1'b1 or 1'bx.</a:t>
            </a:r>
          </a:p>
          <a:p>
            <a:endParaRPr lang="en-US" altLang="zh-TW" sz="1800" dirty="0">
              <a:solidFill>
                <a:srgbClr val="0000FF"/>
              </a:solidFill>
            </a:endParaRPr>
          </a:p>
          <a:p>
            <a:r>
              <a:rPr lang="en-US" altLang="zh-TW" sz="1600" dirty="0"/>
              <a:t>Logical </a:t>
            </a:r>
            <a:r>
              <a:rPr lang="en-US" altLang="zh-TW" sz="1600" b="1" dirty="0">
                <a:solidFill>
                  <a:srgbClr val="339933"/>
                </a:solidFill>
              </a:rPr>
              <a:t>binary</a:t>
            </a:r>
            <a:r>
              <a:rPr lang="en-US" altLang="zh-TW" sz="1600" dirty="0"/>
              <a:t> operators operate on logic values. </a:t>
            </a:r>
          </a:p>
          <a:p>
            <a:r>
              <a:rPr lang="en-US" altLang="zh-TW" sz="1600" dirty="0"/>
              <a:t>If an operand contains </a:t>
            </a:r>
            <a:r>
              <a:rPr lang="en-US" altLang="zh-TW" sz="1600" u="sng" dirty="0">
                <a:solidFill>
                  <a:srgbClr val="FF0000"/>
                </a:solidFill>
              </a:rPr>
              <a:t>all zeroes</a:t>
            </a:r>
            <a:r>
              <a:rPr lang="en-US" altLang="zh-TW" sz="1600" dirty="0"/>
              <a:t>, it is </a:t>
            </a:r>
            <a:r>
              <a:rPr lang="en-US" altLang="zh-TW" sz="1600" dirty="0">
                <a:solidFill>
                  <a:srgbClr val="FF0000"/>
                </a:solidFill>
              </a:rPr>
              <a:t>false</a:t>
            </a:r>
            <a:r>
              <a:rPr lang="en-US" altLang="zh-TW" sz="1600" dirty="0"/>
              <a:t> (logic 0). </a:t>
            </a:r>
          </a:p>
          <a:p>
            <a:r>
              <a:rPr lang="en-US" altLang="zh-TW" sz="1600" dirty="0"/>
              <a:t>If it contains </a:t>
            </a:r>
            <a:r>
              <a:rPr lang="en-US" altLang="zh-TW" sz="1600" u="sng" dirty="0">
                <a:solidFill>
                  <a:srgbClr val="FF0000"/>
                </a:solidFill>
              </a:rPr>
              <a:t>any ones</a:t>
            </a:r>
            <a:r>
              <a:rPr lang="en-US" altLang="zh-TW" sz="1600" dirty="0"/>
              <a:t>, it is</a:t>
            </a:r>
            <a:r>
              <a:rPr lang="en-US" altLang="zh-TW" sz="1600" dirty="0">
                <a:solidFill>
                  <a:srgbClr val="FF9900"/>
                </a:solidFill>
              </a:rPr>
              <a:t> </a:t>
            </a:r>
            <a:r>
              <a:rPr lang="en-US" altLang="zh-TW" sz="1600" dirty="0">
                <a:solidFill>
                  <a:srgbClr val="FF0000"/>
                </a:solidFill>
              </a:rPr>
              <a:t>true</a:t>
            </a:r>
            <a:r>
              <a:rPr lang="en-US" altLang="zh-TW" sz="1600" dirty="0"/>
              <a:t> (logic 1). </a:t>
            </a:r>
          </a:p>
          <a:p>
            <a:r>
              <a:rPr lang="en-US" altLang="zh-TW" sz="1600" dirty="0"/>
              <a:t>If it is </a:t>
            </a:r>
            <a:r>
              <a:rPr lang="en-US" altLang="zh-TW" sz="1600" dirty="0">
                <a:solidFill>
                  <a:srgbClr val="FF0000"/>
                </a:solidFill>
              </a:rPr>
              <a:t>unknown</a:t>
            </a:r>
            <a:r>
              <a:rPr lang="en-US" altLang="zh-TW" sz="1600" dirty="0"/>
              <a:t> (contains only zeroes and/or unknown bits), its logical value is </a:t>
            </a:r>
            <a:r>
              <a:rPr lang="en-US" altLang="zh-TW" sz="1600" dirty="0">
                <a:solidFill>
                  <a:srgbClr val="FF0000"/>
                </a:solidFill>
              </a:rPr>
              <a:t>ambiguous</a:t>
            </a:r>
            <a:r>
              <a:rPr lang="en-US" altLang="zh-TW" sz="1600" dirty="0"/>
              <a:t>.</a:t>
            </a:r>
          </a:p>
          <a:p>
            <a:endParaRPr lang="en-US" altLang="zh-TW" sz="1600" dirty="0"/>
          </a:p>
          <a:p>
            <a:r>
              <a:rPr lang="en-US" altLang="zh-TW" sz="1600" dirty="0"/>
              <a:t>The logical negation operator reduces an operand to its logical inverse. For example, if an operand contains all zeroes, it is false (logic 0), so its inverse is true (logic 1). </a:t>
            </a:r>
            <a:r>
              <a:rPr lang="en-US" altLang="zh-TW" sz="1600" dirty="0">
                <a:solidFill>
                  <a:srgbClr val="800000"/>
                </a:solidFill>
                <a:latin typeface="標楷體" pitchFamily="65" charset="-120"/>
                <a:ea typeface="標楷體" pitchFamily="65" charset="-120"/>
              </a:rPr>
              <a:t>(example in the next slide)</a:t>
            </a:r>
          </a:p>
        </p:txBody>
      </p:sp>
      <p:sp>
        <p:nvSpPr>
          <p:cNvPr id="976900" name="Rectangle 4"/>
          <p:cNvSpPr>
            <a:spLocks noGrp="1" noChangeArrowheads="1"/>
          </p:cNvSpPr>
          <p:nvPr>
            <p:ph sz="half" idx="2"/>
          </p:nvPr>
        </p:nvSpPr>
        <p:spPr>
          <a:xfrm>
            <a:off x="6197600" y="1357298"/>
            <a:ext cx="5384800" cy="5384070"/>
          </a:xfrm>
          <a:solidFill>
            <a:srgbClr val="FFFF99"/>
          </a:solidFill>
        </p:spPr>
        <p:txBody>
          <a:bodyPr/>
          <a:lstStyle/>
          <a:p>
            <a:pPr>
              <a:lnSpc>
                <a:spcPct val="90000"/>
              </a:lnSpc>
              <a:buFont typeface="Wingdings 2" pitchFamily="18" charset="2"/>
              <a:buNone/>
            </a:pPr>
            <a:r>
              <a:rPr lang="en-US" altLang="zh-TW" sz="1600" dirty="0">
                <a:latin typeface="Consolas" panose="020B0609020204030204" pitchFamily="49" charset="0"/>
              </a:rPr>
              <a:t>module logical ();</a:t>
            </a:r>
          </a:p>
          <a:p>
            <a:pPr>
              <a:lnSpc>
                <a:spcPct val="90000"/>
              </a:lnSpc>
              <a:buFont typeface="Wingdings 2" pitchFamily="18" charset="2"/>
              <a:buNone/>
            </a:pPr>
            <a:r>
              <a:rPr lang="en-US" altLang="zh-TW" sz="1600" dirty="0">
                <a:latin typeface="Consolas" panose="020B0609020204030204" pitchFamily="49" charset="0"/>
              </a:rPr>
              <a:t>parameter five = 5;</a:t>
            </a:r>
          </a:p>
          <a:p>
            <a:pPr>
              <a:lnSpc>
                <a:spcPct val="90000"/>
              </a:lnSpc>
              <a:buFont typeface="Wingdings 2" pitchFamily="18" charset="2"/>
              <a:buNone/>
            </a:pPr>
            <a:r>
              <a:rPr lang="en-US" altLang="zh-TW" sz="1600" dirty="0">
                <a:latin typeface="Consolas" panose="020B0609020204030204" pitchFamily="49" charset="0"/>
              </a:rPr>
              <a:t>reg </a:t>
            </a:r>
            <a:r>
              <a:rPr lang="en-US" altLang="zh-TW" sz="1600" dirty="0" err="1">
                <a:latin typeface="Consolas" panose="020B0609020204030204" pitchFamily="49" charset="0"/>
              </a:rPr>
              <a:t>ans</a:t>
            </a:r>
            <a:r>
              <a:rPr lang="en-US" altLang="zh-TW" sz="1600" dirty="0">
                <a:latin typeface="Consolas" panose="020B0609020204030204" pitchFamily="49" charset="0"/>
              </a:rPr>
              <a:t>;</a:t>
            </a:r>
          </a:p>
          <a:p>
            <a:pPr>
              <a:lnSpc>
                <a:spcPct val="90000"/>
              </a:lnSpc>
              <a:buFont typeface="Wingdings 2" pitchFamily="18" charset="2"/>
              <a:buNone/>
            </a:pPr>
            <a:r>
              <a:rPr lang="en-US" altLang="zh-TW" sz="1600" dirty="0">
                <a:latin typeface="Consolas" panose="020B0609020204030204" pitchFamily="49" charset="0"/>
              </a:rPr>
              <a:t>reg [3:0] </a:t>
            </a:r>
            <a:r>
              <a:rPr lang="en-US" altLang="zh-TW" sz="1600" dirty="0" err="1">
                <a:latin typeface="Consolas" panose="020B0609020204030204" pitchFamily="49" charset="0"/>
              </a:rPr>
              <a:t>rega</a:t>
            </a:r>
            <a:r>
              <a:rPr lang="en-US" altLang="zh-TW" sz="1600" dirty="0">
                <a:latin typeface="Consolas" panose="020B0609020204030204" pitchFamily="49" charset="0"/>
              </a:rPr>
              <a:t>, </a:t>
            </a:r>
            <a:r>
              <a:rPr lang="en-US" altLang="zh-TW" sz="1600" dirty="0" err="1">
                <a:latin typeface="Consolas" panose="020B0609020204030204" pitchFamily="49" charset="0"/>
              </a:rPr>
              <a:t>regb</a:t>
            </a:r>
            <a:r>
              <a:rPr lang="en-US" altLang="zh-TW" sz="1600" dirty="0">
                <a:latin typeface="Consolas" panose="020B0609020204030204" pitchFamily="49" charset="0"/>
              </a:rPr>
              <a:t>, </a:t>
            </a:r>
            <a:r>
              <a:rPr lang="en-US" altLang="zh-TW" sz="1600" dirty="0" err="1">
                <a:latin typeface="Consolas" panose="020B0609020204030204" pitchFamily="49" charset="0"/>
              </a:rPr>
              <a:t>regc</a:t>
            </a:r>
            <a:r>
              <a:rPr lang="en-US" altLang="zh-TW" sz="1600" dirty="0">
                <a:latin typeface="Consolas" panose="020B0609020204030204" pitchFamily="49" charset="0"/>
              </a:rPr>
              <a:t>;</a:t>
            </a:r>
          </a:p>
          <a:p>
            <a:pPr>
              <a:lnSpc>
                <a:spcPct val="90000"/>
              </a:lnSpc>
              <a:buFont typeface="Wingdings 2" pitchFamily="18" charset="2"/>
              <a:buNone/>
            </a:pPr>
            <a:endParaRPr lang="en-US" altLang="zh-TW" sz="1600" dirty="0">
              <a:latin typeface="Consolas" panose="020B0609020204030204" pitchFamily="49" charset="0"/>
            </a:endParaRPr>
          </a:p>
          <a:p>
            <a:pPr>
              <a:lnSpc>
                <a:spcPct val="90000"/>
              </a:lnSpc>
              <a:buFont typeface="Wingdings 2" pitchFamily="18" charset="2"/>
              <a:buNone/>
            </a:pPr>
            <a:r>
              <a:rPr lang="en-US" altLang="zh-TW" sz="1600" dirty="0">
                <a:latin typeface="Consolas" panose="020B0609020204030204" pitchFamily="49" charset="0"/>
              </a:rPr>
              <a:t>Initial  begin</a:t>
            </a:r>
          </a:p>
          <a:p>
            <a:pPr>
              <a:lnSpc>
                <a:spcPct val="90000"/>
              </a:lnSpc>
              <a:buFont typeface="Wingdings 2" pitchFamily="18" charset="2"/>
              <a:buNone/>
            </a:pPr>
            <a:r>
              <a:rPr lang="en-US" altLang="zh-TW" sz="1600" dirty="0">
                <a:latin typeface="Consolas" panose="020B0609020204030204" pitchFamily="49" charset="0"/>
              </a:rPr>
              <a:t>	</a:t>
            </a:r>
            <a:r>
              <a:rPr lang="en-US" altLang="zh-TW" sz="1600" dirty="0" err="1">
                <a:solidFill>
                  <a:srgbClr val="FF0000"/>
                </a:solidFill>
                <a:latin typeface="Consolas" panose="020B0609020204030204" pitchFamily="49" charset="0"/>
              </a:rPr>
              <a:t>rega</a:t>
            </a:r>
            <a:r>
              <a:rPr lang="en-US" altLang="zh-TW" sz="1600" dirty="0">
                <a:solidFill>
                  <a:srgbClr val="FF0000"/>
                </a:solidFill>
                <a:latin typeface="Consolas" panose="020B0609020204030204" pitchFamily="49" charset="0"/>
              </a:rPr>
              <a:t> = 4'b0011;</a:t>
            </a:r>
          </a:p>
          <a:p>
            <a:pPr>
              <a:lnSpc>
                <a:spcPct val="90000"/>
              </a:lnSpc>
              <a:buFont typeface="Wingdings 2" pitchFamily="18" charset="2"/>
              <a:buNone/>
            </a:pPr>
            <a:r>
              <a:rPr lang="en-US" altLang="zh-TW" sz="1600" dirty="0">
                <a:latin typeface="Consolas" panose="020B0609020204030204" pitchFamily="49" charset="0"/>
              </a:rPr>
              <a:t>	</a:t>
            </a:r>
            <a:r>
              <a:rPr lang="en-US" altLang="zh-TW" sz="1600" dirty="0" err="1">
                <a:latin typeface="Consolas" panose="020B0609020204030204" pitchFamily="49" charset="0"/>
              </a:rPr>
              <a:t>regb</a:t>
            </a:r>
            <a:r>
              <a:rPr lang="en-US" altLang="zh-TW" sz="1600" dirty="0">
                <a:latin typeface="Consolas" panose="020B0609020204030204" pitchFamily="49" charset="0"/>
              </a:rPr>
              <a:t> = 4'b10xz;</a:t>
            </a:r>
          </a:p>
          <a:p>
            <a:pPr>
              <a:lnSpc>
                <a:spcPct val="90000"/>
              </a:lnSpc>
              <a:buFont typeface="Wingdings 2" pitchFamily="18" charset="2"/>
              <a:buNone/>
            </a:pPr>
            <a:r>
              <a:rPr lang="en-US" altLang="zh-TW" sz="1600" dirty="0">
                <a:latin typeface="Consolas" panose="020B0609020204030204" pitchFamily="49" charset="0"/>
              </a:rPr>
              <a:t>	</a:t>
            </a:r>
            <a:r>
              <a:rPr lang="en-US" altLang="zh-TW" sz="1600" dirty="0" err="1">
                <a:latin typeface="Consolas" panose="020B0609020204030204" pitchFamily="49" charset="0"/>
              </a:rPr>
              <a:t>regc</a:t>
            </a:r>
            <a:r>
              <a:rPr lang="en-US" altLang="zh-TW" sz="1600" dirty="0">
                <a:latin typeface="Consolas" panose="020B0609020204030204" pitchFamily="49" charset="0"/>
              </a:rPr>
              <a:t> = 4'b0z0x;</a:t>
            </a:r>
          </a:p>
          <a:p>
            <a:pPr>
              <a:lnSpc>
                <a:spcPct val="90000"/>
              </a:lnSpc>
              <a:buFont typeface="Wingdings 2" pitchFamily="18" charset="2"/>
              <a:buNone/>
            </a:pPr>
            <a:r>
              <a:rPr lang="en-US" altLang="zh-TW" sz="1600" dirty="0">
                <a:latin typeface="Consolas" panose="020B0609020204030204" pitchFamily="49" charset="0"/>
              </a:rPr>
              <a:t>end</a:t>
            </a:r>
          </a:p>
          <a:p>
            <a:pPr>
              <a:lnSpc>
                <a:spcPct val="90000"/>
              </a:lnSpc>
              <a:buFont typeface="Wingdings 2" pitchFamily="18" charset="2"/>
              <a:buNone/>
            </a:pPr>
            <a:endParaRPr lang="en-US" altLang="zh-TW" sz="1600" dirty="0">
              <a:latin typeface="Consolas" panose="020B0609020204030204" pitchFamily="49" charset="0"/>
            </a:endParaRPr>
          </a:p>
          <a:p>
            <a:pPr>
              <a:lnSpc>
                <a:spcPct val="90000"/>
              </a:lnSpc>
              <a:buFont typeface="Wingdings 2" pitchFamily="18" charset="2"/>
              <a:buNone/>
            </a:pPr>
            <a:r>
              <a:rPr lang="en-US" altLang="zh-TW" sz="1600" dirty="0">
                <a:latin typeface="Consolas" panose="020B0609020204030204" pitchFamily="49" charset="0"/>
              </a:rPr>
              <a:t>initial fork</a:t>
            </a:r>
          </a:p>
          <a:p>
            <a:pPr>
              <a:lnSpc>
                <a:spcPct val="90000"/>
              </a:lnSpc>
              <a:buFont typeface="Wingdings 2" pitchFamily="18" charset="2"/>
              <a:buNone/>
            </a:pPr>
            <a:r>
              <a:rPr lang="en-US" altLang="zh-TW" sz="1600" dirty="0">
                <a:latin typeface="Consolas" panose="020B0609020204030204" pitchFamily="49" charset="0"/>
              </a:rPr>
              <a:t>	#10 </a:t>
            </a:r>
            <a:r>
              <a:rPr lang="en-US" altLang="zh-TW" sz="1600" dirty="0" err="1">
                <a:latin typeface="Consolas" panose="020B0609020204030204" pitchFamily="49" charset="0"/>
              </a:rPr>
              <a:t>ans</a:t>
            </a:r>
            <a:r>
              <a:rPr lang="en-US" altLang="zh-TW" sz="1600" dirty="0">
                <a:latin typeface="Consolas" panose="020B0609020204030204" pitchFamily="49" charset="0"/>
              </a:rPr>
              <a:t> = </a:t>
            </a:r>
            <a:r>
              <a:rPr lang="en-US" altLang="zh-TW" sz="1600" dirty="0" err="1">
                <a:latin typeface="Consolas" panose="020B0609020204030204" pitchFamily="49" charset="0"/>
              </a:rPr>
              <a:t>rega</a:t>
            </a:r>
            <a:r>
              <a:rPr lang="en-US" altLang="zh-TW" sz="1600" dirty="0">
                <a:latin typeface="Consolas" panose="020B0609020204030204" pitchFamily="49" charset="0"/>
              </a:rPr>
              <a:t> &amp;&amp; 0;       // </a:t>
            </a:r>
            <a:r>
              <a:rPr lang="en-US" altLang="zh-TW" sz="1600" dirty="0" err="1">
                <a:latin typeface="Consolas" panose="020B0609020204030204" pitchFamily="49" charset="0"/>
              </a:rPr>
              <a:t>ans</a:t>
            </a:r>
            <a:r>
              <a:rPr lang="en-US" altLang="zh-TW" sz="1600" dirty="0">
                <a:latin typeface="Consolas" panose="020B0609020204030204" pitchFamily="49" charset="0"/>
              </a:rPr>
              <a:t> = 0</a:t>
            </a:r>
          </a:p>
          <a:p>
            <a:pPr>
              <a:lnSpc>
                <a:spcPct val="90000"/>
              </a:lnSpc>
              <a:buFont typeface="Wingdings 2" pitchFamily="18" charset="2"/>
              <a:buNone/>
            </a:pPr>
            <a:r>
              <a:rPr lang="en-US" altLang="zh-TW" sz="1600" dirty="0">
                <a:latin typeface="Consolas" panose="020B0609020204030204" pitchFamily="49" charset="0"/>
              </a:rPr>
              <a:t>	#20 </a:t>
            </a:r>
            <a:r>
              <a:rPr lang="en-US" altLang="zh-TW" sz="1600" dirty="0" err="1">
                <a:latin typeface="Consolas" panose="020B0609020204030204" pitchFamily="49" charset="0"/>
              </a:rPr>
              <a:t>ans</a:t>
            </a:r>
            <a:r>
              <a:rPr lang="en-US" altLang="zh-TW" sz="1600" dirty="0">
                <a:latin typeface="Consolas" panose="020B0609020204030204" pitchFamily="49" charset="0"/>
              </a:rPr>
              <a:t> = </a:t>
            </a:r>
            <a:r>
              <a:rPr lang="en-US" altLang="zh-TW" sz="1600" dirty="0" err="1">
                <a:solidFill>
                  <a:srgbClr val="FF0000"/>
                </a:solidFill>
                <a:latin typeface="Consolas" panose="020B0609020204030204" pitchFamily="49" charset="0"/>
              </a:rPr>
              <a:t>rega</a:t>
            </a:r>
            <a:r>
              <a:rPr lang="en-US" altLang="zh-TW" sz="1600" dirty="0">
                <a:latin typeface="Consolas" panose="020B0609020204030204" pitchFamily="49" charset="0"/>
              </a:rPr>
              <a:t> || 0;          // </a:t>
            </a:r>
            <a:r>
              <a:rPr lang="en-US" altLang="zh-TW" sz="1600" dirty="0" err="1">
                <a:latin typeface="Consolas" panose="020B0609020204030204" pitchFamily="49" charset="0"/>
              </a:rPr>
              <a:t>ans</a:t>
            </a:r>
            <a:r>
              <a:rPr lang="en-US" altLang="zh-TW" sz="1600" dirty="0">
                <a:latin typeface="Consolas" panose="020B0609020204030204" pitchFamily="49" charset="0"/>
              </a:rPr>
              <a:t> = 1</a:t>
            </a:r>
          </a:p>
          <a:p>
            <a:pPr>
              <a:lnSpc>
                <a:spcPct val="90000"/>
              </a:lnSpc>
              <a:buFont typeface="Wingdings 2" pitchFamily="18" charset="2"/>
              <a:buNone/>
            </a:pPr>
            <a:r>
              <a:rPr lang="en-US" altLang="zh-TW" sz="1600" dirty="0">
                <a:latin typeface="Consolas" panose="020B0609020204030204" pitchFamily="49" charset="0"/>
              </a:rPr>
              <a:t>	#30 </a:t>
            </a:r>
            <a:r>
              <a:rPr lang="en-US" altLang="zh-TW" sz="1600" dirty="0" err="1">
                <a:latin typeface="Consolas" panose="020B0609020204030204" pitchFamily="49" charset="0"/>
              </a:rPr>
              <a:t>ans</a:t>
            </a:r>
            <a:r>
              <a:rPr lang="en-US" altLang="zh-TW" sz="1600" dirty="0">
                <a:latin typeface="Consolas" panose="020B0609020204030204" pitchFamily="49" charset="0"/>
              </a:rPr>
              <a:t> = </a:t>
            </a:r>
            <a:r>
              <a:rPr lang="en-US" altLang="zh-TW" sz="1600" dirty="0" err="1">
                <a:solidFill>
                  <a:srgbClr val="FF0000"/>
                </a:solidFill>
                <a:latin typeface="Consolas" panose="020B0609020204030204" pitchFamily="49" charset="0"/>
              </a:rPr>
              <a:t>rega</a:t>
            </a:r>
            <a:r>
              <a:rPr lang="en-US" altLang="zh-TW" sz="1600" dirty="0">
                <a:solidFill>
                  <a:srgbClr val="FF0000"/>
                </a:solidFill>
                <a:latin typeface="Consolas" panose="020B0609020204030204" pitchFamily="49" charset="0"/>
              </a:rPr>
              <a:t> </a:t>
            </a:r>
            <a:r>
              <a:rPr lang="en-US" altLang="zh-TW" sz="1600" dirty="0">
                <a:latin typeface="Consolas" panose="020B0609020204030204" pitchFamily="49" charset="0"/>
              </a:rPr>
              <a:t>&amp;&amp; five;   // </a:t>
            </a:r>
            <a:r>
              <a:rPr lang="en-US" altLang="zh-TW" sz="1600" dirty="0" err="1">
                <a:latin typeface="Consolas" panose="020B0609020204030204" pitchFamily="49" charset="0"/>
              </a:rPr>
              <a:t>ans</a:t>
            </a:r>
            <a:r>
              <a:rPr lang="en-US" altLang="zh-TW" sz="1600" dirty="0">
                <a:latin typeface="Consolas" panose="020B0609020204030204" pitchFamily="49" charset="0"/>
              </a:rPr>
              <a:t> = 1</a:t>
            </a:r>
          </a:p>
          <a:p>
            <a:pPr>
              <a:lnSpc>
                <a:spcPct val="90000"/>
              </a:lnSpc>
              <a:buFont typeface="Wingdings 2" pitchFamily="18" charset="2"/>
              <a:buNone/>
            </a:pPr>
            <a:r>
              <a:rPr lang="en-US" altLang="zh-TW" sz="1600" dirty="0">
                <a:latin typeface="Consolas" panose="020B0609020204030204" pitchFamily="49" charset="0"/>
              </a:rPr>
              <a:t>	#40 </a:t>
            </a:r>
            <a:r>
              <a:rPr lang="en-US" altLang="zh-TW" sz="1600" dirty="0" err="1">
                <a:latin typeface="Consolas" panose="020B0609020204030204" pitchFamily="49" charset="0"/>
              </a:rPr>
              <a:t>ans</a:t>
            </a:r>
            <a:r>
              <a:rPr lang="en-US" altLang="zh-TW" sz="1600" dirty="0">
                <a:latin typeface="Consolas" panose="020B0609020204030204" pitchFamily="49" charset="0"/>
              </a:rPr>
              <a:t> = </a:t>
            </a:r>
            <a:r>
              <a:rPr lang="en-US" altLang="zh-TW" sz="1600" dirty="0" err="1">
                <a:latin typeface="Consolas" panose="020B0609020204030204" pitchFamily="49" charset="0"/>
              </a:rPr>
              <a:t>regb</a:t>
            </a:r>
            <a:r>
              <a:rPr lang="en-US" altLang="zh-TW" sz="1600" dirty="0">
                <a:latin typeface="Consolas" panose="020B0609020204030204" pitchFamily="49" charset="0"/>
              </a:rPr>
              <a:t> &amp;&amp; </a:t>
            </a:r>
            <a:r>
              <a:rPr lang="en-US" altLang="zh-TW" sz="1600" dirty="0" err="1">
                <a:solidFill>
                  <a:srgbClr val="FF0000"/>
                </a:solidFill>
                <a:latin typeface="Consolas" panose="020B0609020204030204" pitchFamily="49" charset="0"/>
              </a:rPr>
              <a:t>rega</a:t>
            </a:r>
            <a:r>
              <a:rPr lang="en-US" altLang="zh-TW" sz="1600" dirty="0">
                <a:latin typeface="Consolas" panose="020B0609020204030204" pitchFamily="49" charset="0"/>
              </a:rPr>
              <a:t>;  // </a:t>
            </a:r>
            <a:r>
              <a:rPr lang="en-US" altLang="zh-TW" sz="1600" dirty="0" err="1">
                <a:latin typeface="Consolas" panose="020B0609020204030204" pitchFamily="49" charset="0"/>
              </a:rPr>
              <a:t>ans</a:t>
            </a:r>
            <a:r>
              <a:rPr lang="en-US" altLang="zh-TW" sz="1600" dirty="0">
                <a:latin typeface="Consolas" panose="020B0609020204030204" pitchFamily="49" charset="0"/>
              </a:rPr>
              <a:t> = 1</a:t>
            </a:r>
          </a:p>
          <a:p>
            <a:pPr>
              <a:lnSpc>
                <a:spcPct val="90000"/>
              </a:lnSpc>
              <a:buFont typeface="Wingdings 2" pitchFamily="18" charset="2"/>
              <a:buNone/>
            </a:pPr>
            <a:r>
              <a:rPr lang="en-US" altLang="zh-TW" sz="1600" dirty="0">
                <a:latin typeface="Consolas" panose="020B0609020204030204" pitchFamily="49" charset="0"/>
              </a:rPr>
              <a:t>	#50 </a:t>
            </a:r>
            <a:r>
              <a:rPr lang="en-US" altLang="zh-TW" sz="1600" dirty="0" err="1">
                <a:latin typeface="Consolas" panose="020B0609020204030204" pitchFamily="49" charset="0"/>
              </a:rPr>
              <a:t>ans</a:t>
            </a:r>
            <a:r>
              <a:rPr lang="en-US" altLang="zh-TW" sz="1600" dirty="0">
                <a:latin typeface="Consolas" panose="020B0609020204030204" pitchFamily="49" charset="0"/>
              </a:rPr>
              <a:t> = </a:t>
            </a:r>
            <a:r>
              <a:rPr lang="en-US" altLang="zh-TW" sz="1600" dirty="0" err="1">
                <a:latin typeface="Consolas" panose="020B0609020204030204" pitchFamily="49" charset="0"/>
              </a:rPr>
              <a:t>regc</a:t>
            </a:r>
            <a:r>
              <a:rPr lang="en-US" altLang="zh-TW" sz="1600" dirty="0">
                <a:latin typeface="Consolas" panose="020B0609020204030204" pitchFamily="49" charset="0"/>
              </a:rPr>
              <a:t> || 0;          // </a:t>
            </a:r>
            <a:r>
              <a:rPr lang="en-US" altLang="zh-TW" sz="1600" dirty="0" err="1">
                <a:latin typeface="Consolas" panose="020B0609020204030204" pitchFamily="49" charset="0"/>
              </a:rPr>
              <a:t>ans</a:t>
            </a:r>
            <a:r>
              <a:rPr lang="en-US" altLang="zh-TW" sz="1600" dirty="0">
                <a:latin typeface="Consolas" panose="020B0609020204030204" pitchFamily="49" charset="0"/>
              </a:rPr>
              <a:t> = X</a:t>
            </a:r>
          </a:p>
          <a:p>
            <a:pPr>
              <a:lnSpc>
                <a:spcPct val="90000"/>
              </a:lnSpc>
              <a:buFont typeface="Wingdings 2" pitchFamily="18" charset="2"/>
              <a:buNone/>
            </a:pPr>
            <a:r>
              <a:rPr lang="en-US" altLang="zh-TW" sz="1600" dirty="0">
                <a:latin typeface="Consolas" panose="020B0609020204030204" pitchFamily="49" charset="0"/>
              </a:rPr>
              <a:t>	#60 $finish;</a:t>
            </a:r>
          </a:p>
          <a:p>
            <a:pPr>
              <a:lnSpc>
                <a:spcPct val="90000"/>
              </a:lnSpc>
              <a:buFont typeface="Wingdings 2" pitchFamily="18" charset="2"/>
              <a:buNone/>
            </a:pPr>
            <a:r>
              <a:rPr lang="en-US" altLang="zh-TW" sz="1600" dirty="0">
                <a:latin typeface="Consolas" panose="020B0609020204030204" pitchFamily="49" charset="0"/>
              </a:rPr>
              <a:t>join</a:t>
            </a:r>
          </a:p>
          <a:p>
            <a:pPr>
              <a:lnSpc>
                <a:spcPct val="90000"/>
              </a:lnSpc>
              <a:buFont typeface="Wingdings 2" pitchFamily="18" charset="2"/>
              <a:buNone/>
            </a:pPr>
            <a:r>
              <a:rPr lang="en-US" altLang="zh-TW" sz="1600" dirty="0" err="1">
                <a:latin typeface="Consolas" panose="020B0609020204030204" pitchFamily="49" charset="0"/>
              </a:rPr>
              <a:t>endmodule</a:t>
            </a:r>
            <a:endParaRPr lang="en-US" altLang="zh-TW" sz="1600" dirty="0">
              <a:latin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68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689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68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68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689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689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6900">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7689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76900">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76900">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6900">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76899">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6900">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768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53BE3-51BD-4550-E05F-0A17F962C012}"/>
            </a:ext>
          </a:extLst>
        </p:cNvPr>
        <p:cNvGrpSpPr/>
        <p:nvPr/>
      </p:nvGrpSpPr>
      <p:grpSpPr>
        <a:xfrm>
          <a:off x="0" y="0"/>
          <a:ext cx="0" cy="0"/>
          <a:chOff x="0" y="0"/>
          <a:chExt cx="0" cy="0"/>
        </a:xfrm>
      </p:grpSpPr>
      <p:sp>
        <p:nvSpPr>
          <p:cNvPr id="937987" name="Rectangle 3">
            <a:extLst>
              <a:ext uri="{FF2B5EF4-FFF2-40B4-BE49-F238E27FC236}">
                <a16:creationId xmlns:a16="http://schemas.microsoft.com/office/drawing/2014/main" id="{CC4B85A5-F1AB-CF36-3E44-0734AE364AAF}"/>
              </a:ext>
            </a:extLst>
          </p:cNvPr>
          <p:cNvSpPr>
            <a:spLocks noGrp="1" noChangeArrowheads="1"/>
          </p:cNvSpPr>
          <p:nvPr>
            <p:ph idx="1"/>
          </p:nvPr>
        </p:nvSpPr>
        <p:spPr/>
        <p:txBody>
          <a:bodyPr>
            <a:normAutofit/>
          </a:bodyPr>
          <a:lstStyle/>
          <a:p>
            <a:pPr>
              <a:buFont typeface="Wingdings 2" pitchFamily="18" charset="2"/>
              <a:buNone/>
            </a:pPr>
            <a:r>
              <a:rPr lang="en-US" altLang="zh-TW" b="1" dirty="0">
                <a:solidFill>
                  <a:srgbClr val="FF0000"/>
                </a:solidFill>
              </a:rPr>
              <a:t>Part 3 (Verilog for Verification) </a:t>
            </a:r>
          </a:p>
          <a:p>
            <a:r>
              <a:rPr lang="en-US" altLang="zh-TW" dirty="0"/>
              <a:t>Verification: Testbench programming (Lecture 3)</a:t>
            </a:r>
          </a:p>
          <a:p>
            <a:r>
              <a:rPr lang="en-US" altLang="zh-TW" dirty="0"/>
              <a:t>High Level Constructs in Verilog (Lecture 3)</a:t>
            </a:r>
          </a:p>
          <a:p>
            <a:r>
              <a:rPr lang="en-US" altLang="zh-TW" dirty="0"/>
              <a:t>Modeling Memories (</a:t>
            </a:r>
            <a:r>
              <a:rPr lang="en-US" altLang="zh-TW"/>
              <a:t>Lecture 4)</a:t>
            </a:r>
            <a:endParaRPr lang="en-US" altLang="zh-TW" dirty="0"/>
          </a:p>
          <a:p>
            <a:endParaRPr lang="en-US" altLang="zh-TW" dirty="0"/>
          </a:p>
          <a:p>
            <a:endParaRPr lang="en-US" altLang="zh-TW" dirty="0"/>
          </a:p>
          <a:p>
            <a:endParaRPr lang="en-US" altLang="zh-TW" dirty="0"/>
          </a:p>
        </p:txBody>
      </p:sp>
      <p:sp>
        <p:nvSpPr>
          <p:cNvPr id="5" name="投影片編號版面配置區 7">
            <a:extLst>
              <a:ext uri="{FF2B5EF4-FFF2-40B4-BE49-F238E27FC236}">
                <a16:creationId xmlns:a16="http://schemas.microsoft.com/office/drawing/2014/main" id="{9402596D-2BAE-102D-E393-61A092F55E97}"/>
              </a:ext>
            </a:extLst>
          </p:cNvPr>
          <p:cNvSpPr>
            <a:spLocks noGrp="1"/>
          </p:cNvSpPr>
          <p:nvPr>
            <p:ph type="sldNum" sz="quarter" idx="12"/>
          </p:nvPr>
        </p:nvSpPr>
        <p:spPr>
          <a:xfrm>
            <a:off x="11368088" y="6381328"/>
            <a:ext cx="823912" cy="250825"/>
          </a:xfrm>
        </p:spPr>
        <p:txBody>
          <a:bodyPr>
            <a:normAutofit fontScale="92500" lnSpcReduction="10000"/>
          </a:bodyPr>
          <a:lstStyle/>
          <a:p>
            <a:fld id="{18F95BB2-0414-4698-A671-42EE97F13641}" type="slidenum">
              <a:rPr lang="en-US" altLang="zh-TW"/>
              <a:pPr/>
              <a:t>11</a:t>
            </a:fld>
            <a:endParaRPr lang="en-US" altLang="zh-TW" dirty="0"/>
          </a:p>
        </p:txBody>
      </p:sp>
      <p:sp>
        <p:nvSpPr>
          <p:cNvPr id="937986" name="Rectangle 2">
            <a:extLst>
              <a:ext uri="{FF2B5EF4-FFF2-40B4-BE49-F238E27FC236}">
                <a16:creationId xmlns:a16="http://schemas.microsoft.com/office/drawing/2014/main" id="{7ABC16BE-AB5D-FDB2-7235-56AF792F20EE}"/>
              </a:ext>
            </a:extLst>
          </p:cNvPr>
          <p:cNvSpPr>
            <a:spLocks noGrp="1" noChangeArrowheads="1"/>
          </p:cNvSpPr>
          <p:nvPr>
            <p:ph type="title"/>
          </p:nvPr>
        </p:nvSpPr>
        <p:spPr/>
        <p:txBody>
          <a:bodyPr/>
          <a:lstStyle/>
          <a:p>
            <a:r>
              <a:rPr lang="en-US" altLang="zh-TW" dirty="0"/>
              <a:t>Outline</a:t>
            </a:r>
          </a:p>
        </p:txBody>
      </p:sp>
    </p:spTree>
    <p:extLst>
      <p:ext uri="{BB962C8B-B14F-4D97-AF65-F5344CB8AC3E}">
        <p14:creationId xmlns:p14="http://schemas.microsoft.com/office/powerpoint/2010/main" val="40051933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79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79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79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79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8946" name="Rectangle 2"/>
          <p:cNvSpPr>
            <a:spLocks noGrp="1" noChangeArrowheads="1"/>
          </p:cNvSpPr>
          <p:nvPr>
            <p:ph type="title"/>
          </p:nvPr>
        </p:nvSpPr>
        <p:spPr/>
        <p:txBody>
          <a:bodyPr>
            <a:normAutofit/>
          </a:bodyPr>
          <a:lstStyle/>
          <a:p>
            <a:r>
              <a:rPr lang="en-US" altLang="zh-TW"/>
              <a:t>Unary Reduction Operators</a:t>
            </a:r>
            <a:endParaRPr lang="en-US" altLang="zh-TW" dirty="0"/>
          </a:p>
        </p:txBody>
      </p:sp>
      <p:sp>
        <p:nvSpPr>
          <p:cNvPr id="978947" name="Rectangle 3"/>
          <p:cNvSpPr>
            <a:spLocks noGrp="1" noChangeArrowheads="1"/>
          </p:cNvSpPr>
          <p:nvPr>
            <p:ph sz="half" idx="1"/>
          </p:nvPr>
        </p:nvSpPr>
        <p:spPr/>
        <p:txBody>
          <a:bodyPr/>
          <a:lstStyle/>
          <a:p>
            <a:pPr>
              <a:buFont typeface="Wingdings 2" pitchFamily="18" charset="2"/>
              <a:buNone/>
            </a:pPr>
            <a:r>
              <a:rPr lang="en-US" altLang="zh-TW" sz="1800" b="1">
                <a:solidFill>
                  <a:srgbClr val="339933"/>
                </a:solidFill>
              </a:rPr>
              <a:t>&amp; 		and</a:t>
            </a:r>
          </a:p>
          <a:p>
            <a:pPr>
              <a:buFont typeface="Wingdings 2" pitchFamily="18" charset="2"/>
              <a:buNone/>
            </a:pPr>
            <a:r>
              <a:rPr lang="en-US" altLang="zh-TW" sz="1800" b="1">
                <a:solidFill>
                  <a:srgbClr val="339933"/>
                </a:solidFill>
              </a:rPr>
              <a:t>| 		or</a:t>
            </a:r>
          </a:p>
          <a:p>
            <a:pPr>
              <a:buFont typeface="Wingdings 2" pitchFamily="18" charset="2"/>
              <a:buNone/>
            </a:pPr>
            <a:r>
              <a:rPr lang="en-US" altLang="zh-TW" sz="1800" b="1">
                <a:solidFill>
                  <a:srgbClr val="339933"/>
                </a:solidFill>
              </a:rPr>
              <a:t>^ 		xor</a:t>
            </a:r>
          </a:p>
          <a:p>
            <a:pPr>
              <a:buFont typeface="Wingdings 2" pitchFamily="18" charset="2"/>
              <a:buNone/>
            </a:pPr>
            <a:r>
              <a:rPr lang="en-US" altLang="zh-TW" sz="1800" b="1">
                <a:solidFill>
                  <a:srgbClr val="339933"/>
                </a:solidFill>
              </a:rPr>
              <a:t>~^ 		xnor</a:t>
            </a:r>
          </a:p>
          <a:p>
            <a:pPr>
              <a:buFont typeface="Wingdings 2" pitchFamily="18" charset="2"/>
              <a:buNone/>
            </a:pPr>
            <a:r>
              <a:rPr lang="en-US" altLang="zh-TW" sz="1800" b="1">
                <a:solidFill>
                  <a:srgbClr val="339933"/>
                </a:solidFill>
              </a:rPr>
              <a:t>^~		xnor</a:t>
            </a:r>
          </a:p>
          <a:p>
            <a:endParaRPr lang="en-US" altLang="zh-TW" sz="1800" b="1">
              <a:solidFill>
                <a:srgbClr val="339933"/>
              </a:solidFill>
            </a:endParaRPr>
          </a:p>
          <a:p>
            <a:r>
              <a:rPr lang="en-US" altLang="zh-TW" sz="1800"/>
              <a:t>Reduction operators perform a </a:t>
            </a:r>
            <a:r>
              <a:rPr lang="en-US" altLang="zh-TW" sz="1800" u="sng"/>
              <a:t>bit-wise operation</a:t>
            </a:r>
            <a:r>
              <a:rPr lang="en-US" altLang="zh-TW" sz="1800"/>
              <a:t> on all the bits of a </a:t>
            </a:r>
            <a:r>
              <a:rPr lang="en-US" altLang="zh-TW" sz="1800">
                <a:solidFill>
                  <a:srgbClr val="FF0000"/>
                </a:solidFill>
              </a:rPr>
              <a:t>single operand</a:t>
            </a:r>
            <a:r>
              <a:rPr lang="en-US" altLang="zh-TW" sz="1800"/>
              <a:t>.</a:t>
            </a:r>
          </a:p>
          <a:p>
            <a:pPr>
              <a:buClr>
                <a:srgbClr val="000066"/>
              </a:buClr>
            </a:pPr>
            <a:r>
              <a:rPr lang="en-US" altLang="zh-TW" sz="1800">
                <a:solidFill>
                  <a:srgbClr val="0000FF"/>
                </a:solidFill>
              </a:rPr>
              <a:t>The result is always 1'b1,1'b0 or 1'bx.</a:t>
            </a:r>
            <a:endParaRPr lang="en-US" altLang="zh-TW" sz="1800" dirty="0">
              <a:solidFill>
                <a:srgbClr val="0000FF"/>
              </a:solidFill>
            </a:endParaRPr>
          </a:p>
        </p:txBody>
      </p:sp>
      <p:sp>
        <p:nvSpPr>
          <p:cNvPr id="978948" name="Rectangle 4"/>
          <p:cNvSpPr>
            <a:spLocks noGrp="1" noChangeArrowheads="1"/>
          </p:cNvSpPr>
          <p:nvPr>
            <p:ph sz="half" idx="2"/>
          </p:nvPr>
        </p:nvSpPr>
        <p:spPr>
          <a:xfrm>
            <a:off x="6197600" y="1357298"/>
            <a:ext cx="5803056" cy="5500702"/>
          </a:xfrm>
          <a:solidFill>
            <a:srgbClr val="FFFF99"/>
          </a:solidFill>
        </p:spPr>
        <p:txBody>
          <a:bodyPr/>
          <a:lstStyle/>
          <a:p>
            <a:pPr>
              <a:lnSpc>
                <a:spcPct val="80000"/>
              </a:lnSpc>
              <a:buFont typeface="Wingdings 2" pitchFamily="18" charset="2"/>
              <a:buNone/>
            </a:pPr>
            <a:r>
              <a:rPr lang="en-US" altLang="zh-TW" sz="1800" dirty="0">
                <a:latin typeface="Consolas" panose="020B0609020204030204" pitchFamily="49" charset="0"/>
              </a:rPr>
              <a:t>module reduction();</a:t>
            </a:r>
          </a:p>
          <a:p>
            <a:pPr>
              <a:lnSpc>
                <a:spcPct val="80000"/>
              </a:lnSpc>
              <a:buFont typeface="Wingdings 2" pitchFamily="18" charset="2"/>
              <a:buNone/>
            </a:pPr>
            <a:r>
              <a:rPr lang="en-US" altLang="zh-TW" sz="1800" dirty="0" err="1">
                <a:latin typeface="Consolas" panose="020B0609020204030204" pitchFamily="49" charset="0"/>
              </a:rPr>
              <a:t>reg</a:t>
            </a:r>
            <a:r>
              <a:rPr lang="en-US" altLang="zh-TW" sz="1800" dirty="0">
                <a:latin typeface="Consolas" panose="020B0609020204030204" pitchFamily="49" charset="0"/>
              </a:rPr>
              <a:t> </a:t>
            </a:r>
            <a:r>
              <a:rPr lang="en-US" altLang="zh-TW" sz="1800" dirty="0" err="1">
                <a:latin typeface="Consolas" panose="020B0609020204030204" pitchFamily="49" charset="0"/>
              </a:rPr>
              <a:t>val</a:t>
            </a:r>
            <a:r>
              <a:rPr lang="en-US" altLang="zh-TW" sz="1800" dirty="0">
                <a:latin typeface="Consolas" panose="020B0609020204030204" pitchFamily="49" charset="0"/>
              </a:rPr>
              <a:t>;</a:t>
            </a:r>
          </a:p>
          <a:p>
            <a:pPr>
              <a:lnSpc>
                <a:spcPct val="80000"/>
              </a:lnSpc>
              <a:buFont typeface="Wingdings 2" pitchFamily="18" charset="2"/>
              <a:buNone/>
            </a:pPr>
            <a:r>
              <a:rPr lang="en-US" altLang="zh-TW" sz="1800" dirty="0" err="1">
                <a:latin typeface="Consolas" panose="020B0609020204030204" pitchFamily="49" charset="0"/>
              </a:rPr>
              <a:t>reg</a:t>
            </a:r>
            <a:r>
              <a:rPr lang="en-US" altLang="zh-TW" sz="1800" dirty="0">
                <a:latin typeface="Consolas" panose="020B0609020204030204" pitchFamily="49" charset="0"/>
              </a:rPr>
              <a:t> [3:0] </a:t>
            </a:r>
            <a:r>
              <a:rPr lang="en-US" altLang="zh-TW" sz="1800" dirty="0" err="1">
                <a:latin typeface="Consolas" panose="020B0609020204030204" pitchFamily="49" charset="0"/>
              </a:rPr>
              <a:t>rega</a:t>
            </a:r>
            <a:r>
              <a:rPr lang="en-US" altLang="zh-TW" sz="1800" dirty="0">
                <a:latin typeface="Consolas" panose="020B0609020204030204" pitchFamily="49" charset="0"/>
              </a:rPr>
              <a:t>, </a:t>
            </a:r>
            <a:r>
              <a:rPr lang="en-US" altLang="zh-TW" sz="1800" dirty="0" err="1">
                <a:latin typeface="Consolas" panose="020B0609020204030204" pitchFamily="49" charset="0"/>
              </a:rPr>
              <a:t>regb</a:t>
            </a:r>
            <a:r>
              <a:rPr lang="en-US" altLang="zh-TW" sz="1800" dirty="0">
                <a:latin typeface="Consolas" panose="020B0609020204030204" pitchFamily="49" charset="0"/>
              </a:rPr>
              <a:t>;</a:t>
            </a:r>
          </a:p>
          <a:p>
            <a:pPr>
              <a:lnSpc>
                <a:spcPct val="80000"/>
              </a:lnSpc>
              <a:buFont typeface="Wingdings 2" pitchFamily="18" charset="2"/>
              <a:buNone/>
            </a:pPr>
            <a:r>
              <a:rPr lang="en-US" altLang="zh-TW" sz="1800" dirty="0">
                <a:latin typeface="Consolas" panose="020B0609020204030204" pitchFamily="49" charset="0"/>
              </a:rPr>
              <a:t>initial begin</a:t>
            </a:r>
          </a:p>
          <a:p>
            <a:pPr>
              <a:lnSpc>
                <a:spcPct val="80000"/>
              </a:lnSpc>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rega</a:t>
            </a:r>
            <a:r>
              <a:rPr lang="en-US" altLang="zh-TW" sz="1800" dirty="0">
                <a:latin typeface="Consolas" panose="020B0609020204030204" pitchFamily="49" charset="0"/>
              </a:rPr>
              <a:t> = 4'b0100;</a:t>
            </a:r>
          </a:p>
          <a:p>
            <a:pPr>
              <a:lnSpc>
                <a:spcPct val="80000"/>
              </a:lnSpc>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regb</a:t>
            </a:r>
            <a:r>
              <a:rPr lang="en-US" altLang="zh-TW" sz="1800" dirty="0">
                <a:latin typeface="Consolas" panose="020B0609020204030204" pitchFamily="49" charset="0"/>
              </a:rPr>
              <a:t> = 4'b1111;</a:t>
            </a:r>
          </a:p>
          <a:p>
            <a:pPr>
              <a:lnSpc>
                <a:spcPct val="80000"/>
              </a:lnSpc>
              <a:buFont typeface="Wingdings 2" pitchFamily="18" charset="2"/>
              <a:buNone/>
            </a:pPr>
            <a:r>
              <a:rPr lang="en-US" altLang="zh-TW" sz="1800" dirty="0">
                <a:latin typeface="Consolas" panose="020B0609020204030204" pitchFamily="49" charset="0"/>
              </a:rPr>
              <a:t>end</a:t>
            </a:r>
          </a:p>
          <a:p>
            <a:pPr>
              <a:lnSpc>
                <a:spcPct val="80000"/>
              </a:lnSpc>
              <a:buFont typeface="Wingdings 2" pitchFamily="18" charset="2"/>
              <a:buNone/>
            </a:pPr>
            <a:r>
              <a:rPr lang="en-US" altLang="zh-TW" sz="1800" dirty="0">
                <a:latin typeface="Consolas" panose="020B0609020204030204" pitchFamily="49" charset="0"/>
              </a:rPr>
              <a:t>initial fork</a:t>
            </a:r>
          </a:p>
          <a:p>
            <a:pPr>
              <a:lnSpc>
                <a:spcPct val="80000"/>
              </a:lnSpc>
              <a:buFont typeface="Wingdings 2" pitchFamily="18" charset="2"/>
              <a:buNone/>
            </a:pPr>
            <a:r>
              <a:rPr lang="en-US" altLang="zh-TW" sz="1800" dirty="0">
                <a:latin typeface="Consolas" panose="020B0609020204030204" pitchFamily="49" charset="0"/>
              </a:rPr>
              <a:t>	#10 </a:t>
            </a:r>
            <a:r>
              <a:rPr lang="en-US" altLang="zh-TW" sz="1800" dirty="0" err="1">
                <a:latin typeface="Consolas" panose="020B0609020204030204" pitchFamily="49" charset="0"/>
              </a:rPr>
              <a:t>val</a:t>
            </a:r>
            <a:r>
              <a:rPr lang="en-US" altLang="zh-TW" sz="1800" dirty="0">
                <a:latin typeface="Consolas" panose="020B0609020204030204" pitchFamily="49" charset="0"/>
              </a:rPr>
              <a:t> = &amp;</a:t>
            </a:r>
            <a:r>
              <a:rPr lang="en-US" altLang="zh-TW" sz="1800" dirty="0" err="1">
                <a:latin typeface="Consolas" panose="020B0609020204030204" pitchFamily="49" charset="0"/>
              </a:rPr>
              <a:t>rega</a:t>
            </a:r>
            <a:r>
              <a:rPr lang="en-US" altLang="zh-TW" sz="1800" dirty="0">
                <a:latin typeface="Consolas" panose="020B0609020204030204" pitchFamily="49" charset="0"/>
              </a:rPr>
              <a:t> ; 	// </a:t>
            </a:r>
            <a:r>
              <a:rPr lang="en-US" altLang="zh-TW" sz="1800" dirty="0" err="1">
                <a:latin typeface="Consolas" panose="020B0609020204030204" pitchFamily="49" charset="0"/>
              </a:rPr>
              <a:t>val</a:t>
            </a:r>
            <a:r>
              <a:rPr lang="en-US" altLang="zh-TW" sz="1800" dirty="0">
                <a:latin typeface="Consolas" panose="020B0609020204030204" pitchFamily="49" charset="0"/>
              </a:rPr>
              <a:t> = 0</a:t>
            </a:r>
          </a:p>
          <a:p>
            <a:pPr>
              <a:lnSpc>
                <a:spcPct val="80000"/>
              </a:lnSpc>
              <a:buFont typeface="Wingdings 2" pitchFamily="18" charset="2"/>
              <a:buNone/>
            </a:pPr>
            <a:r>
              <a:rPr lang="en-US" altLang="zh-TW" sz="1800" dirty="0">
                <a:latin typeface="Consolas" panose="020B0609020204030204" pitchFamily="49" charset="0"/>
              </a:rPr>
              <a:t>	#20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rega</a:t>
            </a:r>
            <a:r>
              <a:rPr lang="en-US" altLang="zh-TW" sz="1800" dirty="0">
                <a:latin typeface="Consolas" panose="020B0609020204030204" pitchFamily="49" charset="0"/>
              </a:rPr>
              <a:t> ; 	// </a:t>
            </a:r>
            <a:r>
              <a:rPr lang="en-US" altLang="zh-TW" sz="1800" dirty="0" err="1">
                <a:latin typeface="Consolas" panose="020B0609020204030204" pitchFamily="49" charset="0"/>
              </a:rPr>
              <a:t>val</a:t>
            </a:r>
            <a:r>
              <a:rPr lang="en-US" altLang="zh-TW" sz="1800" dirty="0">
                <a:latin typeface="Consolas" panose="020B0609020204030204" pitchFamily="49" charset="0"/>
              </a:rPr>
              <a:t> = 1</a:t>
            </a:r>
          </a:p>
          <a:p>
            <a:pPr>
              <a:lnSpc>
                <a:spcPct val="80000"/>
              </a:lnSpc>
              <a:buFont typeface="Wingdings 2" pitchFamily="18" charset="2"/>
              <a:buNone/>
            </a:pPr>
            <a:r>
              <a:rPr lang="en-US" altLang="zh-TW" sz="1800" dirty="0">
                <a:latin typeface="Consolas" panose="020B0609020204030204" pitchFamily="49" charset="0"/>
              </a:rPr>
              <a:t>	#30 </a:t>
            </a:r>
            <a:r>
              <a:rPr lang="en-US" altLang="zh-TW" sz="1800" dirty="0" err="1">
                <a:latin typeface="Consolas" panose="020B0609020204030204" pitchFamily="49" charset="0"/>
              </a:rPr>
              <a:t>val</a:t>
            </a:r>
            <a:r>
              <a:rPr lang="en-US" altLang="zh-TW" sz="1800" dirty="0">
                <a:latin typeface="Consolas" panose="020B0609020204030204" pitchFamily="49" charset="0"/>
              </a:rPr>
              <a:t> = &amp;</a:t>
            </a:r>
            <a:r>
              <a:rPr lang="en-US" altLang="zh-TW" sz="1800" dirty="0" err="1">
                <a:latin typeface="Consolas" panose="020B0609020204030204" pitchFamily="49" charset="0"/>
              </a:rPr>
              <a:t>regb</a:t>
            </a:r>
            <a:r>
              <a:rPr lang="en-US" altLang="zh-TW" sz="1800" dirty="0">
                <a:latin typeface="Consolas" panose="020B0609020204030204" pitchFamily="49" charset="0"/>
              </a:rPr>
              <a:t> ;	// </a:t>
            </a:r>
            <a:r>
              <a:rPr lang="en-US" altLang="zh-TW" sz="1800" dirty="0" err="1">
                <a:latin typeface="Consolas" panose="020B0609020204030204" pitchFamily="49" charset="0"/>
              </a:rPr>
              <a:t>val</a:t>
            </a:r>
            <a:r>
              <a:rPr lang="en-US" altLang="zh-TW" sz="1800" dirty="0">
                <a:latin typeface="Consolas" panose="020B0609020204030204" pitchFamily="49" charset="0"/>
              </a:rPr>
              <a:t> = 1</a:t>
            </a:r>
          </a:p>
          <a:p>
            <a:pPr>
              <a:lnSpc>
                <a:spcPct val="80000"/>
              </a:lnSpc>
              <a:buFont typeface="Wingdings 2" pitchFamily="18" charset="2"/>
              <a:buNone/>
            </a:pPr>
            <a:r>
              <a:rPr lang="en-US" altLang="zh-TW" sz="1800" dirty="0">
                <a:latin typeface="Consolas" panose="020B0609020204030204" pitchFamily="49" charset="0"/>
              </a:rPr>
              <a:t>	#40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 ; 	// </a:t>
            </a:r>
            <a:r>
              <a:rPr lang="en-US" altLang="zh-TW" sz="1800" dirty="0" err="1">
                <a:latin typeface="Consolas" panose="020B0609020204030204" pitchFamily="49" charset="0"/>
              </a:rPr>
              <a:t>val</a:t>
            </a:r>
            <a:r>
              <a:rPr lang="en-US" altLang="zh-TW" sz="1800" dirty="0">
                <a:latin typeface="Consolas" panose="020B0609020204030204" pitchFamily="49" charset="0"/>
              </a:rPr>
              <a:t> = 1</a:t>
            </a:r>
          </a:p>
          <a:p>
            <a:pPr>
              <a:lnSpc>
                <a:spcPct val="80000"/>
              </a:lnSpc>
              <a:buFont typeface="Wingdings 2" pitchFamily="18" charset="2"/>
              <a:buNone/>
            </a:pPr>
            <a:r>
              <a:rPr lang="en-US" altLang="zh-TW" sz="1800" dirty="0">
                <a:latin typeface="Consolas" panose="020B0609020204030204" pitchFamily="49" charset="0"/>
              </a:rPr>
              <a:t>	#50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rega</a:t>
            </a:r>
            <a:r>
              <a:rPr lang="en-US" altLang="zh-TW" sz="1800" dirty="0">
                <a:latin typeface="Consolas" panose="020B0609020204030204" pitchFamily="49" charset="0"/>
              </a:rPr>
              <a:t> ; 	// </a:t>
            </a:r>
            <a:r>
              <a:rPr lang="en-US" altLang="zh-TW" sz="1800" dirty="0" err="1">
                <a:latin typeface="Consolas" panose="020B0609020204030204" pitchFamily="49" charset="0"/>
              </a:rPr>
              <a:t>val</a:t>
            </a:r>
            <a:r>
              <a:rPr lang="en-US" altLang="zh-TW" sz="1800" dirty="0">
                <a:latin typeface="Consolas" panose="020B0609020204030204" pitchFamily="49" charset="0"/>
              </a:rPr>
              <a:t> = 1</a:t>
            </a:r>
          </a:p>
          <a:p>
            <a:pPr>
              <a:lnSpc>
                <a:spcPct val="80000"/>
              </a:lnSpc>
              <a:buFont typeface="Wingdings 2" pitchFamily="18" charset="2"/>
              <a:buNone/>
            </a:pPr>
            <a:r>
              <a:rPr lang="en-US" altLang="zh-TW" sz="1800" dirty="0">
                <a:latin typeface="Consolas" panose="020B0609020204030204" pitchFamily="49" charset="0"/>
              </a:rPr>
              <a:t>	#60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 ; 	// </a:t>
            </a:r>
            <a:r>
              <a:rPr lang="en-US" altLang="zh-TW" sz="1800" dirty="0" err="1">
                <a:latin typeface="Consolas" panose="020B0609020204030204" pitchFamily="49" charset="0"/>
              </a:rPr>
              <a:t>val</a:t>
            </a:r>
            <a:r>
              <a:rPr lang="en-US" altLang="zh-TW" sz="1800" dirty="0">
                <a:latin typeface="Consolas" panose="020B0609020204030204" pitchFamily="49" charset="0"/>
              </a:rPr>
              <a:t> = 0</a:t>
            </a:r>
          </a:p>
          <a:p>
            <a:pPr>
              <a:lnSpc>
                <a:spcPct val="80000"/>
              </a:lnSpc>
              <a:buFont typeface="Wingdings 2" pitchFamily="18" charset="2"/>
              <a:buNone/>
            </a:pPr>
            <a:r>
              <a:rPr lang="en-US" altLang="zh-TW" sz="1800" dirty="0">
                <a:latin typeface="Consolas" panose="020B0609020204030204" pitchFamily="49" charset="0"/>
              </a:rPr>
              <a:t>	#70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rega</a:t>
            </a:r>
            <a:r>
              <a:rPr lang="en-US" altLang="zh-TW" sz="1800" dirty="0">
                <a:latin typeface="Consolas" panose="020B0609020204030204" pitchFamily="49" charset="0"/>
              </a:rPr>
              <a:t>;  // (nor) </a:t>
            </a:r>
            <a:r>
              <a:rPr lang="en-US" altLang="zh-TW" sz="1800" dirty="0" err="1">
                <a:latin typeface="Consolas" panose="020B0609020204030204" pitchFamily="49" charset="0"/>
              </a:rPr>
              <a:t>val</a:t>
            </a:r>
            <a:r>
              <a:rPr lang="en-US" altLang="zh-TW" sz="1800" dirty="0">
                <a:latin typeface="Consolas" panose="020B0609020204030204" pitchFamily="49" charset="0"/>
              </a:rPr>
              <a:t> =  0</a:t>
            </a:r>
          </a:p>
          <a:p>
            <a:pPr>
              <a:lnSpc>
                <a:spcPct val="80000"/>
              </a:lnSpc>
              <a:buFont typeface="Wingdings 2" pitchFamily="18" charset="2"/>
              <a:buNone/>
            </a:pPr>
            <a:r>
              <a:rPr lang="en-US" altLang="zh-TW" sz="1800" dirty="0">
                <a:latin typeface="Consolas" panose="020B0609020204030204" pitchFamily="49" charset="0"/>
              </a:rPr>
              <a:t>	#80 </a:t>
            </a:r>
            <a:r>
              <a:rPr lang="en-US" altLang="zh-TW" sz="1800" dirty="0" err="1">
                <a:latin typeface="Consolas" panose="020B0609020204030204" pitchFamily="49" charset="0"/>
              </a:rPr>
              <a:t>val</a:t>
            </a:r>
            <a:r>
              <a:rPr lang="en-US" altLang="zh-TW" sz="1800" dirty="0">
                <a:latin typeface="Consolas" panose="020B0609020204030204" pitchFamily="49" charset="0"/>
              </a:rPr>
              <a:t> = ~&amp;</a:t>
            </a:r>
            <a:r>
              <a:rPr lang="en-US" altLang="zh-TW" sz="1800" dirty="0" err="1">
                <a:latin typeface="Consolas" panose="020B0609020204030204" pitchFamily="49" charset="0"/>
              </a:rPr>
              <a:t>rega</a:t>
            </a:r>
            <a:r>
              <a:rPr lang="en-US" altLang="zh-TW" sz="1800" dirty="0">
                <a:latin typeface="Consolas" panose="020B0609020204030204" pitchFamily="49" charset="0"/>
              </a:rPr>
              <a:t>;  // (</a:t>
            </a:r>
            <a:r>
              <a:rPr lang="en-US" altLang="zh-TW" sz="1800" dirty="0" err="1">
                <a:latin typeface="Consolas" panose="020B0609020204030204" pitchFamily="49" charset="0"/>
              </a:rPr>
              <a:t>nand</a:t>
            </a:r>
            <a:r>
              <a:rPr lang="en-US" altLang="zh-TW" sz="1800" dirty="0">
                <a:latin typeface="Consolas" panose="020B0609020204030204" pitchFamily="49" charset="0"/>
              </a:rPr>
              <a:t>) </a:t>
            </a:r>
            <a:r>
              <a:rPr lang="en-US" altLang="zh-TW" sz="1800" dirty="0" err="1">
                <a:latin typeface="Consolas" panose="020B0609020204030204" pitchFamily="49" charset="0"/>
              </a:rPr>
              <a:t>val</a:t>
            </a:r>
            <a:r>
              <a:rPr lang="en-US" altLang="zh-TW" sz="1800" dirty="0">
                <a:latin typeface="Consolas" panose="020B0609020204030204" pitchFamily="49" charset="0"/>
              </a:rPr>
              <a:t> = 1</a:t>
            </a:r>
          </a:p>
          <a:p>
            <a:pPr>
              <a:lnSpc>
                <a:spcPct val="80000"/>
              </a:lnSpc>
              <a:buFont typeface="Wingdings 2" pitchFamily="18" charset="2"/>
              <a:buNone/>
            </a:pPr>
            <a:r>
              <a:rPr lang="en-US" altLang="zh-TW" sz="1800" dirty="0">
                <a:latin typeface="Consolas" panose="020B0609020204030204" pitchFamily="49" charset="0"/>
              </a:rPr>
              <a:t>	#90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rega</a:t>
            </a:r>
            <a:r>
              <a:rPr lang="en-US" altLang="zh-TW" sz="1800" dirty="0">
                <a:latin typeface="Consolas" panose="020B0609020204030204" pitchFamily="49" charset="0"/>
              </a:rPr>
              <a:t> &amp;&amp; &amp;</a:t>
            </a:r>
            <a:r>
              <a:rPr lang="en-US" altLang="zh-TW" sz="1800" dirty="0" err="1">
                <a:latin typeface="Consolas" panose="020B0609020204030204" pitchFamily="49" charset="0"/>
              </a:rPr>
              <a:t>regb</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1</a:t>
            </a:r>
          </a:p>
          <a:p>
            <a:pPr>
              <a:lnSpc>
                <a:spcPct val="80000"/>
              </a:lnSpc>
              <a:buFont typeface="Wingdings 2" pitchFamily="18" charset="2"/>
              <a:buNone/>
            </a:pPr>
            <a:r>
              <a:rPr lang="en-US" altLang="zh-TW" sz="1800" dirty="0">
                <a:latin typeface="Consolas" panose="020B0609020204030204" pitchFamily="49" charset="0"/>
              </a:rPr>
              <a:t>	#99 $finish;</a:t>
            </a:r>
          </a:p>
          <a:p>
            <a:pPr>
              <a:lnSpc>
                <a:spcPct val="80000"/>
              </a:lnSpc>
              <a:buFont typeface="Wingdings 2" pitchFamily="18" charset="2"/>
              <a:buNone/>
            </a:pPr>
            <a:r>
              <a:rPr lang="en-US" altLang="zh-TW" sz="1800" dirty="0">
                <a:latin typeface="Consolas" panose="020B0609020204030204" pitchFamily="49" charset="0"/>
              </a:rPr>
              <a:t>join</a:t>
            </a:r>
          </a:p>
          <a:p>
            <a:pPr>
              <a:lnSpc>
                <a:spcPct val="80000"/>
              </a:lnSpc>
              <a:buFont typeface="Wingdings 2" pitchFamily="18" charset="2"/>
              <a:buNone/>
            </a:pPr>
            <a:r>
              <a:rPr lang="en-US" altLang="zh-TW" sz="1800" dirty="0" err="1">
                <a:latin typeface="Consolas" panose="020B0609020204030204" pitchFamily="49" charset="0"/>
              </a:rPr>
              <a:t>endmodule</a:t>
            </a:r>
            <a:endParaRPr lang="en-US" altLang="zh-TW" sz="1800" dirty="0">
              <a:latin typeface="Consolas" panose="020B0609020204030204" pitchFamily="49" charset="0"/>
            </a:endParaRPr>
          </a:p>
        </p:txBody>
      </p:sp>
      <p:sp>
        <p:nvSpPr>
          <p:cNvPr id="6" name="投影片編號版面配置區 6"/>
          <p:cNvSpPr>
            <a:spLocks noGrp="1"/>
          </p:cNvSpPr>
          <p:nvPr>
            <p:ph type="sldNum" sz="quarter" idx="12"/>
          </p:nvPr>
        </p:nvSpPr>
        <p:spPr/>
        <p:txBody>
          <a:bodyPr>
            <a:normAutofit/>
          </a:bodyPr>
          <a:lstStyle/>
          <a:p>
            <a:fld id="{29B68340-BBEC-4468-9D63-A90E29F899D0}" type="slidenum">
              <a:rPr lang="en-US" altLang="zh-TW" smtClean="0"/>
              <a:pPr/>
              <a:t>110</a:t>
            </a:fld>
            <a:endParaRPr lang="en-US" altLang="zh-TW"/>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8948">
                                            <p:txEl>
                                              <p:pRg st="14" end="1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8948">
                                            <p:txEl>
                                              <p:pRg st="15" end="1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894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標題 4"/>
          <p:cNvSpPr>
            <a:spLocks noGrp="1"/>
          </p:cNvSpPr>
          <p:nvPr>
            <p:ph type="title"/>
          </p:nvPr>
        </p:nvSpPr>
        <p:spPr/>
        <p:txBody>
          <a:bodyPr>
            <a:normAutofit/>
          </a:bodyPr>
          <a:lstStyle/>
          <a:p>
            <a:r>
              <a:rPr lang="en-US" altLang="zh-TW"/>
              <a:t>Logical Versus Bit-Wise Negation</a:t>
            </a:r>
            <a:endParaRPr lang="zh-TW" altLang="en-US" dirty="0"/>
          </a:p>
        </p:txBody>
      </p:sp>
      <p:sp>
        <p:nvSpPr>
          <p:cNvPr id="977923" name="Rectangle 3"/>
          <p:cNvSpPr>
            <a:spLocks noGrp="1" noChangeArrowheads="1"/>
          </p:cNvSpPr>
          <p:nvPr>
            <p:ph sz="half" idx="1"/>
          </p:nvPr>
        </p:nvSpPr>
        <p:spPr/>
        <p:txBody>
          <a:bodyPr/>
          <a:lstStyle/>
          <a:p>
            <a:pPr>
              <a:buFont typeface="Wingdings 2" pitchFamily="18" charset="2"/>
              <a:buNone/>
            </a:pPr>
            <a:r>
              <a:rPr lang="en-US" altLang="zh-TW" sz="2000" b="1">
                <a:solidFill>
                  <a:srgbClr val="339933"/>
                </a:solidFill>
              </a:rPr>
              <a:t>! 		logical (not)</a:t>
            </a:r>
          </a:p>
          <a:p>
            <a:pPr>
              <a:buFont typeface="Wingdings 2" pitchFamily="18" charset="2"/>
              <a:buNone/>
            </a:pPr>
            <a:r>
              <a:rPr lang="en-US" altLang="zh-TW" sz="2000" b="1">
                <a:solidFill>
                  <a:srgbClr val="339933"/>
                </a:solidFill>
              </a:rPr>
              <a:t>~ 		bit-wise (not)</a:t>
            </a:r>
          </a:p>
          <a:p>
            <a:endParaRPr lang="en-US" altLang="zh-TW" sz="2000" b="1">
              <a:solidFill>
                <a:srgbClr val="339933"/>
              </a:solidFill>
            </a:endParaRPr>
          </a:p>
          <a:p>
            <a:pPr>
              <a:buClr>
                <a:srgbClr val="000066"/>
              </a:buClr>
            </a:pPr>
            <a:r>
              <a:rPr lang="en-US" altLang="zh-TW" sz="1800">
                <a:solidFill>
                  <a:srgbClr val="0000FF"/>
                </a:solidFill>
              </a:rPr>
              <a:t>The logical negation will return 1'b0, 1'b1, or 1'bx.</a:t>
            </a:r>
          </a:p>
          <a:p>
            <a:r>
              <a:rPr lang="en-US" altLang="zh-TW" sz="1800"/>
              <a:t>Bit-wise negation returns a value with the same number of bits that are in the operand.</a:t>
            </a:r>
          </a:p>
        </p:txBody>
      </p:sp>
      <p:sp>
        <p:nvSpPr>
          <p:cNvPr id="977924" name="Rectangle 4"/>
          <p:cNvSpPr>
            <a:spLocks noGrp="1" noChangeArrowheads="1"/>
          </p:cNvSpPr>
          <p:nvPr>
            <p:ph sz="half" idx="2"/>
          </p:nvPr>
        </p:nvSpPr>
        <p:spPr>
          <a:xfrm>
            <a:off x="6197600" y="1357298"/>
            <a:ext cx="5384800" cy="5384070"/>
          </a:xfrm>
          <a:solidFill>
            <a:srgbClr val="FFFF99"/>
          </a:solidFill>
        </p:spPr>
        <p:txBody>
          <a:bodyPr/>
          <a:lstStyle/>
          <a:p>
            <a:pPr>
              <a:lnSpc>
                <a:spcPct val="90000"/>
              </a:lnSpc>
              <a:buFont typeface="Wingdings 2" pitchFamily="18" charset="2"/>
              <a:buNone/>
            </a:pPr>
            <a:r>
              <a:rPr lang="en-US" altLang="zh-TW" sz="1800" dirty="0">
                <a:solidFill>
                  <a:srgbClr val="000099"/>
                </a:solidFill>
                <a:latin typeface="Consolas" panose="020B0609020204030204" pitchFamily="49" charset="0"/>
              </a:rPr>
              <a:t>module negation();</a:t>
            </a:r>
          </a:p>
          <a:p>
            <a:pPr>
              <a:lnSpc>
                <a:spcPct val="90000"/>
              </a:lnSpc>
              <a:buFont typeface="Wingdings 2" pitchFamily="18" charset="2"/>
              <a:buNone/>
            </a:pPr>
            <a:r>
              <a:rPr lang="en-US" altLang="zh-TW" sz="1800" dirty="0">
                <a:solidFill>
                  <a:srgbClr val="000099"/>
                </a:solidFill>
                <a:latin typeface="Consolas" panose="020B0609020204030204" pitchFamily="49" charset="0"/>
              </a:rPr>
              <a:t>reg [3:0] </a:t>
            </a:r>
            <a:r>
              <a:rPr lang="en-US" altLang="zh-TW" sz="1800" dirty="0" err="1">
                <a:solidFill>
                  <a:srgbClr val="000099"/>
                </a:solidFill>
                <a:latin typeface="Consolas" panose="020B0609020204030204" pitchFamily="49" charset="0"/>
              </a:rPr>
              <a:t>rega</a:t>
            </a:r>
            <a:r>
              <a:rPr lang="en-US" altLang="zh-TW" sz="1800" dirty="0">
                <a:solidFill>
                  <a:srgbClr val="000099"/>
                </a:solidFill>
                <a:latin typeface="Consolas" panose="020B0609020204030204" pitchFamily="49" charset="0"/>
              </a:rPr>
              <a:t>, </a:t>
            </a:r>
            <a:r>
              <a:rPr lang="en-US" altLang="zh-TW" sz="1800" dirty="0" err="1">
                <a:solidFill>
                  <a:srgbClr val="000099"/>
                </a:solidFill>
                <a:latin typeface="Consolas" panose="020B0609020204030204" pitchFamily="49" charset="0"/>
              </a:rPr>
              <a:t>regb</a:t>
            </a:r>
            <a:r>
              <a:rPr lang="en-US" altLang="zh-TW" sz="1800" dirty="0">
                <a:solidFill>
                  <a:srgbClr val="000099"/>
                </a:solidFill>
                <a:latin typeface="Consolas" panose="020B0609020204030204" pitchFamily="49" charset="0"/>
              </a:rPr>
              <a:t>;</a:t>
            </a:r>
          </a:p>
          <a:p>
            <a:pPr>
              <a:lnSpc>
                <a:spcPct val="90000"/>
              </a:lnSpc>
              <a:buFont typeface="Wingdings 2" pitchFamily="18" charset="2"/>
              <a:buNone/>
            </a:pPr>
            <a:r>
              <a:rPr lang="en-US" altLang="zh-TW" sz="1800" dirty="0">
                <a:solidFill>
                  <a:srgbClr val="000099"/>
                </a:solidFill>
                <a:latin typeface="Consolas" panose="020B0609020204030204" pitchFamily="49" charset="0"/>
              </a:rPr>
              <a:t>reg [3:0] bit;</a:t>
            </a:r>
          </a:p>
          <a:p>
            <a:pPr>
              <a:lnSpc>
                <a:spcPct val="90000"/>
              </a:lnSpc>
              <a:buFont typeface="Wingdings 2" pitchFamily="18" charset="2"/>
              <a:buNone/>
            </a:pPr>
            <a:r>
              <a:rPr lang="en-US" altLang="zh-TW" sz="1800" dirty="0">
                <a:solidFill>
                  <a:srgbClr val="000099"/>
                </a:solidFill>
                <a:latin typeface="Consolas" panose="020B0609020204030204" pitchFamily="49" charset="0"/>
              </a:rPr>
              <a:t>reg log;</a:t>
            </a:r>
          </a:p>
          <a:p>
            <a:pPr>
              <a:lnSpc>
                <a:spcPct val="90000"/>
              </a:lnSpc>
              <a:buFont typeface="Wingdings 2" pitchFamily="18" charset="2"/>
              <a:buNone/>
            </a:pPr>
            <a:endParaRPr lang="en-US" altLang="zh-TW" sz="1800" dirty="0">
              <a:solidFill>
                <a:srgbClr val="000099"/>
              </a:solidFill>
              <a:latin typeface="Consolas" panose="020B0609020204030204" pitchFamily="49" charset="0"/>
            </a:endParaRPr>
          </a:p>
          <a:p>
            <a:pPr>
              <a:lnSpc>
                <a:spcPct val="90000"/>
              </a:lnSpc>
              <a:buFont typeface="Wingdings 2" pitchFamily="18" charset="2"/>
              <a:buNone/>
            </a:pPr>
            <a:r>
              <a:rPr lang="en-US" altLang="zh-TW" sz="1800" dirty="0">
                <a:solidFill>
                  <a:srgbClr val="000099"/>
                </a:solidFill>
                <a:latin typeface="Consolas" panose="020B0609020204030204" pitchFamily="49" charset="0"/>
              </a:rPr>
              <a:t>initial begin</a:t>
            </a:r>
          </a:p>
          <a:p>
            <a:pPr>
              <a:lnSpc>
                <a:spcPct val="90000"/>
              </a:lnSpc>
              <a:buFont typeface="Wingdings 2" pitchFamily="18" charset="2"/>
              <a:buNone/>
            </a:pPr>
            <a:r>
              <a:rPr lang="en-US" altLang="zh-TW" sz="1800" dirty="0">
                <a:solidFill>
                  <a:srgbClr val="000099"/>
                </a:solidFill>
                <a:latin typeface="Consolas" panose="020B0609020204030204" pitchFamily="49" charset="0"/>
              </a:rPr>
              <a:t>	</a:t>
            </a:r>
            <a:r>
              <a:rPr lang="en-US" altLang="zh-TW" sz="1800" dirty="0" err="1">
                <a:solidFill>
                  <a:srgbClr val="000099"/>
                </a:solidFill>
                <a:latin typeface="Consolas" panose="020B0609020204030204" pitchFamily="49" charset="0"/>
              </a:rPr>
              <a:t>rega</a:t>
            </a:r>
            <a:r>
              <a:rPr lang="en-US" altLang="zh-TW" sz="1800" dirty="0">
                <a:solidFill>
                  <a:srgbClr val="000099"/>
                </a:solidFill>
                <a:latin typeface="Consolas" panose="020B0609020204030204" pitchFamily="49" charset="0"/>
              </a:rPr>
              <a:t> = 4'b1011;</a:t>
            </a:r>
          </a:p>
          <a:p>
            <a:pPr>
              <a:lnSpc>
                <a:spcPct val="90000"/>
              </a:lnSpc>
              <a:buFont typeface="Wingdings 2" pitchFamily="18" charset="2"/>
              <a:buNone/>
            </a:pPr>
            <a:r>
              <a:rPr lang="en-US" altLang="zh-TW" sz="1800" dirty="0">
                <a:solidFill>
                  <a:srgbClr val="000099"/>
                </a:solidFill>
                <a:latin typeface="Consolas" panose="020B0609020204030204" pitchFamily="49" charset="0"/>
              </a:rPr>
              <a:t>	</a:t>
            </a:r>
            <a:r>
              <a:rPr lang="en-US" altLang="zh-TW" sz="1800" dirty="0" err="1">
                <a:solidFill>
                  <a:srgbClr val="000099"/>
                </a:solidFill>
                <a:latin typeface="Consolas" panose="020B0609020204030204" pitchFamily="49" charset="0"/>
              </a:rPr>
              <a:t>regb</a:t>
            </a:r>
            <a:r>
              <a:rPr lang="en-US" altLang="zh-TW" sz="1800" dirty="0">
                <a:solidFill>
                  <a:srgbClr val="000099"/>
                </a:solidFill>
                <a:latin typeface="Consolas" panose="020B0609020204030204" pitchFamily="49" charset="0"/>
              </a:rPr>
              <a:t> = 4'b0000;</a:t>
            </a:r>
          </a:p>
          <a:p>
            <a:pPr>
              <a:lnSpc>
                <a:spcPct val="90000"/>
              </a:lnSpc>
              <a:buFont typeface="Wingdings 2" pitchFamily="18" charset="2"/>
              <a:buNone/>
            </a:pPr>
            <a:r>
              <a:rPr lang="en-US" altLang="zh-TW" sz="1800" dirty="0">
                <a:solidFill>
                  <a:srgbClr val="000099"/>
                </a:solidFill>
                <a:latin typeface="Consolas" panose="020B0609020204030204" pitchFamily="49" charset="0"/>
              </a:rPr>
              <a:t>end</a:t>
            </a:r>
          </a:p>
          <a:p>
            <a:pPr>
              <a:lnSpc>
                <a:spcPct val="90000"/>
              </a:lnSpc>
              <a:buFont typeface="Wingdings 2" pitchFamily="18" charset="2"/>
              <a:buNone/>
            </a:pPr>
            <a:endParaRPr lang="en-US" altLang="zh-TW" sz="1800" dirty="0">
              <a:solidFill>
                <a:srgbClr val="000099"/>
              </a:solidFill>
              <a:latin typeface="Consolas" panose="020B0609020204030204" pitchFamily="49" charset="0"/>
            </a:endParaRPr>
          </a:p>
          <a:p>
            <a:pPr>
              <a:lnSpc>
                <a:spcPct val="90000"/>
              </a:lnSpc>
              <a:buFont typeface="Wingdings 2" pitchFamily="18" charset="2"/>
              <a:buNone/>
            </a:pPr>
            <a:r>
              <a:rPr lang="en-US" altLang="zh-TW" sz="1800" dirty="0">
                <a:solidFill>
                  <a:srgbClr val="000099"/>
                </a:solidFill>
                <a:latin typeface="Consolas" panose="020B0609020204030204" pitchFamily="49" charset="0"/>
              </a:rPr>
              <a:t>initial fork</a:t>
            </a:r>
          </a:p>
          <a:p>
            <a:pPr>
              <a:lnSpc>
                <a:spcPct val="90000"/>
              </a:lnSpc>
              <a:buFont typeface="Wingdings 2" pitchFamily="18" charset="2"/>
              <a:buNone/>
            </a:pPr>
            <a:r>
              <a:rPr lang="en-US" altLang="zh-TW" sz="1800" dirty="0">
                <a:solidFill>
                  <a:srgbClr val="000099"/>
                </a:solidFill>
                <a:latin typeface="Consolas" panose="020B0609020204030204" pitchFamily="49" charset="0"/>
              </a:rPr>
              <a:t>	#10 bit = ~</a:t>
            </a:r>
            <a:r>
              <a:rPr lang="en-US" altLang="zh-TW" sz="1800" dirty="0" err="1">
                <a:solidFill>
                  <a:srgbClr val="000099"/>
                </a:solidFill>
                <a:latin typeface="Consolas" panose="020B0609020204030204" pitchFamily="49" charset="0"/>
              </a:rPr>
              <a:t>rega</a:t>
            </a:r>
            <a:r>
              <a:rPr lang="en-US" altLang="zh-TW" sz="1800" dirty="0">
                <a:solidFill>
                  <a:srgbClr val="000099"/>
                </a:solidFill>
                <a:latin typeface="Consolas" panose="020B0609020204030204" pitchFamily="49" charset="0"/>
              </a:rPr>
              <a:t>;    // num =  0100</a:t>
            </a:r>
          </a:p>
          <a:p>
            <a:pPr>
              <a:lnSpc>
                <a:spcPct val="90000"/>
              </a:lnSpc>
              <a:buFont typeface="Wingdings 2" pitchFamily="18" charset="2"/>
              <a:buNone/>
            </a:pPr>
            <a:r>
              <a:rPr lang="en-US" altLang="zh-TW" sz="1800" dirty="0">
                <a:solidFill>
                  <a:srgbClr val="000099"/>
                </a:solidFill>
                <a:latin typeface="Consolas" panose="020B0609020204030204" pitchFamily="49" charset="0"/>
              </a:rPr>
              <a:t>	#20 bit = ~</a:t>
            </a:r>
            <a:r>
              <a:rPr lang="en-US" altLang="zh-TW" sz="1800" dirty="0" err="1">
                <a:solidFill>
                  <a:srgbClr val="000099"/>
                </a:solidFill>
                <a:latin typeface="Consolas" panose="020B0609020204030204" pitchFamily="49" charset="0"/>
              </a:rPr>
              <a:t>regb</a:t>
            </a:r>
            <a:r>
              <a:rPr lang="en-US" altLang="zh-TW" sz="1800" dirty="0">
                <a:solidFill>
                  <a:srgbClr val="000099"/>
                </a:solidFill>
                <a:latin typeface="Consolas" panose="020B0609020204030204" pitchFamily="49" charset="0"/>
              </a:rPr>
              <a:t>;    // num =  1111</a:t>
            </a:r>
          </a:p>
          <a:p>
            <a:pPr>
              <a:lnSpc>
                <a:spcPct val="90000"/>
              </a:lnSpc>
              <a:buFont typeface="Wingdings 2" pitchFamily="18" charset="2"/>
              <a:buNone/>
            </a:pPr>
            <a:r>
              <a:rPr lang="en-US" altLang="zh-TW" sz="1800" dirty="0">
                <a:solidFill>
                  <a:srgbClr val="000099"/>
                </a:solidFill>
                <a:latin typeface="Consolas" panose="020B0609020204030204" pitchFamily="49" charset="0"/>
              </a:rPr>
              <a:t>	#30 log = !</a:t>
            </a:r>
            <a:r>
              <a:rPr lang="en-US" altLang="zh-TW" sz="1800" dirty="0" err="1">
                <a:solidFill>
                  <a:srgbClr val="000099"/>
                </a:solidFill>
                <a:latin typeface="Consolas" panose="020B0609020204030204" pitchFamily="49" charset="0"/>
              </a:rPr>
              <a:t>rega</a:t>
            </a:r>
            <a:r>
              <a:rPr lang="en-US" altLang="zh-TW" sz="1800" dirty="0">
                <a:solidFill>
                  <a:srgbClr val="000099"/>
                </a:solidFill>
                <a:latin typeface="Consolas" panose="020B0609020204030204" pitchFamily="49" charset="0"/>
              </a:rPr>
              <a:t>;    // num =  0</a:t>
            </a:r>
          </a:p>
          <a:p>
            <a:pPr>
              <a:lnSpc>
                <a:spcPct val="90000"/>
              </a:lnSpc>
              <a:buFont typeface="Wingdings 2" pitchFamily="18" charset="2"/>
              <a:buNone/>
            </a:pPr>
            <a:r>
              <a:rPr lang="en-US" altLang="zh-TW" sz="1800" dirty="0">
                <a:solidFill>
                  <a:srgbClr val="000099"/>
                </a:solidFill>
                <a:latin typeface="Consolas" panose="020B0609020204030204" pitchFamily="49" charset="0"/>
              </a:rPr>
              <a:t>	#40 log = !</a:t>
            </a:r>
            <a:r>
              <a:rPr lang="en-US" altLang="zh-TW" sz="1800" dirty="0" err="1">
                <a:solidFill>
                  <a:srgbClr val="000099"/>
                </a:solidFill>
                <a:latin typeface="Consolas" panose="020B0609020204030204" pitchFamily="49" charset="0"/>
              </a:rPr>
              <a:t>regb</a:t>
            </a:r>
            <a:r>
              <a:rPr lang="en-US" altLang="zh-TW" sz="1800" dirty="0">
                <a:solidFill>
                  <a:srgbClr val="000099"/>
                </a:solidFill>
                <a:latin typeface="Consolas" panose="020B0609020204030204" pitchFamily="49" charset="0"/>
              </a:rPr>
              <a:t>;    // num =  1</a:t>
            </a:r>
          </a:p>
          <a:p>
            <a:pPr>
              <a:lnSpc>
                <a:spcPct val="90000"/>
              </a:lnSpc>
              <a:buFont typeface="Wingdings 2" pitchFamily="18" charset="2"/>
              <a:buNone/>
            </a:pPr>
            <a:r>
              <a:rPr lang="en-US" altLang="zh-TW" sz="1800" dirty="0">
                <a:solidFill>
                  <a:srgbClr val="000099"/>
                </a:solidFill>
                <a:latin typeface="Consolas" panose="020B0609020204030204" pitchFamily="49" charset="0"/>
              </a:rPr>
              <a:t>	#50 $finish;</a:t>
            </a:r>
          </a:p>
          <a:p>
            <a:pPr>
              <a:lnSpc>
                <a:spcPct val="90000"/>
              </a:lnSpc>
              <a:buFont typeface="Wingdings 2" pitchFamily="18" charset="2"/>
              <a:buNone/>
            </a:pPr>
            <a:r>
              <a:rPr lang="en-US" altLang="zh-TW" sz="1800" dirty="0">
                <a:solidFill>
                  <a:srgbClr val="000099"/>
                </a:solidFill>
                <a:latin typeface="Consolas" panose="020B0609020204030204" pitchFamily="49" charset="0"/>
              </a:rPr>
              <a:t>join</a:t>
            </a:r>
          </a:p>
          <a:p>
            <a:pPr>
              <a:lnSpc>
                <a:spcPct val="90000"/>
              </a:lnSpc>
              <a:buFont typeface="Wingdings 2" pitchFamily="18" charset="2"/>
              <a:buNone/>
            </a:pPr>
            <a:r>
              <a:rPr lang="en-US" altLang="zh-TW" sz="1800" dirty="0" err="1">
                <a:solidFill>
                  <a:srgbClr val="000099"/>
                </a:solidFill>
                <a:latin typeface="Consolas" panose="020B0609020204030204" pitchFamily="49" charset="0"/>
              </a:rPr>
              <a:t>endmodule</a:t>
            </a:r>
            <a:endParaRPr lang="en-US" altLang="zh-TW" sz="1800" dirty="0">
              <a:solidFill>
                <a:srgbClr val="000099"/>
              </a:solidFill>
              <a:latin typeface="Consolas" panose="020B0609020204030204" pitchFamily="49" charset="0"/>
            </a:endParaRPr>
          </a:p>
        </p:txBody>
      </p:sp>
      <p:sp>
        <p:nvSpPr>
          <p:cNvPr id="6" name="投影片編號版面配置區 6"/>
          <p:cNvSpPr>
            <a:spLocks noGrp="1"/>
          </p:cNvSpPr>
          <p:nvPr>
            <p:ph type="sldNum" sz="quarter" idx="12"/>
          </p:nvPr>
        </p:nvSpPr>
        <p:spPr/>
        <p:txBody>
          <a:bodyPr/>
          <a:lstStyle/>
          <a:p>
            <a:fld id="{2BA5B745-AFCB-4C02-A043-5E7259EB7B56}" type="slidenum">
              <a:rPr lang="en-US" altLang="zh-TW" smtClean="0"/>
              <a:pPr/>
              <a:t>111</a:t>
            </a:fld>
            <a:endParaRPr lang="en-US" altLang="zh-TW"/>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標題 4"/>
          <p:cNvSpPr>
            <a:spLocks noGrp="1"/>
          </p:cNvSpPr>
          <p:nvPr>
            <p:ph type="title"/>
          </p:nvPr>
        </p:nvSpPr>
        <p:spPr/>
        <p:txBody>
          <a:bodyPr/>
          <a:lstStyle/>
          <a:p>
            <a:r>
              <a:rPr lang="en-US" altLang="zh-TW"/>
              <a:t>Shift Operators</a:t>
            </a:r>
            <a:endParaRPr lang="zh-TW" altLang="en-US" dirty="0"/>
          </a:p>
        </p:txBody>
      </p:sp>
      <p:sp>
        <p:nvSpPr>
          <p:cNvPr id="979971" name="Rectangle 3"/>
          <p:cNvSpPr>
            <a:spLocks noGrp="1" noChangeArrowheads="1"/>
          </p:cNvSpPr>
          <p:nvPr>
            <p:ph sz="half" idx="1"/>
          </p:nvPr>
        </p:nvSpPr>
        <p:spPr>
          <a:solidFill>
            <a:schemeClr val="bg1"/>
          </a:solidFill>
        </p:spPr>
        <p:txBody>
          <a:bodyPr/>
          <a:lstStyle/>
          <a:p>
            <a:pPr marL="266700" indent="-266700">
              <a:spcBef>
                <a:spcPct val="10000"/>
              </a:spcBef>
              <a:buNone/>
            </a:pPr>
            <a:r>
              <a:rPr lang="en-US" altLang="zh-TW" sz="1800" b="1" dirty="0">
                <a:solidFill>
                  <a:srgbClr val="339933"/>
                </a:solidFill>
              </a:rPr>
              <a:t>&gt;&gt; 	shift right</a:t>
            </a:r>
          </a:p>
          <a:p>
            <a:pPr marL="266700" indent="-266700">
              <a:spcBef>
                <a:spcPct val="10000"/>
              </a:spcBef>
              <a:buNone/>
            </a:pPr>
            <a:r>
              <a:rPr lang="en-US" altLang="zh-TW" sz="1800" b="1" dirty="0">
                <a:solidFill>
                  <a:srgbClr val="339933"/>
                </a:solidFill>
              </a:rPr>
              <a:t>&lt;&lt; 	shift left</a:t>
            </a:r>
          </a:p>
          <a:p>
            <a:pPr marL="266700" indent="-266700">
              <a:spcBef>
                <a:spcPct val="10000"/>
              </a:spcBef>
              <a:buNone/>
            </a:pPr>
            <a:r>
              <a:rPr lang="en-US" altLang="zh-TW" sz="1800" b="1" dirty="0">
                <a:solidFill>
                  <a:srgbClr val="0000FF"/>
                </a:solidFill>
              </a:rPr>
              <a:t>&gt;&gt;&gt;  arithmetic shift right </a:t>
            </a:r>
            <a:r>
              <a:rPr lang="en-US" altLang="zh-TW" sz="1800" dirty="0"/>
              <a:t>(verilog-2001)</a:t>
            </a:r>
          </a:p>
          <a:p>
            <a:pPr marL="266700" indent="-266700">
              <a:spcBef>
                <a:spcPct val="10000"/>
              </a:spcBef>
              <a:buNone/>
            </a:pPr>
            <a:r>
              <a:rPr lang="en-US" altLang="zh-TW" sz="1800" b="1" dirty="0">
                <a:solidFill>
                  <a:srgbClr val="0000FF"/>
                </a:solidFill>
              </a:rPr>
              <a:t>&lt;&lt;&lt;  arithmetic shift left</a:t>
            </a:r>
            <a:r>
              <a:rPr lang="en-US" altLang="zh-TW" sz="1800" b="1" dirty="0">
                <a:solidFill>
                  <a:srgbClr val="339933"/>
                </a:solidFill>
              </a:rPr>
              <a:t> </a:t>
            </a:r>
            <a:r>
              <a:rPr lang="en-US" altLang="zh-TW" sz="1800" dirty="0"/>
              <a:t>(verilog-2001)</a:t>
            </a:r>
          </a:p>
          <a:p>
            <a:pPr marL="266700" indent="-266700">
              <a:spcBef>
                <a:spcPct val="10000"/>
              </a:spcBef>
            </a:pPr>
            <a:r>
              <a:rPr lang="en-US" altLang="zh-TW" sz="1600" dirty="0"/>
              <a:t>a &lt;&lt; n</a:t>
            </a:r>
          </a:p>
          <a:p>
            <a:pPr marL="627063" lvl="1" indent="-180975">
              <a:spcBef>
                <a:spcPct val="10000"/>
              </a:spcBef>
              <a:buClr>
                <a:srgbClr val="000066"/>
              </a:buClr>
            </a:pPr>
            <a:r>
              <a:rPr lang="en-US" altLang="zh-TW" sz="1600" dirty="0">
                <a:solidFill>
                  <a:srgbClr val="800000"/>
                </a:solidFill>
              </a:rPr>
              <a:t>a shift left n bits, and fills in </a:t>
            </a:r>
            <a:r>
              <a:rPr lang="en-US" altLang="zh-TW" sz="1600" dirty="0">
                <a:solidFill>
                  <a:srgbClr val="0000FF"/>
                </a:solidFill>
              </a:rPr>
              <a:t>zero</a:t>
            </a:r>
            <a:r>
              <a:rPr lang="en-US" altLang="zh-TW" sz="1600" dirty="0">
                <a:solidFill>
                  <a:srgbClr val="800000"/>
                </a:solidFill>
              </a:rPr>
              <a:t> bits</a:t>
            </a:r>
          </a:p>
          <a:p>
            <a:pPr marL="266700" indent="-266700">
              <a:spcBef>
                <a:spcPct val="10000"/>
              </a:spcBef>
              <a:buClr>
                <a:srgbClr val="000066"/>
              </a:buClr>
            </a:pPr>
            <a:r>
              <a:rPr lang="en-US" altLang="zh-TW" sz="1600" dirty="0"/>
              <a:t>b &gt;&gt; n</a:t>
            </a:r>
          </a:p>
          <a:p>
            <a:pPr marL="627063" lvl="1" indent="-180975">
              <a:spcBef>
                <a:spcPct val="10000"/>
              </a:spcBef>
              <a:buClr>
                <a:srgbClr val="000066"/>
              </a:buClr>
            </a:pPr>
            <a:r>
              <a:rPr lang="en-US" altLang="zh-TW" sz="1600" dirty="0">
                <a:solidFill>
                  <a:srgbClr val="800000"/>
                </a:solidFill>
              </a:rPr>
              <a:t>b shift right n bits, and fills in </a:t>
            </a:r>
            <a:r>
              <a:rPr lang="en-US" altLang="zh-TW" sz="1600" dirty="0">
                <a:solidFill>
                  <a:srgbClr val="0000FF"/>
                </a:solidFill>
              </a:rPr>
              <a:t>zero</a:t>
            </a:r>
            <a:r>
              <a:rPr lang="en-US" altLang="zh-TW" sz="1600" dirty="0">
                <a:solidFill>
                  <a:srgbClr val="800000"/>
                </a:solidFill>
              </a:rPr>
              <a:t> bits</a:t>
            </a:r>
          </a:p>
          <a:p>
            <a:pPr marL="266700" indent="-266700">
              <a:spcBef>
                <a:spcPct val="10000"/>
              </a:spcBef>
              <a:buClr>
                <a:srgbClr val="000066"/>
              </a:buClr>
            </a:pPr>
            <a:r>
              <a:rPr lang="en-US" altLang="zh-TW" sz="1600" dirty="0"/>
              <a:t>c &lt;&lt;&lt; n</a:t>
            </a:r>
          </a:p>
          <a:p>
            <a:pPr marL="627063" lvl="1" indent="-180975">
              <a:spcBef>
                <a:spcPct val="10000"/>
              </a:spcBef>
              <a:buClr>
                <a:srgbClr val="000066"/>
              </a:buClr>
            </a:pPr>
            <a:r>
              <a:rPr lang="en-US" altLang="zh-TW" sz="1600" dirty="0">
                <a:solidFill>
                  <a:srgbClr val="800000"/>
                </a:solidFill>
              </a:rPr>
              <a:t>c shift left n bits, and fills in </a:t>
            </a:r>
            <a:r>
              <a:rPr lang="en-US" altLang="zh-TW" sz="1600" dirty="0">
                <a:solidFill>
                  <a:srgbClr val="0000FF"/>
                </a:solidFill>
              </a:rPr>
              <a:t>zero</a:t>
            </a:r>
            <a:r>
              <a:rPr lang="en-US" altLang="zh-TW" sz="1600" dirty="0">
                <a:solidFill>
                  <a:srgbClr val="800000"/>
                </a:solidFill>
              </a:rPr>
              <a:t> bits</a:t>
            </a:r>
          </a:p>
          <a:p>
            <a:pPr marL="266700" indent="-266700">
              <a:spcBef>
                <a:spcPct val="10000"/>
              </a:spcBef>
              <a:buClr>
                <a:srgbClr val="000066"/>
              </a:buClr>
            </a:pPr>
            <a:r>
              <a:rPr lang="en-US" altLang="zh-TW" sz="1600" dirty="0"/>
              <a:t>d &gt;&gt;&gt; n</a:t>
            </a:r>
          </a:p>
          <a:p>
            <a:pPr marL="627063" lvl="1" indent="-180975">
              <a:spcBef>
                <a:spcPct val="10000"/>
              </a:spcBef>
              <a:buClr>
                <a:srgbClr val="000066"/>
              </a:buClr>
            </a:pPr>
            <a:r>
              <a:rPr lang="en-US" altLang="zh-TW" sz="1600" dirty="0">
                <a:solidFill>
                  <a:srgbClr val="800000"/>
                </a:solidFill>
              </a:rPr>
              <a:t>d shift right n bits, and fills in </a:t>
            </a:r>
            <a:r>
              <a:rPr lang="en-US" altLang="zh-TW" sz="1600" dirty="0">
                <a:solidFill>
                  <a:srgbClr val="0000FF"/>
                </a:solidFill>
              </a:rPr>
              <a:t>signed</a:t>
            </a:r>
            <a:r>
              <a:rPr lang="en-US" altLang="zh-TW" sz="1600" dirty="0">
                <a:solidFill>
                  <a:srgbClr val="800000"/>
                </a:solidFill>
              </a:rPr>
              <a:t> bits</a:t>
            </a:r>
          </a:p>
          <a:p>
            <a:pPr marL="266700" indent="-266700">
              <a:spcBef>
                <a:spcPct val="10000"/>
              </a:spcBef>
              <a:buNone/>
            </a:pPr>
            <a:endParaRPr lang="en-US" altLang="zh-TW" sz="1600" dirty="0"/>
          </a:p>
          <a:p>
            <a:pPr marL="266700" indent="-266700">
              <a:spcBef>
                <a:spcPct val="10000"/>
              </a:spcBef>
            </a:pPr>
            <a:r>
              <a:rPr lang="en-US" altLang="zh-TW" sz="1800" dirty="0"/>
              <a:t>Shift operators perform left or right bit shifts to the </a:t>
            </a:r>
            <a:r>
              <a:rPr lang="en-US" altLang="zh-TW" sz="1800" dirty="0">
                <a:solidFill>
                  <a:srgbClr val="FF0000"/>
                </a:solidFill>
              </a:rPr>
              <a:t>first operand</a:t>
            </a:r>
            <a:r>
              <a:rPr lang="en-US" altLang="zh-TW" sz="1800" dirty="0"/>
              <a:t>. </a:t>
            </a:r>
          </a:p>
          <a:p>
            <a:pPr marL="266700" indent="-266700">
              <a:spcBef>
                <a:spcPct val="10000"/>
              </a:spcBef>
            </a:pPr>
            <a:r>
              <a:rPr lang="en-US" altLang="zh-TW" sz="1800" dirty="0"/>
              <a:t>The </a:t>
            </a:r>
            <a:r>
              <a:rPr lang="en-US" altLang="zh-TW" sz="1800" u="sng" dirty="0"/>
              <a:t>second operand</a:t>
            </a:r>
            <a:r>
              <a:rPr lang="en-US" altLang="zh-TW" sz="1800" dirty="0"/>
              <a:t> is treated as </a:t>
            </a:r>
            <a:r>
              <a:rPr lang="en-US" altLang="zh-TW" sz="1800" dirty="0">
                <a:solidFill>
                  <a:srgbClr val="FF0000"/>
                </a:solidFill>
              </a:rPr>
              <a:t>unsigned</a:t>
            </a:r>
            <a:r>
              <a:rPr lang="en-US" altLang="zh-TW" sz="1800" dirty="0"/>
              <a:t>. </a:t>
            </a:r>
          </a:p>
          <a:p>
            <a:pPr marL="266700" indent="-266700">
              <a:spcBef>
                <a:spcPct val="10000"/>
              </a:spcBef>
            </a:pPr>
            <a:r>
              <a:rPr lang="en-US" altLang="zh-TW" sz="1800" dirty="0"/>
              <a:t>If the second operand has </a:t>
            </a:r>
            <a:r>
              <a:rPr lang="en-US" altLang="zh-TW" sz="1800" u="sng" dirty="0"/>
              <a:t>unknown or tristate bits</a:t>
            </a:r>
            <a:r>
              <a:rPr lang="en-US" altLang="zh-TW" sz="1800" dirty="0"/>
              <a:t>, the result is </a:t>
            </a:r>
            <a:r>
              <a:rPr lang="en-US" altLang="zh-TW" sz="1800" u="sng" dirty="0">
                <a:solidFill>
                  <a:srgbClr val="FF0000"/>
                </a:solidFill>
              </a:rPr>
              <a:t>unknown</a:t>
            </a:r>
            <a:r>
              <a:rPr lang="en-US" altLang="zh-TW" sz="1800" dirty="0"/>
              <a:t>.</a:t>
            </a:r>
          </a:p>
        </p:txBody>
      </p:sp>
      <p:sp>
        <p:nvSpPr>
          <p:cNvPr id="979972" name="Rectangle 4"/>
          <p:cNvSpPr>
            <a:spLocks noGrp="1" noChangeArrowheads="1"/>
          </p:cNvSpPr>
          <p:nvPr>
            <p:ph sz="half" idx="2"/>
          </p:nvPr>
        </p:nvSpPr>
        <p:spPr>
          <a:xfrm>
            <a:off x="6240016" y="908720"/>
            <a:ext cx="5384800" cy="5805264"/>
          </a:xfrm>
          <a:solidFill>
            <a:srgbClr val="FFFF99"/>
          </a:solidFill>
        </p:spPr>
        <p:txBody>
          <a:bodyPr/>
          <a:lstStyle/>
          <a:p>
            <a:pPr>
              <a:lnSpc>
                <a:spcPct val="90000"/>
              </a:lnSpc>
              <a:spcBef>
                <a:spcPts val="300"/>
              </a:spcBef>
              <a:buNone/>
            </a:pPr>
            <a:r>
              <a:rPr lang="en-US" altLang="zh-TW" sz="1400" dirty="0"/>
              <a:t>module shift ();</a:t>
            </a:r>
          </a:p>
          <a:p>
            <a:pPr>
              <a:lnSpc>
                <a:spcPct val="90000"/>
              </a:lnSpc>
              <a:spcBef>
                <a:spcPts val="300"/>
              </a:spcBef>
              <a:buNone/>
            </a:pPr>
            <a:r>
              <a:rPr lang="en-US" altLang="zh-TW" sz="1400" dirty="0"/>
              <a:t>reg [5:0] </a:t>
            </a:r>
            <a:r>
              <a:rPr lang="en-US" altLang="zh-TW" sz="1400" dirty="0" err="1"/>
              <a:t>numa</a:t>
            </a:r>
            <a:r>
              <a:rPr lang="en-US" altLang="zh-TW" sz="1400" dirty="0"/>
              <a:t>, numb, </a:t>
            </a:r>
            <a:r>
              <a:rPr lang="en-US" altLang="zh-TW" sz="1400" dirty="0" err="1"/>
              <a:t>numc</a:t>
            </a:r>
            <a:r>
              <a:rPr lang="en-US" altLang="zh-TW" sz="1400" dirty="0"/>
              <a:t>, </a:t>
            </a:r>
            <a:r>
              <a:rPr lang="en-US" altLang="zh-TW" sz="1400" dirty="0" err="1"/>
              <a:t>numd</a:t>
            </a:r>
            <a:r>
              <a:rPr lang="en-US" altLang="zh-TW" sz="1400" dirty="0"/>
              <a:t>, </a:t>
            </a:r>
            <a:r>
              <a:rPr lang="en-US" altLang="zh-TW" sz="1400" dirty="0" err="1"/>
              <a:t>nume</a:t>
            </a:r>
            <a:r>
              <a:rPr lang="en-US" altLang="zh-TW" sz="1400" dirty="0"/>
              <a:t>;</a:t>
            </a:r>
          </a:p>
          <a:p>
            <a:pPr>
              <a:lnSpc>
                <a:spcPct val="90000"/>
              </a:lnSpc>
              <a:spcBef>
                <a:spcPts val="300"/>
              </a:spcBef>
              <a:buNone/>
            </a:pPr>
            <a:r>
              <a:rPr lang="en-US" altLang="zh-TW" sz="1400" dirty="0"/>
              <a:t>reg [3:0] </a:t>
            </a:r>
            <a:r>
              <a:rPr lang="en-US" altLang="zh-TW" sz="1400" dirty="0" err="1"/>
              <a:t>rega</a:t>
            </a:r>
            <a:r>
              <a:rPr lang="en-US" altLang="zh-TW" sz="1400" dirty="0"/>
              <a:t>;</a:t>
            </a:r>
          </a:p>
          <a:p>
            <a:pPr>
              <a:lnSpc>
                <a:spcPct val="90000"/>
              </a:lnSpc>
              <a:spcBef>
                <a:spcPts val="300"/>
              </a:spcBef>
              <a:buNone/>
            </a:pPr>
            <a:r>
              <a:rPr lang="en-US" altLang="zh-TW" sz="1400" dirty="0"/>
              <a:t>reg </a:t>
            </a:r>
            <a:r>
              <a:rPr lang="en-US" altLang="zh-TW" sz="1400" b="1" dirty="0">
                <a:solidFill>
                  <a:srgbClr val="0000FF"/>
                </a:solidFill>
              </a:rPr>
              <a:t>signed</a:t>
            </a:r>
            <a:r>
              <a:rPr lang="en-US" altLang="zh-TW" sz="1400" dirty="0"/>
              <a:t> [3:0] </a:t>
            </a:r>
            <a:r>
              <a:rPr lang="en-US" altLang="zh-TW" sz="1400" dirty="0" err="1"/>
              <a:t>regb</a:t>
            </a:r>
            <a:r>
              <a:rPr lang="en-US" altLang="zh-TW" sz="1400" dirty="0"/>
              <a:t>; </a:t>
            </a:r>
          </a:p>
          <a:p>
            <a:pPr>
              <a:lnSpc>
                <a:spcPct val="90000"/>
              </a:lnSpc>
              <a:spcBef>
                <a:spcPts val="300"/>
              </a:spcBef>
              <a:buNone/>
            </a:pPr>
            <a:r>
              <a:rPr lang="en-US" altLang="zh-TW" sz="1400" dirty="0"/>
              <a:t>initial   begin</a:t>
            </a:r>
          </a:p>
          <a:p>
            <a:pPr>
              <a:lnSpc>
                <a:spcPct val="90000"/>
              </a:lnSpc>
              <a:spcBef>
                <a:spcPts val="300"/>
              </a:spcBef>
              <a:buNone/>
            </a:pPr>
            <a:r>
              <a:rPr lang="en-US" altLang="zh-TW" sz="1400" dirty="0"/>
              <a:t>     </a:t>
            </a:r>
            <a:r>
              <a:rPr lang="en-US" altLang="zh-TW" sz="1400" dirty="0" err="1"/>
              <a:t>rega</a:t>
            </a:r>
            <a:r>
              <a:rPr lang="en-US" altLang="zh-TW" sz="1400" dirty="0"/>
              <a:t> = 4'b1011;</a:t>
            </a:r>
          </a:p>
          <a:p>
            <a:pPr>
              <a:lnSpc>
                <a:spcPct val="90000"/>
              </a:lnSpc>
              <a:spcBef>
                <a:spcPts val="300"/>
              </a:spcBef>
              <a:buNone/>
            </a:pPr>
            <a:r>
              <a:rPr lang="en-US" altLang="zh-TW" sz="1400" dirty="0"/>
              <a:t>     </a:t>
            </a:r>
            <a:r>
              <a:rPr lang="en-US" altLang="zh-TW" sz="1400" dirty="0" err="1"/>
              <a:t>regb</a:t>
            </a:r>
            <a:r>
              <a:rPr lang="en-US" altLang="zh-TW" sz="1400" dirty="0"/>
              <a:t> = 4’b1101;</a:t>
            </a:r>
          </a:p>
          <a:p>
            <a:pPr>
              <a:lnSpc>
                <a:spcPct val="90000"/>
              </a:lnSpc>
              <a:spcBef>
                <a:spcPts val="300"/>
              </a:spcBef>
              <a:buNone/>
            </a:pPr>
            <a:r>
              <a:rPr lang="en-US" altLang="zh-TW" sz="1400" dirty="0"/>
              <a:t>end</a:t>
            </a:r>
          </a:p>
          <a:p>
            <a:pPr>
              <a:lnSpc>
                <a:spcPct val="90000"/>
              </a:lnSpc>
              <a:spcBef>
                <a:spcPts val="300"/>
              </a:spcBef>
              <a:buNone/>
            </a:pPr>
            <a:r>
              <a:rPr lang="en-US" altLang="zh-TW" sz="1400" dirty="0"/>
              <a:t>initial begin</a:t>
            </a:r>
          </a:p>
          <a:p>
            <a:pPr>
              <a:lnSpc>
                <a:spcPct val="90000"/>
              </a:lnSpc>
              <a:spcBef>
                <a:spcPts val="300"/>
              </a:spcBef>
              <a:buNone/>
            </a:pPr>
            <a:r>
              <a:rPr lang="en-US" altLang="zh-TW" sz="1400" dirty="0"/>
              <a:t>     #10 </a:t>
            </a:r>
            <a:r>
              <a:rPr lang="en-US" altLang="zh-TW" sz="1400" dirty="0" err="1"/>
              <a:t>numa</a:t>
            </a:r>
            <a:r>
              <a:rPr lang="en-US" altLang="zh-TW" sz="1400" dirty="0"/>
              <a:t> = </a:t>
            </a:r>
            <a:r>
              <a:rPr lang="en-US" altLang="zh-TW" sz="1400" dirty="0" err="1"/>
              <a:t>rega</a:t>
            </a:r>
            <a:r>
              <a:rPr lang="en-US" altLang="zh-TW" sz="1400" dirty="0"/>
              <a:t> &lt;&lt; 2 ;  // </a:t>
            </a:r>
            <a:r>
              <a:rPr lang="en-US" altLang="zh-TW" sz="1400" dirty="0" err="1"/>
              <a:t>rega</a:t>
            </a:r>
            <a:r>
              <a:rPr lang="en-US" altLang="zh-TW" sz="1400" dirty="0"/>
              <a:t>	=       1 0 1 1</a:t>
            </a:r>
          </a:p>
          <a:p>
            <a:pPr>
              <a:lnSpc>
                <a:spcPct val="90000"/>
              </a:lnSpc>
              <a:spcBef>
                <a:spcPts val="300"/>
              </a:spcBef>
              <a:buNone/>
            </a:pPr>
            <a:r>
              <a:rPr lang="en-US" altLang="zh-TW" sz="1400" dirty="0"/>
              <a:t>			       // </a:t>
            </a:r>
            <a:r>
              <a:rPr lang="en-US" altLang="zh-TW" sz="1400" dirty="0" err="1"/>
              <a:t>numa</a:t>
            </a:r>
            <a:r>
              <a:rPr lang="en-US" altLang="zh-TW" sz="1400" dirty="0"/>
              <a:t>= 1 0 1 1 </a:t>
            </a:r>
            <a:r>
              <a:rPr lang="en-US" altLang="zh-TW" sz="1400" b="1" dirty="0">
                <a:solidFill>
                  <a:srgbClr val="FF0000"/>
                </a:solidFill>
              </a:rPr>
              <a:t>0 0</a:t>
            </a:r>
          </a:p>
          <a:p>
            <a:pPr>
              <a:lnSpc>
                <a:spcPct val="90000"/>
              </a:lnSpc>
              <a:spcBef>
                <a:spcPts val="300"/>
              </a:spcBef>
              <a:buNone/>
            </a:pPr>
            <a:endParaRPr lang="en-US" altLang="zh-TW" sz="1400" b="1" dirty="0">
              <a:solidFill>
                <a:srgbClr val="FF0000"/>
              </a:solidFill>
            </a:endParaRPr>
          </a:p>
          <a:p>
            <a:pPr>
              <a:lnSpc>
                <a:spcPct val="90000"/>
              </a:lnSpc>
              <a:spcBef>
                <a:spcPts val="0"/>
              </a:spcBef>
              <a:buNone/>
            </a:pPr>
            <a:r>
              <a:rPr lang="en-US" altLang="zh-TW" sz="1400" dirty="0"/>
              <a:t>     #20 numb = </a:t>
            </a:r>
            <a:r>
              <a:rPr lang="en-US" altLang="zh-TW" sz="1400" dirty="0" err="1"/>
              <a:t>rega</a:t>
            </a:r>
            <a:r>
              <a:rPr lang="en-US" altLang="zh-TW" sz="1400" dirty="0"/>
              <a:t> &gt;&gt; 3;   // </a:t>
            </a:r>
            <a:r>
              <a:rPr lang="en-US" altLang="zh-TW" sz="1400" dirty="0" err="1"/>
              <a:t>rega</a:t>
            </a:r>
            <a:r>
              <a:rPr lang="en-US" altLang="zh-TW" sz="1400" dirty="0"/>
              <a:t>	=       1 0 1 1</a:t>
            </a:r>
          </a:p>
          <a:p>
            <a:pPr>
              <a:lnSpc>
                <a:spcPct val="90000"/>
              </a:lnSpc>
              <a:spcBef>
                <a:spcPts val="300"/>
              </a:spcBef>
              <a:buNone/>
            </a:pPr>
            <a:r>
              <a:rPr lang="en-US" altLang="zh-TW" sz="1400" dirty="0"/>
              <a:t>			       // numb= </a:t>
            </a:r>
            <a:r>
              <a:rPr lang="en-US" altLang="zh-TW" sz="1400" b="1" dirty="0">
                <a:solidFill>
                  <a:srgbClr val="FF0000"/>
                </a:solidFill>
              </a:rPr>
              <a:t>0 0 0 </a:t>
            </a:r>
            <a:r>
              <a:rPr lang="en-US" altLang="zh-TW" sz="1400" dirty="0"/>
              <a:t>0</a:t>
            </a:r>
            <a:r>
              <a:rPr lang="en-US" altLang="zh-TW" sz="1400" b="1" dirty="0">
                <a:solidFill>
                  <a:srgbClr val="FF0000"/>
                </a:solidFill>
              </a:rPr>
              <a:t> </a:t>
            </a:r>
            <a:r>
              <a:rPr lang="en-US" altLang="zh-TW" sz="1400" dirty="0"/>
              <a:t>0 1 </a:t>
            </a:r>
          </a:p>
          <a:p>
            <a:pPr>
              <a:lnSpc>
                <a:spcPct val="90000"/>
              </a:lnSpc>
              <a:spcBef>
                <a:spcPts val="300"/>
              </a:spcBef>
              <a:buNone/>
            </a:pPr>
            <a:endParaRPr lang="en-US" altLang="zh-TW" sz="1400" dirty="0"/>
          </a:p>
          <a:p>
            <a:pPr>
              <a:lnSpc>
                <a:spcPct val="90000"/>
              </a:lnSpc>
              <a:spcBef>
                <a:spcPts val="0"/>
              </a:spcBef>
              <a:buNone/>
            </a:pPr>
            <a:r>
              <a:rPr lang="en-US" altLang="zh-TW" sz="1400" dirty="0"/>
              <a:t>     #30 </a:t>
            </a:r>
            <a:r>
              <a:rPr lang="en-US" altLang="zh-TW" sz="1400" dirty="0" err="1"/>
              <a:t>numc</a:t>
            </a:r>
            <a:r>
              <a:rPr lang="en-US" altLang="zh-TW" sz="1400" dirty="0"/>
              <a:t> = </a:t>
            </a:r>
            <a:r>
              <a:rPr lang="en-US" altLang="zh-TW" sz="1400" dirty="0" err="1"/>
              <a:t>regb</a:t>
            </a:r>
            <a:r>
              <a:rPr lang="en-US" altLang="zh-TW" sz="1400" dirty="0"/>
              <a:t> &lt;&lt;&lt; 1; // </a:t>
            </a:r>
            <a:r>
              <a:rPr lang="en-US" altLang="zh-TW" sz="1400" dirty="0" err="1"/>
              <a:t>regb</a:t>
            </a:r>
            <a:r>
              <a:rPr lang="en-US" altLang="zh-TW" sz="1400" dirty="0"/>
              <a:t>	=       1 1 0 1</a:t>
            </a:r>
          </a:p>
          <a:p>
            <a:pPr>
              <a:lnSpc>
                <a:spcPct val="90000"/>
              </a:lnSpc>
              <a:spcBef>
                <a:spcPts val="300"/>
              </a:spcBef>
              <a:buNone/>
            </a:pPr>
            <a:r>
              <a:rPr lang="en-US" altLang="zh-TW" sz="1400" dirty="0"/>
              <a:t>			       // </a:t>
            </a:r>
            <a:r>
              <a:rPr lang="en-US" altLang="zh-TW" sz="1400" dirty="0" err="1"/>
              <a:t>numc</a:t>
            </a:r>
            <a:r>
              <a:rPr lang="en-US" altLang="zh-TW" sz="1400" dirty="0"/>
              <a:t>= 1 1 1 0 1 </a:t>
            </a:r>
            <a:r>
              <a:rPr lang="en-US" altLang="zh-TW" sz="1400" b="1" dirty="0">
                <a:solidFill>
                  <a:srgbClr val="FF0000"/>
                </a:solidFill>
              </a:rPr>
              <a:t>0</a:t>
            </a:r>
            <a:r>
              <a:rPr lang="en-US" altLang="zh-TW" sz="1400" dirty="0"/>
              <a:t> </a:t>
            </a:r>
          </a:p>
          <a:p>
            <a:pPr>
              <a:lnSpc>
                <a:spcPct val="90000"/>
              </a:lnSpc>
              <a:spcBef>
                <a:spcPts val="300"/>
              </a:spcBef>
              <a:buNone/>
            </a:pPr>
            <a:endParaRPr lang="en-US" altLang="zh-TW" sz="1400" dirty="0"/>
          </a:p>
          <a:p>
            <a:pPr>
              <a:lnSpc>
                <a:spcPct val="90000"/>
              </a:lnSpc>
              <a:spcBef>
                <a:spcPts val="0"/>
              </a:spcBef>
              <a:buNone/>
            </a:pPr>
            <a:r>
              <a:rPr lang="en-US" altLang="zh-TW" sz="1400" dirty="0"/>
              <a:t>     #40 </a:t>
            </a:r>
            <a:r>
              <a:rPr lang="en-US" altLang="zh-TW" sz="1400" dirty="0" err="1"/>
              <a:t>numd</a:t>
            </a:r>
            <a:r>
              <a:rPr lang="en-US" altLang="zh-TW" sz="1400" dirty="0"/>
              <a:t> = </a:t>
            </a:r>
            <a:r>
              <a:rPr lang="en-US" altLang="zh-TW" sz="1400" dirty="0" err="1"/>
              <a:t>regb</a:t>
            </a:r>
            <a:r>
              <a:rPr lang="en-US" altLang="zh-TW" sz="1400" dirty="0"/>
              <a:t> &gt;&gt;&gt; 2; // </a:t>
            </a:r>
            <a:r>
              <a:rPr lang="en-US" altLang="zh-TW" sz="1400" dirty="0" err="1"/>
              <a:t>regb</a:t>
            </a:r>
            <a:r>
              <a:rPr lang="en-US" altLang="zh-TW" sz="1400" dirty="0"/>
              <a:t>	=       1 1 0 1</a:t>
            </a:r>
          </a:p>
          <a:p>
            <a:pPr>
              <a:lnSpc>
                <a:spcPct val="90000"/>
              </a:lnSpc>
              <a:spcBef>
                <a:spcPts val="300"/>
              </a:spcBef>
              <a:buNone/>
            </a:pPr>
            <a:r>
              <a:rPr lang="en-US" altLang="zh-TW" sz="1400" dirty="0"/>
              <a:t>			       // </a:t>
            </a:r>
            <a:r>
              <a:rPr lang="en-US" altLang="zh-TW" sz="1400" dirty="0" err="1"/>
              <a:t>numd</a:t>
            </a:r>
            <a:r>
              <a:rPr lang="en-US" altLang="zh-TW" sz="1400" dirty="0"/>
              <a:t>= </a:t>
            </a:r>
            <a:r>
              <a:rPr lang="en-US" altLang="zh-TW" sz="1400" b="1" dirty="0">
                <a:solidFill>
                  <a:srgbClr val="FF0000"/>
                </a:solidFill>
              </a:rPr>
              <a:t>1</a:t>
            </a:r>
            <a:r>
              <a:rPr lang="en-US" altLang="zh-TW" sz="1400" dirty="0">
                <a:solidFill>
                  <a:srgbClr val="FF0000"/>
                </a:solidFill>
              </a:rPr>
              <a:t> </a:t>
            </a:r>
            <a:r>
              <a:rPr lang="en-US" altLang="zh-TW" sz="1400" b="1" dirty="0">
                <a:solidFill>
                  <a:srgbClr val="FF0000"/>
                </a:solidFill>
              </a:rPr>
              <a:t>1</a:t>
            </a:r>
            <a:r>
              <a:rPr lang="en-US" altLang="zh-TW" sz="1400" dirty="0">
                <a:solidFill>
                  <a:srgbClr val="FF0000"/>
                </a:solidFill>
              </a:rPr>
              <a:t> </a:t>
            </a:r>
            <a:r>
              <a:rPr lang="en-US" altLang="zh-TW" sz="1400" b="1" dirty="0">
                <a:solidFill>
                  <a:srgbClr val="008000"/>
                </a:solidFill>
              </a:rPr>
              <a:t>1</a:t>
            </a:r>
            <a:r>
              <a:rPr lang="en-US" altLang="zh-TW" sz="1400" dirty="0">
                <a:solidFill>
                  <a:srgbClr val="008000"/>
                </a:solidFill>
              </a:rPr>
              <a:t> </a:t>
            </a:r>
            <a:r>
              <a:rPr lang="en-US" altLang="zh-TW" sz="1400" b="1" dirty="0">
                <a:solidFill>
                  <a:srgbClr val="008000"/>
                </a:solidFill>
              </a:rPr>
              <a:t>1</a:t>
            </a:r>
            <a:r>
              <a:rPr lang="en-US" altLang="zh-TW" sz="1400" dirty="0">
                <a:solidFill>
                  <a:srgbClr val="FF0000"/>
                </a:solidFill>
              </a:rPr>
              <a:t> </a:t>
            </a:r>
            <a:r>
              <a:rPr lang="en-US" altLang="zh-TW" sz="1400" dirty="0"/>
              <a:t>1 1 </a:t>
            </a:r>
          </a:p>
          <a:p>
            <a:pPr>
              <a:lnSpc>
                <a:spcPct val="90000"/>
              </a:lnSpc>
              <a:spcBef>
                <a:spcPts val="300"/>
              </a:spcBef>
              <a:buNone/>
            </a:pPr>
            <a:endParaRPr lang="en-US" altLang="zh-TW" sz="1400" dirty="0"/>
          </a:p>
          <a:p>
            <a:pPr>
              <a:lnSpc>
                <a:spcPct val="90000"/>
              </a:lnSpc>
              <a:spcBef>
                <a:spcPts val="0"/>
              </a:spcBef>
              <a:buNone/>
            </a:pPr>
            <a:r>
              <a:rPr lang="en-US" altLang="zh-TW" sz="1400" dirty="0"/>
              <a:t>     </a:t>
            </a:r>
            <a:r>
              <a:rPr lang="en-US" altLang="zh-TW" sz="1400" dirty="0">
                <a:solidFill>
                  <a:srgbClr val="FF0000"/>
                </a:solidFill>
              </a:rPr>
              <a:t>#50 </a:t>
            </a:r>
            <a:r>
              <a:rPr lang="en-US" altLang="zh-TW" sz="1400" dirty="0" err="1">
                <a:solidFill>
                  <a:srgbClr val="FF0000"/>
                </a:solidFill>
              </a:rPr>
              <a:t>nume</a:t>
            </a:r>
            <a:r>
              <a:rPr lang="en-US" altLang="zh-TW" sz="1400" dirty="0">
                <a:solidFill>
                  <a:srgbClr val="FF0000"/>
                </a:solidFill>
              </a:rPr>
              <a:t> = </a:t>
            </a:r>
            <a:r>
              <a:rPr lang="en-US" altLang="zh-TW" sz="1400" dirty="0" err="1">
                <a:solidFill>
                  <a:srgbClr val="FF0000"/>
                </a:solidFill>
              </a:rPr>
              <a:t>regb</a:t>
            </a:r>
            <a:r>
              <a:rPr lang="en-US" altLang="zh-TW" sz="1400" dirty="0">
                <a:solidFill>
                  <a:srgbClr val="FF0000"/>
                </a:solidFill>
              </a:rPr>
              <a:t> &gt;&gt; 2;   </a:t>
            </a:r>
            <a:r>
              <a:rPr lang="en-US" altLang="zh-TW" sz="1400" dirty="0"/>
              <a:t>// </a:t>
            </a:r>
            <a:r>
              <a:rPr lang="en-US" altLang="zh-TW" sz="1400" dirty="0" err="1"/>
              <a:t>regb</a:t>
            </a:r>
            <a:r>
              <a:rPr lang="en-US" altLang="zh-TW" sz="1400" dirty="0"/>
              <a:t> =       1 1 0 1</a:t>
            </a:r>
          </a:p>
          <a:p>
            <a:pPr>
              <a:lnSpc>
                <a:spcPct val="90000"/>
              </a:lnSpc>
              <a:spcBef>
                <a:spcPts val="300"/>
              </a:spcBef>
              <a:buNone/>
            </a:pPr>
            <a:r>
              <a:rPr lang="en-US" altLang="zh-TW" sz="1400" dirty="0"/>
              <a:t>			       // </a:t>
            </a:r>
            <a:r>
              <a:rPr lang="en-US" altLang="zh-TW" sz="1400" dirty="0" err="1"/>
              <a:t>nume</a:t>
            </a:r>
            <a:r>
              <a:rPr lang="en-US" altLang="zh-TW" sz="1400" dirty="0"/>
              <a:t>= </a:t>
            </a:r>
            <a:r>
              <a:rPr lang="en-US" altLang="zh-TW" sz="1400" b="1" dirty="0">
                <a:solidFill>
                  <a:srgbClr val="FF0000"/>
                </a:solidFill>
              </a:rPr>
              <a:t>0 0</a:t>
            </a:r>
            <a:r>
              <a:rPr lang="en-US" altLang="zh-TW" sz="1400" dirty="0">
                <a:solidFill>
                  <a:srgbClr val="FF0000"/>
                </a:solidFill>
              </a:rPr>
              <a:t> </a:t>
            </a:r>
            <a:r>
              <a:rPr lang="en-US" altLang="zh-TW" sz="1400" b="1" dirty="0">
                <a:solidFill>
                  <a:srgbClr val="008000"/>
                </a:solidFill>
              </a:rPr>
              <a:t>1 1</a:t>
            </a:r>
            <a:r>
              <a:rPr lang="en-US" altLang="zh-TW" sz="1400" dirty="0"/>
              <a:t> 1 1</a:t>
            </a:r>
          </a:p>
          <a:p>
            <a:pPr>
              <a:lnSpc>
                <a:spcPct val="90000"/>
              </a:lnSpc>
              <a:spcBef>
                <a:spcPts val="300"/>
              </a:spcBef>
              <a:buNone/>
            </a:pPr>
            <a:r>
              <a:rPr lang="en-US" altLang="zh-TW" sz="1400" dirty="0"/>
              <a:t>#300 $finish;</a:t>
            </a:r>
          </a:p>
          <a:p>
            <a:pPr>
              <a:lnSpc>
                <a:spcPct val="90000"/>
              </a:lnSpc>
              <a:spcBef>
                <a:spcPts val="300"/>
              </a:spcBef>
              <a:buNone/>
            </a:pPr>
            <a:r>
              <a:rPr lang="en-US" altLang="zh-TW" sz="1400" dirty="0"/>
              <a:t>end</a:t>
            </a:r>
          </a:p>
          <a:p>
            <a:pPr>
              <a:lnSpc>
                <a:spcPct val="90000"/>
              </a:lnSpc>
              <a:spcBef>
                <a:spcPts val="300"/>
              </a:spcBef>
              <a:buNone/>
            </a:pPr>
            <a:r>
              <a:rPr lang="en-US" altLang="zh-TW" sz="1400" dirty="0" err="1"/>
              <a:t>endmodule</a:t>
            </a:r>
            <a:endParaRPr lang="en-US" altLang="zh-TW" sz="1400" dirty="0"/>
          </a:p>
          <a:p>
            <a:pPr>
              <a:lnSpc>
                <a:spcPct val="90000"/>
              </a:lnSpc>
              <a:spcBef>
                <a:spcPts val="300"/>
              </a:spcBef>
              <a:buNone/>
            </a:pPr>
            <a:endParaRPr lang="en-US" altLang="zh-TW" sz="1400" dirty="0"/>
          </a:p>
        </p:txBody>
      </p:sp>
      <p:sp>
        <p:nvSpPr>
          <p:cNvPr id="8" name="投影片編號版面配置區 6"/>
          <p:cNvSpPr>
            <a:spLocks noGrp="1"/>
          </p:cNvSpPr>
          <p:nvPr>
            <p:ph type="sldNum" sz="quarter" idx="12"/>
          </p:nvPr>
        </p:nvSpPr>
        <p:spPr/>
        <p:txBody>
          <a:bodyPr/>
          <a:lstStyle/>
          <a:p>
            <a:fld id="{7A38B15C-B47C-4AF5-A73C-7C81C603CD9A}" type="slidenum">
              <a:rPr lang="en-US" altLang="zh-TW" smtClean="0"/>
              <a:pPr/>
              <a:t>112</a:t>
            </a:fld>
            <a:endParaRPr lang="en-US" altLang="zh-TW"/>
          </a:p>
        </p:txBody>
      </p:sp>
    </p:spTree>
    <p:extLst>
      <p:ext uri="{BB962C8B-B14F-4D97-AF65-F5344CB8AC3E}">
        <p14:creationId xmlns:p14="http://schemas.microsoft.com/office/powerpoint/2010/main" val="13675005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99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997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997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997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997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997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997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9972">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9972">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79971">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7997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9971">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79971">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9971">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9971">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79972">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79972">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79972">
                                            <p:txEl>
                                              <p:pRg st="18" end="1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79972">
                                            <p:txEl>
                                              <p:pRg st="19" end="1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79972">
                                            <p:txEl>
                                              <p:pRg st="21" end="2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79972">
                                            <p:txEl>
                                              <p:pRg st="22" end="2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79971">
                                            <p:txEl>
                                              <p:pRg st="13" end="1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79971">
                                            <p:txEl>
                                              <p:pRg st="14" end="1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7997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標題 4"/>
          <p:cNvSpPr>
            <a:spLocks noGrp="1"/>
          </p:cNvSpPr>
          <p:nvPr>
            <p:ph type="title"/>
          </p:nvPr>
        </p:nvSpPr>
        <p:spPr/>
        <p:txBody>
          <a:bodyPr/>
          <a:lstStyle/>
          <a:p>
            <a:r>
              <a:rPr lang="en-US" altLang="zh-TW"/>
              <a:t>Relational Operators</a:t>
            </a:r>
            <a:endParaRPr lang="zh-TW" altLang="en-US" dirty="0"/>
          </a:p>
        </p:txBody>
      </p:sp>
      <p:sp>
        <p:nvSpPr>
          <p:cNvPr id="980995" name="Rectangle 3"/>
          <p:cNvSpPr>
            <a:spLocks noGrp="1" noChangeArrowheads="1"/>
          </p:cNvSpPr>
          <p:nvPr>
            <p:ph sz="half" idx="1"/>
          </p:nvPr>
        </p:nvSpPr>
        <p:spPr/>
        <p:txBody>
          <a:bodyPr/>
          <a:lstStyle/>
          <a:p>
            <a:pPr>
              <a:buFont typeface="Wingdings 2" pitchFamily="18" charset="2"/>
              <a:buNone/>
            </a:pPr>
            <a:r>
              <a:rPr lang="en-US" altLang="zh-TW" sz="1800" b="1" dirty="0">
                <a:solidFill>
                  <a:srgbClr val="339933"/>
                </a:solidFill>
              </a:rPr>
              <a:t>&gt; 		greater than</a:t>
            </a:r>
          </a:p>
          <a:p>
            <a:pPr>
              <a:buFont typeface="Wingdings 2" pitchFamily="18" charset="2"/>
              <a:buNone/>
            </a:pPr>
            <a:r>
              <a:rPr lang="en-US" altLang="zh-TW" sz="1800" b="1" dirty="0">
                <a:solidFill>
                  <a:srgbClr val="339933"/>
                </a:solidFill>
              </a:rPr>
              <a:t>&lt; 		less than</a:t>
            </a:r>
          </a:p>
          <a:p>
            <a:pPr>
              <a:buFont typeface="Wingdings 2" pitchFamily="18" charset="2"/>
              <a:buNone/>
            </a:pPr>
            <a:r>
              <a:rPr lang="en-US" altLang="zh-TW" sz="1800" b="1" dirty="0">
                <a:solidFill>
                  <a:srgbClr val="339933"/>
                </a:solidFill>
              </a:rPr>
              <a:t>&gt;= 		greater than or equal</a:t>
            </a:r>
          </a:p>
          <a:p>
            <a:pPr>
              <a:buFont typeface="Wingdings 2" pitchFamily="18" charset="2"/>
              <a:buNone/>
            </a:pPr>
            <a:r>
              <a:rPr lang="en-US" altLang="zh-TW" sz="1800" b="1" dirty="0">
                <a:solidFill>
                  <a:srgbClr val="339933"/>
                </a:solidFill>
              </a:rPr>
              <a:t>&lt;= 		less than or equal</a:t>
            </a:r>
          </a:p>
          <a:p>
            <a:endParaRPr lang="en-US" altLang="zh-TW" sz="1800" b="1" dirty="0">
              <a:solidFill>
                <a:srgbClr val="339933"/>
              </a:solidFill>
            </a:endParaRPr>
          </a:p>
          <a:p>
            <a:pPr>
              <a:buClr>
                <a:srgbClr val="000066"/>
              </a:buClr>
            </a:pPr>
            <a:r>
              <a:rPr lang="en-US" altLang="zh-TW" sz="1800" dirty="0">
                <a:solidFill>
                  <a:srgbClr val="0000FF"/>
                </a:solidFill>
              </a:rPr>
              <a:t>The result is always 1'b1,1'b0 or 1'bx.</a:t>
            </a:r>
          </a:p>
          <a:p>
            <a:pPr>
              <a:buClr>
                <a:srgbClr val="000066"/>
              </a:buClr>
            </a:pPr>
            <a:r>
              <a:rPr lang="en-US" altLang="zh-TW" sz="1800" b="1" i="1" dirty="0">
                <a:effectLst>
                  <a:outerShdw blurRad="38100" dist="38100" dir="2700000" algn="tl">
                    <a:srgbClr val="C0C0C0"/>
                  </a:outerShdw>
                </a:effectLst>
              </a:rPr>
              <a:t>Note</a:t>
            </a:r>
            <a:r>
              <a:rPr lang="en-US" altLang="zh-TW" sz="1800" dirty="0"/>
              <a:t>:</a:t>
            </a:r>
            <a:r>
              <a:rPr lang="en-US" altLang="zh-TW" sz="1800" dirty="0">
                <a:solidFill>
                  <a:srgbClr val="0000FF"/>
                </a:solidFill>
              </a:rPr>
              <a:t> </a:t>
            </a:r>
            <a:r>
              <a:rPr lang="en-US" altLang="zh-TW" sz="1800" u="sng" dirty="0"/>
              <a:t>relational operations</a:t>
            </a:r>
            <a:r>
              <a:rPr lang="en-US" altLang="zh-TW" sz="1800" dirty="0"/>
              <a:t> have </a:t>
            </a:r>
            <a:r>
              <a:rPr lang="en-US" altLang="zh-TW" sz="1800" dirty="0">
                <a:solidFill>
                  <a:srgbClr val="339933"/>
                </a:solidFill>
              </a:rPr>
              <a:t>lower</a:t>
            </a:r>
            <a:r>
              <a:rPr lang="en-US" altLang="zh-TW" sz="1800" dirty="0"/>
              <a:t> precedence than </a:t>
            </a:r>
            <a:r>
              <a:rPr lang="en-US" altLang="zh-TW" sz="1800" u="sng" dirty="0"/>
              <a:t>arithmetic operations</a:t>
            </a:r>
            <a:r>
              <a:rPr lang="en-US" altLang="zh-TW" sz="1800" dirty="0"/>
              <a:t>.</a:t>
            </a:r>
          </a:p>
        </p:txBody>
      </p:sp>
      <p:sp>
        <p:nvSpPr>
          <p:cNvPr id="980996" name="Rectangle 4"/>
          <p:cNvSpPr>
            <a:spLocks noGrp="1" noChangeArrowheads="1"/>
          </p:cNvSpPr>
          <p:nvPr>
            <p:ph sz="half" idx="2"/>
          </p:nvPr>
        </p:nvSpPr>
        <p:spPr>
          <a:xfrm>
            <a:off x="6197600" y="1357298"/>
            <a:ext cx="5384800" cy="5312062"/>
          </a:xfrm>
          <a:solidFill>
            <a:srgbClr val="FFFF99"/>
          </a:solidFill>
        </p:spPr>
        <p:txBody>
          <a:bodyPr/>
          <a:lstStyle/>
          <a:p>
            <a:pPr>
              <a:buFont typeface="Wingdings 2" pitchFamily="18" charset="2"/>
              <a:buNone/>
            </a:pPr>
            <a:r>
              <a:rPr lang="en-US" altLang="zh-TW" sz="1800" dirty="0">
                <a:latin typeface="Consolas" panose="020B0609020204030204" pitchFamily="49" charset="0"/>
              </a:rPr>
              <a:t>module </a:t>
            </a:r>
            <a:r>
              <a:rPr lang="en-US" altLang="zh-TW" sz="1800" dirty="0" err="1">
                <a:latin typeface="Consolas" panose="020B0609020204030204" pitchFamily="49" charset="0"/>
              </a:rPr>
              <a:t>relationals</a:t>
            </a:r>
            <a:r>
              <a:rPr lang="en-US" altLang="zh-TW" sz="1800" dirty="0">
                <a:latin typeface="Consolas" panose="020B0609020204030204" pitchFamily="49" charset="0"/>
              </a:rPr>
              <a:t> ();</a:t>
            </a:r>
          </a:p>
          <a:p>
            <a:pPr>
              <a:buFont typeface="Wingdings 2" pitchFamily="18" charset="2"/>
              <a:buNone/>
            </a:pPr>
            <a:r>
              <a:rPr lang="en-US" altLang="zh-TW" sz="1800" dirty="0">
                <a:latin typeface="Consolas" panose="020B0609020204030204" pitchFamily="49" charset="0"/>
              </a:rPr>
              <a:t>reg [3:0] </a:t>
            </a:r>
            <a:r>
              <a:rPr lang="en-US" altLang="zh-TW" sz="1800" dirty="0" err="1">
                <a:latin typeface="Consolas" panose="020B0609020204030204" pitchFamily="49" charset="0"/>
              </a:rPr>
              <a:t>rega</a:t>
            </a:r>
            <a:r>
              <a:rPr lang="en-US" altLang="zh-TW" sz="1800" dirty="0">
                <a:latin typeface="Consolas" panose="020B0609020204030204" pitchFamily="49" charset="0"/>
              </a:rPr>
              <a:t>, </a:t>
            </a:r>
            <a:r>
              <a:rPr lang="en-US" altLang="zh-TW" sz="1800" dirty="0" err="1">
                <a:latin typeface="Consolas" panose="020B0609020204030204" pitchFamily="49" charset="0"/>
              </a:rPr>
              <a:t>regb</a:t>
            </a:r>
            <a:r>
              <a:rPr lang="en-US" altLang="zh-TW" sz="1800" dirty="0">
                <a:latin typeface="Consolas" panose="020B0609020204030204" pitchFamily="49" charset="0"/>
              </a:rPr>
              <a:t>, </a:t>
            </a:r>
            <a:r>
              <a:rPr lang="en-US" altLang="zh-TW" sz="1800" dirty="0" err="1">
                <a:latin typeface="Consolas" panose="020B0609020204030204" pitchFamily="49" charset="0"/>
              </a:rPr>
              <a:t>regc</a:t>
            </a:r>
            <a:r>
              <a:rPr lang="en-US" altLang="zh-TW" sz="1800" dirty="0">
                <a:latin typeface="Consolas" panose="020B0609020204030204" pitchFamily="49" charset="0"/>
              </a:rPr>
              <a:t>;</a:t>
            </a:r>
          </a:p>
          <a:p>
            <a:pPr>
              <a:buFont typeface="Wingdings 2" pitchFamily="18" charset="2"/>
              <a:buNone/>
            </a:pPr>
            <a:r>
              <a:rPr lang="en-US" altLang="zh-TW" sz="1800" dirty="0">
                <a:latin typeface="Consolas" panose="020B0609020204030204" pitchFamily="49" charset="0"/>
              </a:rPr>
              <a:t>reg </a:t>
            </a:r>
            <a:r>
              <a:rPr lang="en-US" altLang="zh-TW" sz="1800" dirty="0" err="1">
                <a:latin typeface="Consolas" panose="020B0609020204030204" pitchFamily="49" charset="0"/>
              </a:rPr>
              <a:t>val</a:t>
            </a:r>
            <a:r>
              <a:rPr lang="en-US" altLang="zh-TW" sz="1800" dirty="0">
                <a:latin typeface="Consolas" panose="020B0609020204030204" pitchFamily="49" charset="0"/>
              </a:rPr>
              <a:t>;</a:t>
            </a:r>
          </a:p>
          <a:p>
            <a:pPr>
              <a:buFont typeface="Wingdings 2" pitchFamily="18" charset="2"/>
              <a:buNone/>
            </a:pPr>
            <a:r>
              <a:rPr lang="en-US" altLang="zh-TW" sz="1800" dirty="0">
                <a:latin typeface="Consolas" panose="020B0609020204030204" pitchFamily="49" charset="0"/>
              </a:rPr>
              <a:t>initial begin</a:t>
            </a:r>
          </a:p>
          <a:p>
            <a:pPr>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rega</a:t>
            </a:r>
            <a:r>
              <a:rPr lang="en-US" altLang="zh-TW" sz="1800" dirty="0">
                <a:latin typeface="Consolas" panose="020B0609020204030204" pitchFamily="49" charset="0"/>
              </a:rPr>
              <a:t> = 4'b0011; // 3</a:t>
            </a:r>
          </a:p>
          <a:p>
            <a:pPr>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regb</a:t>
            </a:r>
            <a:r>
              <a:rPr lang="en-US" altLang="zh-TW" sz="1800" dirty="0">
                <a:latin typeface="Consolas" panose="020B0609020204030204" pitchFamily="49" charset="0"/>
              </a:rPr>
              <a:t> = 4'b1010; // 10</a:t>
            </a:r>
          </a:p>
          <a:p>
            <a:pPr>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regc</a:t>
            </a:r>
            <a:r>
              <a:rPr lang="en-US" altLang="zh-TW" sz="1800" dirty="0">
                <a:latin typeface="Consolas" panose="020B0609020204030204" pitchFamily="49" charset="0"/>
              </a:rPr>
              <a:t> = 4'b0x10;</a:t>
            </a:r>
          </a:p>
          <a:p>
            <a:pPr>
              <a:buFont typeface="Wingdings 2" pitchFamily="18" charset="2"/>
              <a:buNone/>
            </a:pPr>
            <a:r>
              <a:rPr lang="en-US" altLang="zh-TW" sz="1800" dirty="0">
                <a:latin typeface="Consolas" panose="020B0609020204030204" pitchFamily="49" charset="0"/>
              </a:rPr>
              <a:t>end</a:t>
            </a:r>
          </a:p>
          <a:p>
            <a:pPr>
              <a:buFont typeface="Wingdings 2" pitchFamily="18" charset="2"/>
              <a:buNone/>
            </a:pPr>
            <a:r>
              <a:rPr lang="en-US" altLang="zh-TW" sz="1800" dirty="0">
                <a:latin typeface="Consolas" panose="020B0609020204030204" pitchFamily="49" charset="0"/>
              </a:rPr>
              <a:t>initial fork</a:t>
            </a:r>
          </a:p>
          <a:p>
            <a:pPr>
              <a:buFont typeface="Wingdings 2" pitchFamily="18" charset="2"/>
              <a:buNone/>
            </a:pPr>
            <a:r>
              <a:rPr lang="en-US" altLang="zh-TW" sz="1800" dirty="0">
                <a:latin typeface="Consolas" panose="020B0609020204030204" pitchFamily="49" charset="0"/>
              </a:rPr>
              <a:t>	#10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regc</a:t>
            </a:r>
            <a:r>
              <a:rPr lang="en-US" altLang="zh-TW" sz="1800" dirty="0">
                <a:latin typeface="Consolas" panose="020B0609020204030204" pitchFamily="49" charset="0"/>
              </a:rPr>
              <a:t> &gt; </a:t>
            </a:r>
            <a:r>
              <a:rPr lang="en-US" altLang="zh-TW" sz="1800" dirty="0" err="1">
                <a:latin typeface="Consolas" panose="020B0609020204030204" pitchFamily="49" charset="0"/>
              </a:rPr>
              <a:t>rega</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x</a:t>
            </a:r>
          </a:p>
          <a:p>
            <a:pPr>
              <a:buFont typeface="Wingdings 2" pitchFamily="18" charset="2"/>
              <a:buNone/>
            </a:pPr>
            <a:r>
              <a:rPr lang="en-US" altLang="zh-TW" sz="1800" dirty="0">
                <a:latin typeface="Consolas" panose="020B0609020204030204" pitchFamily="49" charset="0"/>
              </a:rPr>
              <a:t>	#20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 &lt; </a:t>
            </a:r>
            <a:r>
              <a:rPr lang="en-US" altLang="zh-TW" sz="1800" dirty="0" err="1">
                <a:latin typeface="Consolas" panose="020B0609020204030204" pitchFamily="49" charset="0"/>
              </a:rPr>
              <a:t>rega</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0</a:t>
            </a:r>
          </a:p>
          <a:p>
            <a:pPr>
              <a:buFont typeface="Wingdings 2" pitchFamily="18" charset="2"/>
              <a:buNone/>
            </a:pPr>
            <a:r>
              <a:rPr lang="en-US" altLang="zh-TW" sz="1800" dirty="0">
                <a:latin typeface="Consolas" panose="020B0609020204030204" pitchFamily="49" charset="0"/>
              </a:rPr>
              <a:t>	#30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 &gt;= </a:t>
            </a:r>
            <a:r>
              <a:rPr lang="en-US" altLang="zh-TW" sz="1800" dirty="0" err="1">
                <a:latin typeface="Consolas" panose="020B0609020204030204" pitchFamily="49" charset="0"/>
              </a:rPr>
              <a:t>rega</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1</a:t>
            </a:r>
          </a:p>
          <a:p>
            <a:pPr>
              <a:buFont typeface="Wingdings 2" pitchFamily="18" charset="2"/>
              <a:buNone/>
            </a:pPr>
            <a:r>
              <a:rPr lang="en-US" altLang="zh-TW" sz="1800" dirty="0">
                <a:latin typeface="Consolas" panose="020B0609020204030204" pitchFamily="49" charset="0"/>
              </a:rPr>
              <a:t>	#40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 &gt; </a:t>
            </a:r>
            <a:r>
              <a:rPr lang="en-US" altLang="zh-TW" sz="1800" dirty="0" err="1">
                <a:latin typeface="Consolas" panose="020B0609020204030204" pitchFamily="49" charset="0"/>
              </a:rPr>
              <a:t>regc</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1</a:t>
            </a:r>
          </a:p>
          <a:p>
            <a:pPr>
              <a:buFont typeface="Wingdings 2" pitchFamily="18" charset="2"/>
              <a:buNone/>
            </a:pPr>
            <a:r>
              <a:rPr lang="en-US" altLang="zh-TW" sz="1800" dirty="0">
                <a:latin typeface="Consolas" panose="020B0609020204030204" pitchFamily="49" charset="0"/>
              </a:rPr>
              <a:t>	#50 $finish;</a:t>
            </a:r>
          </a:p>
          <a:p>
            <a:pPr>
              <a:buFont typeface="Wingdings 2" pitchFamily="18" charset="2"/>
              <a:buNone/>
            </a:pPr>
            <a:r>
              <a:rPr lang="en-US" altLang="zh-TW" sz="1800" dirty="0">
                <a:latin typeface="Consolas" panose="020B0609020204030204" pitchFamily="49" charset="0"/>
              </a:rPr>
              <a:t>join</a:t>
            </a:r>
          </a:p>
          <a:p>
            <a:pPr>
              <a:buFont typeface="Wingdings 2" pitchFamily="18" charset="2"/>
              <a:buNone/>
            </a:pPr>
            <a:r>
              <a:rPr lang="en-US" altLang="zh-TW" sz="1800" dirty="0" err="1">
                <a:latin typeface="Consolas" panose="020B0609020204030204" pitchFamily="49" charset="0"/>
              </a:rPr>
              <a:t>endmodule</a:t>
            </a:r>
            <a:endParaRPr lang="en-US" altLang="zh-TW" sz="1800" dirty="0">
              <a:latin typeface="Consolas" panose="020B0609020204030204" pitchFamily="49" charset="0"/>
            </a:endParaRPr>
          </a:p>
        </p:txBody>
      </p:sp>
      <p:sp>
        <p:nvSpPr>
          <p:cNvPr id="11" name="投影片編號版面配置區 6"/>
          <p:cNvSpPr>
            <a:spLocks noGrp="1"/>
          </p:cNvSpPr>
          <p:nvPr>
            <p:ph type="sldNum" sz="quarter" idx="12"/>
          </p:nvPr>
        </p:nvSpPr>
        <p:spPr/>
        <p:txBody>
          <a:bodyPr/>
          <a:lstStyle/>
          <a:p>
            <a:fld id="{D8ACCBDE-0DFB-4FD4-85FC-8237F6812168}" type="slidenum">
              <a:rPr lang="en-US" altLang="zh-TW" smtClean="0"/>
              <a:pPr/>
              <a:t>113</a:t>
            </a:fld>
            <a:endParaRPr lang="en-US" altLang="zh-TW"/>
          </a:p>
        </p:txBody>
      </p:sp>
      <p:sp>
        <p:nvSpPr>
          <p:cNvPr id="980997" name="Text Box 5"/>
          <p:cNvSpPr txBox="1">
            <a:spLocks noChangeArrowheads="1"/>
          </p:cNvSpPr>
          <p:nvPr/>
        </p:nvSpPr>
        <p:spPr bwMode="auto">
          <a:xfrm>
            <a:off x="2279650" y="4556026"/>
            <a:ext cx="1512888" cy="1465263"/>
          </a:xfrm>
          <a:prstGeom prst="rect">
            <a:avLst/>
          </a:prstGeom>
          <a:noFill/>
          <a:ln w="25400" algn="ctr">
            <a:noFill/>
            <a:miter lim="800000"/>
            <a:headEnd/>
            <a:tailEnd/>
          </a:ln>
          <a:effectLst/>
        </p:spPr>
        <p:txBody>
          <a:bodyPr>
            <a:spAutoFit/>
          </a:bodyPr>
          <a:lstStyle/>
          <a:p>
            <a:pPr algn="l"/>
            <a:r>
              <a:rPr lang="en-US" altLang="zh-TW" dirty="0"/>
              <a:t>a &lt; size -1</a:t>
            </a:r>
          </a:p>
          <a:p>
            <a:pPr algn="l"/>
            <a:r>
              <a:rPr lang="en-US" altLang="zh-TW" dirty="0"/>
              <a:t>a &lt; (size -1)</a:t>
            </a:r>
          </a:p>
          <a:p>
            <a:pPr algn="l">
              <a:spcBef>
                <a:spcPct val="100000"/>
              </a:spcBef>
            </a:pPr>
            <a:r>
              <a:rPr lang="en-US" altLang="zh-TW" dirty="0"/>
              <a:t>size – (1 &lt; a)</a:t>
            </a:r>
          </a:p>
          <a:p>
            <a:pPr algn="l"/>
            <a:r>
              <a:rPr lang="en-US" altLang="zh-TW" dirty="0"/>
              <a:t>size – 1 &lt; a</a:t>
            </a:r>
          </a:p>
        </p:txBody>
      </p:sp>
      <p:sp>
        <p:nvSpPr>
          <p:cNvPr id="980998" name="Text Box 6"/>
          <p:cNvSpPr txBox="1">
            <a:spLocks noChangeArrowheads="1"/>
          </p:cNvSpPr>
          <p:nvPr/>
        </p:nvSpPr>
        <p:spPr bwMode="auto">
          <a:xfrm>
            <a:off x="3863975" y="4700488"/>
            <a:ext cx="1943100" cy="366712"/>
          </a:xfrm>
          <a:prstGeom prst="rect">
            <a:avLst/>
          </a:prstGeom>
          <a:noFill/>
          <a:ln w="25400" algn="ctr">
            <a:noFill/>
            <a:miter lim="800000"/>
            <a:headEnd/>
            <a:tailEnd/>
          </a:ln>
          <a:effectLst/>
        </p:spPr>
        <p:txBody>
          <a:bodyPr>
            <a:spAutoFit/>
          </a:bodyPr>
          <a:lstStyle/>
          <a:p>
            <a:pPr algn="l">
              <a:spcBef>
                <a:spcPct val="50000"/>
              </a:spcBef>
            </a:pPr>
            <a:r>
              <a:rPr lang="en-US" altLang="zh-TW"/>
              <a:t>same expression</a:t>
            </a:r>
          </a:p>
        </p:txBody>
      </p:sp>
      <p:sp>
        <p:nvSpPr>
          <p:cNvPr id="980999" name="Text Box 7"/>
          <p:cNvSpPr txBox="1">
            <a:spLocks noChangeArrowheads="1"/>
          </p:cNvSpPr>
          <p:nvPr/>
        </p:nvSpPr>
        <p:spPr bwMode="auto">
          <a:xfrm>
            <a:off x="3792539" y="5492651"/>
            <a:ext cx="2232025" cy="366713"/>
          </a:xfrm>
          <a:prstGeom prst="rect">
            <a:avLst/>
          </a:prstGeom>
          <a:noFill/>
          <a:ln w="25400" algn="ctr">
            <a:noFill/>
            <a:miter lim="800000"/>
            <a:headEnd/>
            <a:tailEnd/>
          </a:ln>
          <a:effectLst/>
        </p:spPr>
        <p:txBody>
          <a:bodyPr>
            <a:spAutoFit/>
          </a:bodyPr>
          <a:lstStyle/>
          <a:p>
            <a:pPr>
              <a:spcBef>
                <a:spcPct val="50000"/>
              </a:spcBef>
            </a:pPr>
            <a:r>
              <a:rPr lang="en-US" altLang="zh-TW"/>
              <a:t>different expression</a:t>
            </a:r>
          </a:p>
        </p:txBody>
      </p:sp>
      <p:sp>
        <p:nvSpPr>
          <p:cNvPr id="981000" name="AutoShape 8"/>
          <p:cNvSpPr>
            <a:spLocks/>
          </p:cNvSpPr>
          <p:nvPr/>
        </p:nvSpPr>
        <p:spPr bwMode="auto">
          <a:xfrm>
            <a:off x="3792539" y="4700488"/>
            <a:ext cx="71437" cy="431800"/>
          </a:xfrm>
          <a:prstGeom prst="rightBrace">
            <a:avLst>
              <a:gd name="adj1" fmla="val 50371"/>
              <a:gd name="adj2" fmla="val 50000"/>
            </a:avLst>
          </a:prstGeom>
          <a:noFill/>
          <a:ln w="25400">
            <a:solidFill>
              <a:srgbClr val="CC00CC"/>
            </a:solidFill>
            <a:round/>
            <a:headEnd/>
            <a:tailEnd/>
          </a:ln>
          <a:effectLst/>
        </p:spPr>
        <p:txBody>
          <a:bodyPr wrap="none" anchor="ctr"/>
          <a:lstStyle/>
          <a:p>
            <a:endParaRPr lang="zh-TW" altLang="en-US"/>
          </a:p>
        </p:txBody>
      </p:sp>
      <p:sp>
        <p:nvSpPr>
          <p:cNvPr id="981001" name="AutoShape 9"/>
          <p:cNvSpPr>
            <a:spLocks/>
          </p:cNvSpPr>
          <p:nvPr/>
        </p:nvSpPr>
        <p:spPr bwMode="auto">
          <a:xfrm>
            <a:off x="3792539" y="5492650"/>
            <a:ext cx="71437" cy="431800"/>
          </a:xfrm>
          <a:prstGeom prst="rightBrace">
            <a:avLst>
              <a:gd name="adj1" fmla="val 50371"/>
              <a:gd name="adj2" fmla="val 50000"/>
            </a:avLst>
          </a:prstGeom>
          <a:noFill/>
          <a:ln w="25400">
            <a:solidFill>
              <a:srgbClr val="CC00CC"/>
            </a:solidFill>
            <a:round/>
            <a:headEnd/>
            <a:tailEnd/>
          </a:ln>
          <a:effectLst/>
        </p:spPr>
        <p:txBody>
          <a:bodyPr wrap="none" anchor="ctr"/>
          <a:lstStyle/>
          <a:p>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099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09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09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09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10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1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997" grpId="0"/>
      <p:bldP spid="980998" grpId="0"/>
      <p:bldP spid="980999" grpId="0"/>
      <p:bldP spid="981000" grpId="0" animBg="1"/>
      <p:bldP spid="981001"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標題 4"/>
          <p:cNvSpPr>
            <a:spLocks noGrp="1"/>
          </p:cNvSpPr>
          <p:nvPr>
            <p:ph type="title"/>
          </p:nvPr>
        </p:nvSpPr>
        <p:spPr/>
        <p:txBody>
          <a:bodyPr/>
          <a:lstStyle/>
          <a:p>
            <a:r>
              <a:rPr lang="en-US" altLang="zh-TW"/>
              <a:t>Equality Operators (1/3)</a:t>
            </a:r>
            <a:endParaRPr lang="zh-TW" altLang="en-US" dirty="0"/>
          </a:p>
        </p:txBody>
      </p:sp>
      <p:sp>
        <p:nvSpPr>
          <p:cNvPr id="982019" name="Rectangle 3"/>
          <p:cNvSpPr>
            <a:spLocks noGrp="1" noChangeArrowheads="1"/>
          </p:cNvSpPr>
          <p:nvPr>
            <p:ph sz="half" idx="1"/>
          </p:nvPr>
        </p:nvSpPr>
        <p:spPr/>
        <p:txBody>
          <a:bodyPr/>
          <a:lstStyle/>
          <a:p>
            <a:pPr>
              <a:buFont typeface="Wingdings 2" pitchFamily="18" charset="2"/>
              <a:buNone/>
            </a:pPr>
            <a:r>
              <a:rPr lang="en-US" altLang="zh-TW" sz="1800" b="1">
                <a:solidFill>
                  <a:srgbClr val="339933"/>
                </a:solidFill>
              </a:rPr>
              <a:t>==	 	logical equality</a:t>
            </a:r>
          </a:p>
          <a:p>
            <a:pPr>
              <a:buFont typeface="Wingdings 2" pitchFamily="18" charset="2"/>
              <a:buNone/>
            </a:pPr>
            <a:r>
              <a:rPr lang="en-US" altLang="zh-TW" sz="1800" b="1">
                <a:solidFill>
                  <a:srgbClr val="339933"/>
                </a:solidFill>
              </a:rPr>
              <a:t>!= 		logical inequality</a:t>
            </a:r>
          </a:p>
          <a:p>
            <a:endParaRPr lang="en-US" altLang="zh-TW" sz="1800"/>
          </a:p>
          <a:p>
            <a:pPr>
              <a:buClr>
                <a:srgbClr val="000066"/>
              </a:buClr>
            </a:pPr>
            <a:r>
              <a:rPr lang="en-US" altLang="zh-TW" sz="1800">
                <a:solidFill>
                  <a:srgbClr val="0000FF"/>
                </a:solidFill>
              </a:rPr>
              <a:t>The result is always 1'b1,1'b0 or 1'bx</a:t>
            </a:r>
          </a:p>
        </p:txBody>
      </p:sp>
      <p:sp>
        <p:nvSpPr>
          <p:cNvPr id="982020" name="Rectangle 4"/>
          <p:cNvSpPr>
            <a:spLocks noGrp="1" noChangeArrowheads="1"/>
          </p:cNvSpPr>
          <p:nvPr>
            <p:ph sz="half" idx="2"/>
          </p:nvPr>
        </p:nvSpPr>
        <p:spPr>
          <a:xfrm>
            <a:off x="6197600" y="1357298"/>
            <a:ext cx="5384800" cy="5240054"/>
          </a:xfrm>
          <a:solidFill>
            <a:srgbClr val="FFFF99"/>
          </a:solidFill>
        </p:spPr>
        <p:txBody>
          <a:bodyPr/>
          <a:lstStyle/>
          <a:p>
            <a:pPr>
              <a:buFont typeface="Wingdings 2" pitchFamily="18" charset="2"/>
              <a:buNone/>
            </a:pPr>
            <a:r>
              <a:rPr lang="en-US" altLang="zh-TW" sz="1800" dirty="0">
                <a:latin typeface="Consolas" panose="020B0609020204030204" pitchFamily="49" charset="0"/>
              </a:rPr>
              <a:t>module equalities1();</a:t>
            </a:r>
          </a:p>
          <a:p>
            <a:pPr>
              <a:buFont typeface="Wingdings 2" pitchFamily="18" charset="2"/>
              <a:buNone/>
            </a:pPr>
            <a:r>
              <a:rPr lang="en-US" altLang="zh-TW" sz="1800" dirty="0">
                <a:latin typeface="Consolas" panose="020B0609020204030204" pitchFamily="49" charset="0"/>
              </a:rPr>
              <a:t>reg [3:0] </a:t>
            </a:r>
            <a:r>
              <a:rPr lang="en-US" altLang="zh-TW" sz="1800" dirty="0" err="1">
                <a:latin typeface="Consolas" panose="020B0609020204030204" pitchFamily="49" charset="0"/>
              </a:rPr>
              <a:t>rega</a:t>
            </a:r>
            <a:r>
              <a:rPr lang="en-US" altLang="zh-TW" sz="1800" dirty="0">
                <a:latin typeface="Consolas" panose="020B0609020204030204" pitchFamily="49" charset="0"/>
              </a:rPr>
              <a:t>, </a:t>
            </a:r>
            <a:r>
              <a:rPr lang="en-US" altLang="zh-TW" sz="1800" dirty="0" err="1">
                <a:latin typeface="Consolas" panose="020B0609020204030204" pitchFamily="49" charset="0"/>
              </a:rPr>
              <a:t>regb</a:t>
            </a:r>
            <a:r>
              <a:rPr lang="en-US" altLang="zh-TW" sz="1800" dirty="0">
                <a:latin typeface="Consolas" panose="020B0609020204030204" pitchFamily="49" charset="0"/>
              </a:rPr>
              <a:t>, </a:t>
            </a:r>
            <a:r>
              <a:rPr lang="en-US" altLang="zh-TW" sz="1800" dirty="0" err="1">
                <a:latin typeface="Consolas" panose="020B0609020204030204" pitchFamily="49" charset="0"/>
              </a:rPr>
              <a:t>regc</a:t>
            </a:r>
            <a:r>
              <a:rPr lang="en-US" altLang="zh-TW" sz="1800" dirty="0">
                <a:latin typeface="Consolas" panose="020B0609020204030204" pitchFamily="49" charset="0"/>
              </a:rPr>
              <a:t>;</a:t>
            </a:r>
          </a:p>
          <a:p>
            <a:pPr>
              <a:buFont typeface="Wingdings 2" pitchFamily="18" charset="2"/>
              <a:buNone/>
            </a:pPr>
            <a:r>
              <a:rPr lang="en-US" altLang="zh-TW" sz="1800" dirty="0">
                <a:latin typeface="Consolas" panose="020B0609020204030204" pitchFamily="49" charset="0"/>
              </a:rPr>
              <a:t>reg </a:t>
            </a:r>
            <a:r>
              <a:rPr lang="en-US" altLang="zh-TW" sz="1800" dirty="0" err="1">
                <a:latin typeface="Consolas" panose="020B0609020204030204" pitchFamily="49" charset="0"/>
              </a:rPr>
              <a:t>val</a:t>
            </a:r>
            <a:r>
              <a:rPr lang="en-US" altLang="zh-TW" sz="1800" dirty="0">
                <a:latin typeface="Consolas" panose="020B0609020204030204" pitchFamily="49" charset="0"/>
              </a:rPr>
              <a:t>;</a:t>
            </a:r>
          </a:p>
          <a:p>
            <a:pPr>
              <a:buFont typeface="Wingdings 2" pitchFamily="18" charset="2"/>
              <a:buNone/>
            </a:pPr>
            <a:r>
              <a:rPr lang="en-US" altLang="zh-TW" sz="1800" dirty="0">
                <a:latin typeface="Consolas" panose="020B0609020204030204" pitchFamily="49" charset="0"/>
              </a:rPr>
              <a:t>initial begin</a:t>
            </a:r>
          </a:p>
          <a:p>
            <a:pPr>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rega</a:t>
            </a:r>
            <a:r>
              <a:rPr lang="en-US" altLang="zh-TW" sz="1800" dirty="0">
                <a:latin typeface="Consolas" panose="020B0609020204030204" pitchFamily="49" charset="0"/>
              </a:rPr>
              <a:t> = 4'b0011; // 3</a:t>
            </a:r>
          </a:p>
          <a:p>
            <a:pPr>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regb</a:t>
            </a:r>
            <a:r>
              <a:rPr lang="en-US" altLang="zh-TW" sz="1800" dirty="0">
                <a:latin typeface="Consolas" panose="020B0609020204030204" pitchFamily="49" charset="0"/>
              </a:rPr>
              <a:t> = 4'b1010; // 10</a:t>
            </a:r>
          </a:p>
          <a:p>
            <a:pPr>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regc</a:t>
            </a:r>
            <a:r>
              <a:rPr lang="en-US" altLang="zh-TW" sz="1800" dirty="0">
                <a:latin typeface="Consolas" panose="020B0609020204030204" pitchFamily="49" charset="0"/>
              </a:rPr>
              <a:t> = 4'b1x10;</a:t>
            </a:r>
          </a:p>
          <a:p>
            <a:pPr>
              <a:buFont typeface="Wingdings 2" pitchFamily="18" charset="2"/>
              <a:buNone/>
            </a:pPr>
            <a:r>
              <a:rPr lang="en-US" altLang="zh-TW" sz="1800" dirty="0">
                <a:latin typeface="Consolas" panose="020B0609020204030204" pitchFamily="49" charset="0"/>
              </a:rPr>
              <a:t>end</a:t>
            </a:r>
          </a:p>
          <a:p>
            <a:pPr>
              <a:buFont typeface="Wingdings 2" pitchFamily="18" charset="2"/>
              <a:buNone/>
            </a:pPr>
            <a:r>
              <a:rPr lang="en-US" altLang="zh-TW" sz="1800" dirty="0">
                <a:latin typeface="Consolas" panose="020B0609020204030204" pitchFamily="49" charset="0"/>
              </a:rPr>
              <a:t>initial fork</a:t>
            </a:r>
          </a:p>
          <a:p>
            <a:pPr>
              <a:buFont typeface="Wingdings 2" pitchFamily="18" charset="2"/>
              <a:buNone/>
            </a:pPr>
            <a:r>
              <a:rPr lang="en-US" altLang="zh-TW" sz="1800" dirty="0">
                <a:latin typeface="Consolas" panose="020B0609020204030204" pitchFamily="49" charset="0"/>
              </a:rPr>
              <a:t>	#10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rega</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 ;  // </a:t>
            </a:r>
            <a:r>
              <a:rPr lang="en-US" altLang="zh-TW" sz="1800" dirty="0" err="1">
                <a:latin typeface="Consolas" panose="020B0609020204030204" pitchFamily="49" charset="0"/>
              </a:rPr>
              <a:t>val</a:t>
            </a:r>
            <a:r>
              <a:rPr lang="en-US" altLang="zh-TW" sz="1800" dirty="0">
                <a:latin typeface="Consolas" panose="020B0609020204030204" pitchFamily="49" charset="0"/>
              </a:rPr>
              <a:t> = 0</a:t>
            </a:r>
          </a:p>
          <a:p>
            <a:pPr>
              <a:buFont typeface="Wingdings 2" pitchFamily="18" charset="2"/>
              <a:buNone/>
            </a:pPr>
            <a:r>
              <a:rPr lang="en-US" altLang="zh-TW" sz="1800" dirty="0">
                <a:latin typeface="Consolas" panose="020B0609020204030204" pitchFamily="49" charset="0"/>
              </a:rPr>
              <a:t>	#20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rega</a:t>
            </a:r>
            <a:r>
              <a:rPr lang="en-US" altLang="zh-TW" sz="1800" dirty="0">
                <a:latin typeface="Consolas" panose="020B0609020204030204" pitchFamily="49" charset="0"/>
              </a:rPr>
              <a:t> != </a:t>
            </a:r>
            <a:r>
              <a:rPr lang="en-US" altLang="zh-TW" sz="1800" dirty="0" err="1">
                <a:latin typeface="Consolas" panose="020B0609020204030204" pitchFamily="49" charset="0"/>
              </a:rPr>
              <a:t>regc</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1</a:t>
            </a:r>
          </a:p>
          <a:p>
            <a:pPr>
              <a:buFont typeface="Wingdings 2" pitchFamily="18" charset="2"/>
              <a:buNone/>
            </a:pPr>
            <a:r>
              <a:rPr lang="en-US" altLang="zh-TW" sz="1800" dirty="0">
                <a:latin typeface="Consolas" panose="020B0609020204030204" pitchFamily="49" charset="0"/>
              </a:rPr>
              <a:t>	#30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 != </a:t>
            </a:r>
            <a:r>
              <a:rPr lang="en-US" altLang="zh-TW" sz="1800" dirty="0" err="1">
                <a:latin typeface="Consolas" panose="020B0609020204030204" pitchFamily="49" charset="0"/>
              </a:rPr>
              <a:t>regc</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a:solidFill>
                  <a:srgbClr val="FF0000"/>
                </a:solidFill>
                <a:latin typeface="Consolas" panose="020B0609020204030204" pitchFamily="49" charset="0"/>
              </a:rPr>
              <a:t>x</a:t>
            </a:r>
          </a:p>
          <a:p>
            <a:pPr>
              <a:buFont typeface="Wingdings 2" pitchFamily="18" charset="2"/>
              <a:buNone/>
            </a:pPr>
            <a:r>
              <a:rPr lang="en-US" altLang="zh-TW" sz="1800" dirty="0">
                <a:latin typeface="Consolas" panose="020B0609020204030204" pitchFamily="49" charset="0"/>
              </a:rPr>
              <a:t>	#40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regc</a:t>
            </a:r>
            <a:r>
              <a:rPr lang="en-US" altLang="zh-TW" sz="1800" dirty="0">
                <a:latin typeface="Consolas" panose="020B0609020204030204" pitchFamily="49" charset="0"/>
              </a:rPr>
              <a:t> == </a:t>
            </a:r>
            <a:r>
              <a:rPr lang="en-US" altLang="zh-TW" sz="1800" dirty="0" err="1">
                <a:latin typeface="Consolas" panose="020B0609020204030204" pitchFamily="49" charset="0"/>
              </a:rPr>
              <a:t>regc</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a:solidFill>
                  <a:srgbClr val="FF0000"/>
                </a:solidFill>
                <a:latin typeface="Consolas" panose="020B0609020204030204" pitchFamily="49" charset="0"/>
              </a:rPr>
              <a:t>x</a:t>
            </a:r>
          </a:p>
          <a:p>
            <a:pPr>
              <a:buFont typeface="Wingdings 2" pitchFamily="18" charset="2"/>
              <a:buNone/>
            </a:pPr>
            <a:r>
              <a:rPr lang="en-US" altLang="zh-TW" sz="1800" dirty="0">
                <a:latin typeface="Consolas" panose="020B0609020204030204" pitchFamily="49" charset="0"/>
              </a:rPr>
              <a:t>	#50 $finish;</a:t>
            </a:r>
          </a:p>
          <a:p>
            <a:pPr>
              <a:buFont typeface="Wingdings 2" pitchFamily="18" charset="2"/>
              <a:buNone/>
            </a:pPr>
            <a:r>
              <a:rPr lang="en-US" altLang="zh-TW" sz="1800" dirty="0">
                <a:latin typeface="Consolas" panose="020B0609020204030204" pitchFamily="49" charset="0"/>
              </a:rPr>
              <a:t>join</a:t>
            </a:r>
          </a:p>
          <a:p>
            <a:pPr>
              <a:buFont typeface="Wingdings 2" pitchFamily="18" charset="2"/>
              <a:buNone/>
            </a:pPr>
            <a:r>
              <a:rPr lang="en-US" altLang="zh-TW" sz="1800" dirty="0" err="1">
                <a:latin typeface="Consolas" panose="020B0609020204030204" pitchFamily="49" charset="0"/>
              </a:rPr>
              <a:t>endmodule</a:t>
            </a:r>
            <a:endParaRPr lang="en-US" altLang="zh-TW" sz="1800" dirty="0">
              <a:latin typeface="Consolas" panose="020B0609020204030204" pitchFamily="49" charset="0"/>
            </a:endParaRPr>
          </a:p>
        </p:txBody>
      </p:sp>
      <p:sp>
        <p:nvSpPr>
          <p:cNvPr id="44" name="投影片編號版面配置區 6"/>
          <p:cNvSpPr>
            <a:spLocks noGrp="1"/>
          </p:cNvSpPr>
          <p:nvPr>
            <p:ph type="sldNum" sz="quarter" idx="12"/>
          </p:nvPr>
        </p:nvSpPr>
        <p:spPr/>
        <p:txBody>
          <a:bodyPr/>
          <a:lstStyle/>
          <a:p>
            <a:fld id="{C60D1897-2D53-40CE-A620-8661E1789B99}" type="slidenum">
              <a:rPr lang="en-US" altLang="zh-TW" smtClean="0"/>
              <a:pPr/>
              <a:t>114</a:t>
            </a:fld>
            <a:endParaRPr lang="en-US" altLang="zh-TW"/>
          </a:p>
        </p:txBody>
      </p:sp>
      <p:graphicFrame>
        <p:nvGraphicFramePr>
          <p:cNvPr id="982021" name="Group 5"/>
          <p:cNvGraphicFramePr>
            <a:graphicFrameLocks noGrp="1"/>
          </p:cNvGraphicFramePr>
          <p:nvPr/>
        </p:nvGraphicFramePr>
        <p:xfrm>
          <a:off x="2424114" y="3141663"/>
          <a:ext cx="2808287" cy="1871664"/>
        </p:xfrm>
        <a:graphic>
          <a:graphicData uri="http://schemas.openxmlformats.org/drawingml/2006/table">
            <a:tbl>
              <a:tblPr/>
              <a:tblGrid>
                <a:gridCol w="561975">
                  <a:extLst>
                    <a:ext uri="{9D8B030D-6E8A-4147-A177-3AD203B41FA5}">
                      <a16:colId xmlns:a16="http://schemas.microsoft.com/office/drawing/2014/main" val="20000"/>
                    </a:ext>
                  </a:extLst>
                </a:gridCol>
                <a:gridCol w="560387">
                  <a:extLst>
                    <a:ext uri="{9D8B030D-6E8A-4147-A177-3AD203B41FA5}">
                      <a16:colId xmlns:a16="http://schemas.microsoft.com/office/drawing/2014/main" val="20001"/>
                    </a:ext>
                  </a:extLst>
                </a:gridCol>
                <a:gridCol w="563563">
                  <a:extLst>
                    <a:ext uri="{9D8B030D-6E8A-4147-A177-3AD203B41FA5}">
                      <a16:colId xmlns:a16="http://schemas.microsoft.com/office/drawing/2014/main" val="20002"/>
                    </a:ext>
                  </a:extLst>
                </a:gridCol>
                <a:gridCol w="560387">
                  <a:extLst>
                    <a:ext uri="{9D8B030D-6E8A-4147-A177-3AD203B41FA5}">
                      <a16:colId xmlns:a16="http://schemas.microsoft.com/office/drawing/2014/main" val="20003"/>
                    </a:ext>
                  </a:extLst>
                </a:gridCol>
                <a:gridCol w="561975">
                  <a:extLst>
                    <a:ext uri="{9D8B030D-6E8A-4147-A177-3AD203B41FA5}">
                      <a16:colId xmlns:a16="http://schemas.microsoft.com/office/drawing/2014/main" val="20004"/>
                    </a:ext>
                  </a:extLst>
                </a:gridCol>
              </a:tblGrid>
              <a:tr h="376238">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4650">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6238">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投影片編號版面配置區 6"/>
          <p:cNvSpPr>
            <a:spLocks noGrp="1"/>
          </p:cNvSpPr>
          <p:nvPr>
            <p:ph type="sldNum" sz="quarter" idx="12"/>
          </p:nvPr>
        </p:nvSpPr>
        <p:spPr/>
        <p:txBody>
          <a:bodyPr/>
          <a:lstStyle/>
          <a:p>
            <a:fld id="{45778CB7-3336-427B-AC4A-D32B52D4513F}" type="slidenum">
              <a:rPr lang="en-US" altLang="zh-TW" smtClean="0"/>
              <a:pPr/>
              <a:t>115</a:t>
            </a:fld>
            <a:endParaRPr lang="en-US" altLang="zh-TW"/>
          </a:p>
        </p:txBody>
      </p:sp>
      <p:sp>
        <p:nvSpPr>
          <p:cNvPr id="983043" name="Rectangle 3"/>
          <p:cNvSpPr>
            <a:spLocks noGrp="1" noChangeArrowheads="1"/>
          </p:cNvSpPr>
          <p:nvPr>
            <p:ph type="body" sz="half" idx="1"/>
          </p:nvPr>
        </p:nvSpPr>
        <p:spPr/>
        <p:txBody>
          <a:bodyPr/>
          <a:lstStyle/>
          <a:p>
            <a:pPr>
              <a:buFont typeface="Wingdings 2" pitchFamily="18" charset="2"/>
              <a:buNone/>
            </a:pPr>
            <a:r>
              <a:rPr lang="en-US" altLang="zh-TW" sz="1800" b="1">
                <a:solidFill>
                  <a:srgbClr val="339933"/>
                </a:solidFill>
              </a:rPr>
              <a:t>=== 	identity (case equality)</a:t>
            </a:r>
          </a:p>
          <a:p>
            <a:pPr>
              <a:buFont typeface="Wingdings 2" pitchFamily="18" charset="2"/>
              <a:buNone/>
            </a:pPr>
            <a:r>
              <a:rPr lang="en-US" altLang="zh-TW" sz="1800" b="1">
                <a:solidFill>
                  <a:srgbClr val="339933"/>
                </a:solidFill>
              </a:rPr>
              <a:t>!== 	nonidentity (case inequality)</a:t>
            </a:r>
          </a:p>
          <a:p>
            <a:endParaRPr lang="en-US" altLang="zh-TW" sz="1800"/>
          </a:p>
          <a:p>
            <a:pPr>
              <a:buClr>
                <a:srgbClr val="000066"/>
              </a:buClr>
            </a:pPr>
            <a:r>
              <a:rPr lang="en-US" altLang="zh-TW" sz="1800">
                <a:solidFill>
                  <a:srgbClr val="0000FF"/>
                </a:solidFill>
              </a:rPr>
              <a:t>The result is always 1'b1 or 1'b0</a:t>
            </a:r>
          </a:p>
        </p:txBody>
      </p:sp>
      <p:sp>
        <p:nvSpPr>
          <p:cNvPr id="983044" name="Rectangle 4"/>
          <p:cNvSpPr>
            <a:spLocks noGrp="1" noChangeArrowheads="1"/>
          </p:cNvSpPr>
          <p:nvPr>
            <p:ph type="body" sz="half" idx="2"/>
          </p:nvPr>
        </p:nvSpPr>
        <p:spPr>
          <a:xfrm>
            <a:off x="6197600" y="1357298"/>
            <a:ext cx="5384800" cy="5384070"/>
          </a:xfrm>
          <a:solidFill>
            <a:srgbClr val="FFFF99"/>
          </a:solidFill>
        </p:spPr>
        <p:txBody>
          <a:bodyPr/>
          <a:lstStyle/>
          <a:p>
            <a:pPr>
              <a:buFont typeface="Wingdings 2" pitchFamily="18" charset="2"/>
              <a:buNone/>
            </a:pPr>
            <a:r>
              <a:rPr lang="en-US" altLang="zh-TW" sz="1800" dirty="0">
                <a:latin typeface="Consolas" panose="020B0609020204030204" pitchFamily="49" charset="0"/>
              </a:rPr>
              <a:t>module equalities2();</a:t>
            </a:r>
          </a:p>
          <a:p>
            <a:pPr>
              <a:buFont typeface="Wingdings 2" pitchFamily="18" charset="2"/>
              <a:buNone/>
            </a:pPr>
            <a:r>
              <a:rPr lang="en-US" altLang="zh-TW" sz="1800" dirty="0">
                <a:latin typeface="Consolas" panose="020B0609020204030204" pitchFamily="49" charset="0"/>
              </a:rPr>
              <a:t>reg [3:0] </a:t>
            </a:r>
            <a:r>
              <a:rPr lang="en-US" altLang="zh-TW" sz="1800" dirty="0" err="1">
                <a:latin typeface="Consolas" panose="020B0609020204030204" pitchFamily="49" charset="0"/>
              </a:rPr>
              <a:t>rega</a:t>
            </a:r>
            <a:r>
              <a:rPr lang="en-US" altLang="zh-TW" sz="1800" dirty="0">
                <a:latin typeface="Consolas" panose="020B0609020204030204" pitchFamily="49" charset="0"/>
              </a:rPr>
              <a:t>, </a:t>
            </a:r>
            <a:r>
              <a:rPr lang="en-US" altLang="zh-TW" sz="1800" dirty="0" err="1">
                <a:latin typeface="Consolas" panose="020B0609020204030204" pitchFamily="49" charset="0"/>
              </a:rPr>
              <a:t>regb</a:t>
            </a:r>
            <a:r>
              <a:rPr lang="en-US" altLang="zh-TW" sz="1800" dirty="0">
                <a:latin typeface="Consolas" panose="020B0609020204030204" pitchFamily="49" charset="0"/>
              </a:rPr>
              <a:t>, </a:t>
            </a:r>
            <a:r>
              <a:rPr lang="en-US" altLang="zh-TW" sz="1800" dirty="0" err="1">
                <a:latin typeface="Consolas" panose="020B0609020204030204" pitchFamily="49" charset="0"/>
              </a:rPr>
              <a:t>regc</a:t>
            </a:r>
            <a:r>
              <a:rPr lang="en-US" altLang="zh-TW" sz="1800" dirty="0">
                <a:latin typeface="Consolas" panose="020B0609020204030204" pitchFamily="49" charset="0"/>
              </a:rPr>
              <a:t>;</a:t>
            </a:r>
          </a:p>
          <a:p>
            <a:pPr>
              <a:buFont typeface="Wingdings 2" pitchFamily="18" charset="2"/>
              <a:buNone/>
            </a:pPr>
            <a:r>
              <a:rPr lang="en-US" altLang="zh-TW" sz="1800" dirty="0">
                <a:latin typeface="Consolas" panose="020B0609020204030204" pitchFamily="49" charset="0"/>
              </a:rPr>
              <a:t>reg </a:t>
            </a:r>
            <a:r>
              <a:rPr lang="en-US" altLang="zh-TW" sz="1800" dirty="0" err="1">
                <a:latin typeface="Consolas" panose="020B0609020204030204" pitchFamily="49" charset="0"/>
              </a:rPr>
              <a:t>val</a:t>
            </a:r>
            <a:r>
              <a:rPr lang="en-US" altLang="zh-TW" sz="1800" dirty="0">
                <a:latin typeface="Consolas" panose="020B0609020204030204" pitchFamily="49" charset="0"/>
              </a:rPr>
              <a:t>;</a:t>
            </a:r>
          </a:p>
          <a:p>
            <a:pPr>
              <a:buFont typeface="Wingdings 2" pitchFamily="18" charset="2"/>
              <a:buNone/>
            </a:pPr>
            <a:r>
              <a:rPr lang="en-US" altLang="zh-TW" sz="1800" dirty="0">
                <a:latin typeface="Consolas" panose="020B0609020204030204" pitchFamily="49" charset="0"/>
              </a:rPr>
              <a:t>initial begin</a:t>
            </a:r>
          </a:p>
          <a:p>
            <a:pPr>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rega</a:t>
            </a:r>
            <a:r>
              <a:rPr lang="en-US" altLang="zh-TW" sz="1800" dirty="0">
                <a:latin typeface="Consolas" panose="020B0609020204030204" pitchFamily="49" charset="0"/>
              </a:rPr>
              <a:t> = 4'b0011; // 3</a:t>
            </a:r>
          </a:p>
          <a:p>
            <a:pPr>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regb</a:t>
            </a:r>
            <a:r>
              <a:rPr lang="en-US" altLang="zh-TW" sz="1800" dirty="0">
                <a:latin typeface="Consolas" panose="020B0609020204030204" pitchFamily="49" charset="0"/>
              </a:rPr>
              <a:t> = 4'b1010; // 10</a:t>
            </a:r>
          </a:p>
          <a:p>
            <a:pPr>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regc</a:t>
            </a:r>
            <a:r>
              <a:rPr lang="en-US" altLang="zh-TW" sz="1800" dirty="0">
                <a:latin typeface="Consolas" panose="020B0609020204030204" pitchFamily="49" charset="0"/>
              </a:rPr>
              <a:t> = 4'b1x10;</a:t>
            </a:r>
          </a:p>
          <a:p>
            <a:pPr>
              <a:buFont typeface="Wingdings 2" pitchFamily="18" charset="2"/>
              <a:buNone/>
            </a:pPr>
            <a:r>
              <a:rPr lang="en-US" altLang="zh-TW" sz="1800" dirty="0">
                <a:latin typeface="Consolas" panose="020B0609020204030204" pitchFamily="49" charset="0"/>
              </a:rPr>
              <a:t>end</a:t>
            </a:r>
          </a:p>
          <a:p>
            <a:pPr>
              <a:buFont typeface="Wingdings 2" pitchFamily="18" charset="2"/>
              <a:buNone/>
            </a:pPr>
            <a:r>
              <a:rPr lang="en-US" altLang="zh-TW" sz="1800" dirty="0">
                <a:latin typeface="Consolas" panose="020B0609020204030204" pitchFamily="49" charset="0"/>
              </a:rPr>
              <a:t>Initial  fork</a:t>
            </a:r>
          </a:p>
          <a:p>
            <a:pPr>
              <a:buFont typeface="Wingdings 2" pitchFamily="18" charset="2"/>
              <a:buNone/>
            </a:pPr>
            <a:r>
              <a:rPr lang="en-US" altLang="zh-TW" sz="1800" dirty="0">
                <a:latin typeface="Consolas" panose="020B0609020204030204" pitchFamily="49" charset="0"/>
              </a:rPr>
              <a:t>	#10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rega</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0</a:t>
            </a:r>
          </a:p>
          <a:p>
            <a:pPr>
              <a:buFont typeface="Wingdings 2" pitchFamily="18" charset="2"/>
              <a:buNone/>
            </a:pPr>
            <a:r>
              <a:rPr lang="en-US" altLang="zh-TW" sz="1800" dirty="0">
                <a:latin typeface="Consolas" panose="020B0609020204030204" pitchFamily="49" charset="0"/>
              </a:rPr>
              <a:t>	#20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rega</a:t>
            </a:r>
            <a:r>
              <a:rPr lang="en-US" altLang="zh-TW" sz="1800" dirty="0">
                <a:latin typeface="Consolas" panose="020B0609020204030204" pitchFamily="49" charset="0"/>
              </a:rPr>
              <a:t> !== </a:t>
            </a:r>
            <a:r>
              <a:rPr lang="en-US" altLang="zh-TW" sz="1800" dirty="0" err="1">
                <a:latin typeface="Consolas" panose="020B0609020204030204" pitchFamily="49" charset="0"/>
              </a:rPr>
              <a:t>regc</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1</a:t>
            </a:r>
          </a:p>
          <a:p>
            <a:pPr>
              <a:buFont typeface="Wingdings 2" pitchFamily="18" charset="2"/>
              <a:buNone/>
            </a:pPr>
            <a:r>
              <a:rPr lang="en-US" altLang="zh-TW" sz="1800" dirty="0">
                <a:latin typeface="Consolas" panose="020B0609020204030204" pitchFamily="49" charset="0"/>
              </a:rPr>
              <a:t>	#30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 !== </a:t>
            </a:r>
            <a:r>
              <a:rPr lang="en-US" altLang="zh-TW" sz="1800" dirty="0" err="1">
                <a:latin typeface="Consolas" panose="020B0609020204030204" pitchFamily="49" charset="0"/>
              </a:rPr>
              <a:t>regc</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a:solidFill>
                  <a:srgbClr val="FF0000"/>
                </a:solidFill>
                <a:latin typeface="Consolas" panose="020B0609020204030204" pitchFamily="49" charset="0"/>
              </a:rPr>
              <a:t>1</a:t>
            </a:r>
          </a:p>
          <a:p>
            <a:pPr>
              <a:buFont typeface="Wingdings 2" pitchFamily="18" charset="2"/>
              <a:buNone/>
            </a:pPr>
            <a:r>
              <a:rPr lang="en-US" altLang="zh-TW" sz="1800" dirty="0">
                <a:latin typeface="Consolas" panose="020B0609020204030204" pitchFamily="49" charset="0"/>
              </a:rPr>
              <a:t>	#40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err="1">
                <a:latin typeface="Consolas" panose="020B0609020204030204" pitchFamily="49" charset="0"/>
              </a:rPr>
              <a:t>regc</a:t>
            </a:r>
            <a:r>
              <a:rPr lang="en-US" altLang="zh-TW" sz="1800" dirty="0">
                <a:latin typeface="Consolas" panose="020B0609020204030204" pitchFamily="49" charset="0"/>
              </a:rPr>
              <a:t> === </a:t>
            </a:r>
            <a:r>
              <a:rPr lang="en-US" altLang="zh-TW" sz="1800" dirty="0" err="1">
                <a:latin typeface="Consolas" panose="020B0609020204030204" pitchFamily="49" charset="0"/>
              </a:rPr>
              <a:t>regc</a:t>
            </a:r>
            <a:r>
              <a:rPr lang="en-US" altLang="zh-TW" sz="1800" dirty="0">
                <a:latin typeface="Consolas" panose="020B0609020204030204" pitchFamily="49" charset="0"/>
              </a:rPr>
              <a:t>; // </a:t>
            </a:r>
            <a:r>
              <a:rPr lang="en-US" altLang="zh-TW" sz="1800" dirty="0" err="1">
                <a:latin typeface="Consolas" panose="020B0609020204030204" pitchFamily="49" charset="0"/>
              </a:rPr>
              <a:t>val</a:t>
            </a:r>
            <a:r>
              <a:rPr lang="en-US" altLang="zh-TW" sz="1800" dirty="0">
                <a:latin typeface="Consolas" panose="020B0609020204030204" pitchFamily="49" charset="0"/>
              </a:rPr>
              <a:t> = </a:t>
            </a:r>
            <a:r>
              <a:rPr lang="en-US" altLang="zh-TW" sz="1800" dirty="0">
                <a:solidFill>
                  <a:srgbClr val="FF0000"/>
                </a:solidFill>
                <a:latin typeface="Consolas" panose="020B0609020204030204" pitchFamily="49" charset="0"/>
              </a:rPr>
              <a:t>1</a:t>
            </a:r>
          </a:p>
          <a:p>
            <a:pPr>
              <a:buFont typeface="Wingdings 2" pitchFamily="18" charset="2"/>
              <a:buNone/>
            </a:pPr>
            <a:r>
              <a:rPr lang="en-US" altLang="zh-TW" sz="1800" dirty="0">
                <a:latin typeface="Consolas" panose="020B0609020204030204" pitchFamily="49" charset="0"/>
              </a:rPr>
              <a:t>	#50 $finish;</a:t>
            </a:r>
          </a:p>
          <a:p>
            <a:pPr>
              <a:buFont typeface="Wingdings 2" pitchFamily="18" charset="2"/>
              <a:buNone/>
            </a:pPr>
            <a:r>
              <a:rPr lang="en-US" altLang="zh-TW" sz="1800" dirty="0">
                <a:latin typeface="Consolas" panose="020B0609020204030204" pitchFamily="49" charset="0"/>
              </a:rPr>
              <a:t>join</a:t>
            </a:r>
          </a:p>
          <a:p>
            <a:pPr>
              <a:buFont typeface="Wingdings 2" pitchFamily="18" charset="2"/>
              <a:buNone/>
            </a:pPr>
            <a:r>
              <a:rPr lang="en-US" altLang="zh-TW" sz="1800" dirty="0" err="1">
                <a:latin typeface="Consolas" panose="020B0609020204030204" pitchFamily="49" charset="0"/>
              </a:rPr>
              <a:t>endmodule</a:t>
            </a:r>
            <a:endParaRPr lang="en-US" altLang="zh-TW" sz="1800" dirty="0">
              <a:latin typeface="Consolas" panose="020B0609020204030204" pitchFamily="49" charset="0"/>
            </a:endParaRPr>
          </a:p>
        </p:txBody>
      </p:sp>
      <p:graphicFrame>
        <p:nvGraphicFramePr>
          <p:cNvPr id="983045" name="Group 5"/>
          <p:cNvGraphicFramePr>
            <a:graphicFrameLocks noGrp="1"/>
          </p:cNvGraphicFramePr>
          <p:nvPr/>
        </p:nvGraphicFramePr>
        <p:xfrm>
          <a:off x="2567609" y="2925488"/>
          <a:ext cx="2808287" cy="1871664"/>
        </p:xfrm>
        <a:graphic>
          <a:graphicData uri="http://schemas.openxmlformats.org/drawingml/2006/table">
            <a:tbl>
              <a:tblPr/>
              <a:tblGrid>
                <a:gridCol w="561975">
                  <a:extLst>
                    <a:ext uri="{9D8B030D-6E8A-4147-A177-3AD203B41FA5}">
                      <a16:colId xmlns:a16="http://schemas.microsoft.com/office/drawing/2014/main" val="20000"/>
                    </a:ext>
                  </a:extLst>
                </a:gridCol>
                <a:gridCol w="561975">
                  <a:extLst>
                    <a:ext uri="{9D8B030D-6E8A-4147-A177-3AD203B41FA5}">
                      <a16:colId xmlns:a16="http://schemas.microsoft.com/office/drawing/2014/main" val="20001"/>
                    </a:ext>
                  </a:extLst>
                </a:gridCol>
                <a:gridCol w="560387">
                  <a:extLst>
                    <a:ext uri="{9D8B030D-6E8A-4147-A177-3AD203B41FA5}">
                      <a16:colId xmlns:a16="http://schemas.microsoft.com/office/drawing/2014/main" val="20002"/>
                    </a:ext>
                  </a:extLst>
                </a:gridCol>
                <a:gridCol w="561975">
                  <a:extLst>
                    <a:ext uri="{9D8B030D-6E8A-4147-A177-3AD203B41FA5}">
                      <a16:colId xmlns:a16="http://schemas.microsoft.com/office/drawing/2014/main" val="20003"/>
                    </a:ext>
                  </a:extLst>
                </a:gridCol>
                <a:gridCol w="561975">
                  <a:extLst>
                    <a:ext uri="{9D8B030D-6E8A-4147-A177-3AD203B41FA5}">
                      <a16:colId xmlns:a16="http://schemas.microsoft.com/office/drawing/2014/main" val="20004"/>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9413">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dirty="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標題 4"/>
          <p:cNvSpPr>
            <a:spLocks noGrp="1"/>
          </p:cNvSpPr>
          <p:nvPr>
            <p:ph type="title"/>
          </p:nvPr>
        </p:nvSpPr>
        <p:spPr/>
        <p:txBody>
          <a:bodyPr/>
          <a:lstStyle/>
          <a:p>
            <a:r>
              <a:rPr lang="en-US" altLang="zh-TW"/>
              <a:t>Equality Operators (2/3)</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標題 4"/>
          <p:cNvSpPr>
            <a:spLocks noGrp="1"/>
          </p:cNvSpPr>
          <p:nvPr>
            <p:ph type="title"/>
          </p:nvPr>
        </p:nvSpPr>
        <p:spPr/>
        <p:txBody>
          <a:bodyPr/>
          <a:lstStyle/>
          <a:p>
            <a:r>
              <a:rPr lang="en-US" altLang="zh-TW"/>
              <a:t>Equality Operators (3/3)</a:t>
            </a:r>
            <a:endParaRPr lang="zh-TW" altLang="en-US" dirty="0"/>
          </a:p>
        </p:txBody>
      </p:sp>
      <p:sp>
        <p:nvSpPr>
          <p:cNvPr id="81" name="投影片編號版面配置區 7"/>
          <p:cNvSpPr>
            <a:spLocks noGrp="1"/>
          </p:cNvSpPr>
          <p:nvPr>
            <p:ph type="sldNum" sz="quarter" idx="12"/>
          </p:nvPr>
        </p:nvSpPr>
        <p:spPr/>
        <p:txBody>
          <a:bodyPr>
            <a:normAutofit/>
          </a:bodyPr>
          <a:lstStyle/>
          <a:p>
            <a:fld id="{C593CE7F-9CBA-420E-953D-999CF02F3EC4}" type="slidenum">
              <a:rPr lang="en-US" altLang="zh-TW" smtClean="0"/>
              <a:pPr/>
              <a:t>116</a:t>
            </a:fld>
            <a:endParaRPr lang="en-US" altLang="zh-TW"/>
          </a:p>
        </p:txBody>
      </p:sp>
      <p:sp>
        <p:nvSpPr>
          <p:cNvPr id="984067" name="Rectangle 3"/>
          <p:cNvSpPr>
            <a:spLocks noGrp="1" noChangeArrowheads="1"/>
          </p:cNvSpPr>
          <p:nvPr>
            <p:ph type="body" sz="half" idx="4294967295"/>
          </p:nvPr>
        </p:nvSpPr>
        <p:spPr>
          <a:xfrm>
            <a:off x="839416" y="1241425"/>
            <a:ext cx="8569325" cy="5616575"/>
          </a:xfrm>
        </p:spPr>
        <p:txBody>
          <a:bodyPr/>
          <a:lstStyle/>
          <a:p>
            <a:pPr>
              <a:buClr>
                <a:srgbClr val="000066"/>
              </a:buClr>
            </a:pPr>
            <a:r>
              <a:rPr lang="en-US" altLang="zh-TW" sz="2000" b="1" dirty="0">
                <a:solidFill>
                  <a:srgbClr val="FF0000"/>
                </a:solidFill>
              </a:rPr>
              <a:t>=</a:t>
            </a:r>
            <a:r>
              <a:rPr lang="en-US" altLang="zh-TW" sz="2000" dirty="0"/>
              <a:t> is the </a:t>
            </a:r>
            <a:r>
              <a:rPr lang="en-US" altLang="zh-TW" sz="2000" dirty="0">
                <a:solidFill>
                  <a:srgbClr val="FF00FF"/>
                </a:solidFill>
              </a:rPr>
              <a:t>assignment</a:t>
            </a:r>
            <a:r>
              <a:rPr lang="en-US" altLang="zh-TW" sz="2000" dirty="0"/>
              <a:t> operator. It copies the value of the RHS of the expression to the LHS.</a:t>
            </a:r>
          </a:p>
          <a:p>
            <a:pPr>
              <a:buClr>
                <a:srgbClr val="000066"/>
              </a:buClr>
            </a:pPr>
            <a:r>
              <a:rPr lang="en-US" altLang="zh-TW" sz="2000" b="1" dirty="0">
                <a:solidFill>
                  <a:srgbClr val="FF0000"/>
                </a:solidFill>
              </a:rPr>
              <a:t>== </a:t>
            </a:r>
            <a:r>
              <a:rPr lang="en-US" altLang="zh-TW" sz="2000" dirty="0"/>
              <a:t>is the </a:t>
            </a:r>
            <a:r>
              <a:rPr lang="en-US" altLang="zh-TW" sz="2000" u="sng" dirty="0">
                <a:solidFill>
                  <a:srgbClr val="FF00FF"/>
                </a:solidFill>
              </a:rPr>
              <a:t>logical</a:t>
            </a:r>
            <a:r>
              <a:rPr lang="en-US" altLang="zh-TW" sz="2000" dirty="0"/>
              <a:t> </a:t>
            </a:r>
            <a:r>
              <a:rPr lang="en-US" altLang="zh-TW" sz="2000" dirty="0">
                <a:solidFill>
                  <a:srgbClr val="FF00FF"/>
                </a:solidFill>
              </a:rPr>
              <a:t>equality</a:t>
            </a:r>
            <a:r>
              <a:rPr lang="en-US" altLang="zh-TW" sz="2000" dirty="0"/>
              <a:t> operator</a:t>
            </a:r>
          </a:p>
          <a:p>
            <a:pPr lvl="1"/>
            <a:r>
              <a:rPr lang="en-US" altLang="zh-TW" sz="1800" dirty="0"/>
              <a:t>Which the logical equality operator, an </a:t>
            </a:r>
            <a:r>
              <a:rPr lang="en-US" altLang="zh-TW" sz="1800" dirty="0">
                <a:solidFill>
                  <a:srgbClr val="FF0000"/>
                </a:solidFill>
              </a:rPr>
              <a:t>X i</a:t>
            </a:r>
            <a:r>
              <a:rPr lang="en-US" altLang="zh-TW" sz="1800" dirty="0"/>
              <a:t>n either of the operand is </a:t>
            </a:r>
            <a:r>
              <a:rPr lang="en-US" altLang="zh-TW" sz="1800" dirty="0">
                <a:solidFill>
                  <a:srgbClr val="FF0000"/>
                </a:solidFill>
              </a:rPr>
              <a:t>logicality unknown</a:t>
            </a:r>
            <a:r>
              <a:rPr lang="en-US" altLang="zh-TW" sz="1800" dirty="0"/>
              <a:t>.</a:t>
            </a:r>
          </a:p>
          <a:p>
            <a:pPr>
              <a:buClr>
                <a:srgbClr val="000066"/>
              </a:buClr>
            </a:pPr>
            <a:r>
              <a:rPr lang="en-US" altLang="zh-TW" sz="2000" b="1" dirty="0">
                <a:solidFill>
                  <a:srgbClr val="FF0000"/>
                </a:solidFill>
              </a:rPr>
              <a:t>===</a:t>
            </a:r>
            <a:r>
              <a:rPr lang="en-US" altLang="zh-TW" sz="2000" dirty="0"/>
              <a:t> is the </a:t>
            </a:r>
            <a:r>
              <a:rPr lang="en-US" altLang="zh-TW" sz="2000" u="sng" dirty="0">
                <a:solidFill>
                  <a:srgbClr val="FF00FF"/>
                </a:solidFill>
              </a:rPr>
              <a:t>case</a:t>
            </a:r>
            <a:r>
              <a:rPr lang="en-US" altLang="zh-TW" sz="2000" dirty="0"/>
              <a:t> </a:t>
            </a:r>
            <a:r>
              <a:rPr lang="en-US" altLang="zh-TW" sz="2000" dirty="0">
                <a:solidFill>
                  <a:srgbClr val="FF00FF"/>
                </a:solidFill>
              </a:rPr>
              <a:t>equality</a:t>
            </a:r>
            <a:r>
              <a:rPr lang="en-US" altLang="zh-TW" sz="2000" dirty="0"/>
              <a:t> operator</a:t>
            </a:r>
          </a:p>
          <a:p>
            <a:pPr lvl="1"/>
            <a:r>
              <a:rPr lang="en-US" altLang="zh-TW" sz="1800" dirty="0"/>
              <a:t>With the case equality operator the result  can still evaluate to true (1) or false (0) when x or z values are present  in the operands.</a:t>
            </a:r>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pPr lvl="1"/>
            <a:endParaRPr lang="en-US" altLang="zh-TW" sz="1800" dirty="0"/>
          </a:p>
          <a:p>
            <a:pPr lvl="1"/>
            <a:r>
              <a:rPr lang="en-US" altLang="zh-TW" sz="1600" dirty="0"/>
              <a:t>2’b0x === 2’b1x evaluates to 0, because they are not equal.</a:t>
            </a:r>
          </a:p>
          <a:p>
            <a:pPr lvl="1"/>
            <a:r>
              <a:rPr lang="en-US" altLang="zh-TW" sz="1600" dirty="0"/>
              <a:t>2’b1x == 2’b1x evaluates to 1’bx, because they may or may not be equal.</a:t>
            </a:r>
          </a:p>
        </p:txBody>
      </p:sp>
      <p:graphicFrame>
        <p:nvGraphicFramePr>
          <p:cNvPr id="984106" name="Group 42"/>
          <p:cNvGraphicFramePr>
            <a:graphicFrameLocks noGrp="1"/>
          </p:cNvGraphicFramePr>
          <p:nvPr>
            <p:ph sz="quarter" idx="4294967295"/>
            <p:extLst>
              <p:ext uri="{D42A27DB-BD31-4B8C-83A1-F6EECF244321}">
                <p14:modId xmlns:p14="http://schemas.microsoft.com/office/powerpoint/2010/main" val="71048927"/>
              </p:ext>
            </p:extLst>
          </p:nvPr>
        </p:nvGraphicFramePr>
        <p:xfrm>
          <a:off x="6312024" y="3933056"/>
          <a:ext cx="2808287" cy="1871664"/>
        </p:xfrm>
        <a:graphic>
          <a:graphicData uri="http://schemas.openxmlformats.org/drawingml/2006/table">
            <a:tbl>
              <a:tblPr/>
              <a:tblGrid>
                <a:gridCol w="561975">
                  <a:extLst>
                    <a:ext uri="{9D8B030D-6E8A-4147-A177-3AD203B41FA5}">
                      <a16:colId xmlns:a16="http://schemas.microsoft.com/office/drawing/2014/main" val="20000"/>
                    </a:ext>
                  </a:extLst>
                </a:gridCol>
                <a:gridCol w="561975">
                  <a:extLst>
                    <a:ext uri="{9D8B030D-6E8A-4147-A177-3AD203B41FA5}">
                      <a16:colId xmlns:a16="http://schemas.microsoft.com/office/drawing/2014/main" val="20001"/>
                    </a:ext>
                  </a:extLst>
                </a:gridCol>
                <a:gridCol w="560387">
                  <a:extLst>
                    <a:ext uri="{9D8B030D-6E8A-4147-A177-3AD203B41FA5}">
                      <a16:colId xmlns:a16="http://schemas.microsoft.com/office/drawing/2014/main" val="20002"/>
                    </a:ext>
                  </a:extLst>
                </a:gridCol>
                <a:gridCol w="561975">
                  <a:extLst>
                    <a:ext uri="{9D8B030D-6E8A-4147-A177-3AD203B41FA5}">
                      <a16:colId xmlns:a16="http://schemas.microsoft.com/office/drawing/2014/main" val="20003"/>
                    </a:ext>
                  </a:extLst>
                </a:gridCol>
                <a:gridCol w="561975">
                  <a:extLst>
                    <a:ext uri="{9D8B030D-6E8A-4147-A177-3AD203B41FA5}">
                      <a16:colId xmlns:a16="http://schemas.microsoft.com/office/drawing/2014/main" val="20004"/>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dirty="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dirty="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9413">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dirty="0">
                          <a:ln>
                            <a:noFill/>
                          </a:ln>
                          <a:solidFill>
                            <a:srgbClr val="000066"/>
                          </a:solidFill>
                          <a:effectLst/>
                          <a:latin typeface="Arial" charset="0"/>
                          <a:ea typeface="新細明體" pitchFamily="18" charset="-12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7" name="Group 4">
            <a:extLst>
              <a:ext uri="{FF2B5EF4-FFF2-40B4-BE49-F238E27FC236}">
                <a16:creationId xmlns:a16="http://schemas.microsoft.com/office/drawing/2014/main" id="{F1460D9D-1E8F-D03B-B5FA-9121E4615431}"/>
              </a:ext>
            </a:extLst>
          </p:cNvPr>
          <p:cNvGraphicFramePr>
            <a:graphicFrameLocks/>
          </p:cNvGraphicFramePr>
          <p:nvPr>
            <p:extLst>
              <p:ext uri="{D42A27DB-BD31-4B8C-83A1-F6EECF244321}">
                <p14:modId xmlns:p14="http://schemas.microsoft.com/office/powerpoint/2010/main" val="2452026124"/>
              </p:ext>
            </p:extLst>
          </p:nvPr>
        </p:nvGraphicFramePr>
        <p:xfrm>
          <a:off x="2207568" y="3933056"/>
          <a:ext cx="2808287" cy="1871664"/>
        </p:xfrm>
        <a:graphic>
          <a:graphicData uri="http://schemas.openxmlformats.org/drawingml/2006/table">
            <a:tbl>
              <a:tblPr/>
              <a:tblGrid>
                <a:gridCol w="561975">
                  <a:extLst>
                    <a:ext uri="{9D8B030D-6E8A-4147-A177-3AD203B41FA5}">
                      <a16:colId xmlns:a16="http://schemas.microsoft.com/office/drawing/2014/main" val="20000"/>
                    </a:ext>
                  </a:extLst>
                </a:gridCol>
                <a:gridCol w="560387">
                  <a:extLst>
                    <a:ext uri="{9D8B030D-6E8A-4147-A177-3AD203B41FA5}">
                      <a16:colId xmlns:a16="http://schemas.microsoft.com/office/drawing/2014/main" val="20001"/>
                    </a:ext>
                  </a:extLst>
                </a:gridCol>
                <a:gridCol w="563563">
                  <a:extLst>
                    <a:ext uri="{9D8B030D-6E8A-4147-A177-3AD203B41FA5}">
                      <a16:colId xmlns:a16="http://schemas.microsoft.com/office/drawing/2014/main" val="20002"/>
                    </a:ext>
                  </a:extLst>
                </a:gridCol>
                <a:gridCol w="560387">
                  <a:extLst>
                    <a:ext uri="{9D8B030D-6E8A-4147-A177-3AD203B41FA5}">
                      <a16:colId xmlns:a16="http://schemas.microsoft.com/office/drawing/2014/main" val="20003"/>
                    </a:ext>
                  </a:extLst>
                </a:gridCol>
                <a:gridCol w="561975">
                  <a:extLst>
                    <a:ext uri="{9D8B030D-6E8A-4147-A177-3AD203B41FA5}">
                      <a16:colId xmlns:a16="http://schemas.microsoft.com/office/drawing/2014/main" val="20004"/>
                    </a:ext>
                  </a:extLst>
                </a:gridCol>
              </a:tblGrid>
              <a:tr h="376238">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z</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dirty="0">
                          <a:ln>
                            <a:noFill/>
                          </a:ln>
                          <a:solidFill>
                            <a:srgbClr val="000066"/>
                          </a:solidFill>
                          <a:effectLst/>
                          <a:latin typeface="Arial" charset="0"/>
                          <a:ea typeface="新細明體" pitchFamily="18" charset="-12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4650">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6238">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z</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新細明體"/>
                        </a:defRPr>
                      </a:lvl1pPr>
                      <a:lvl2pPr marL="457200" algn="l" defTabSz="914400" rtl="0" eaLnBrk="1" latinLnBrk="0" hangingPunct="1">
                        <a:defRPr sz="1800" kern="1200">
                          <a:solidFill>
                            <a:schemeClr val="tx1"/>
                          </a:solidFill>
                          <a:latin typeface="Arial"/>
                          <a:ea typeface="新細明體"/>
                        </a:defRPr>
                      </a:lvl2pPr>
                      <a:lvl3pPr marL="914400" algn="l" defTabSz="914400" rtl="0" eaLnBrk="1" latinLnBrk="0" hangingPunct="1">
                        <a:defRPr sz="1800" kern="1200">
                          <a:solidFill>
                            <a:schemeClr val="tx1"/>
                          </a:solidFill>
                          <a:latin typeface="Arial"/>
                          <a:ea typeface="新細明體"/>
                        </a:defRPr>
                      </a:lvl3pPr>
                      <a:lvl4pPr marL="1371600" algn="l" defTabSz="914400" rtl="0" eaLnBrk="1" latinLnBrk="0" hangingPunct="1">
                        <a:defRPr sz="1800" kern="1200">
                          <a:solidFill>
                            <a:schemeClr val="tx1"/>
                          </a:solidFill>
                          <a:latin typeface="Arial"/>
                          <a:ea typeface="新細明體"/>
                        </a:defRPr>
                      </a:lvl4pPr>
                      <a:lvl5pPr marL="1828800" algn="l" defTabSz="914400" rtl="0" eaLnBrk="1" latinLnBrk="0" hangingPunct="1">
                        <a:defRPr sz="1800" kern="1200">
                          <a:solidFill>
                            <a:schemeClr val="tx1"/>
                          </a:solidFill>
                          <a:latin typeface="Arial"/>
                          <a:ea typeface="新細明體"/>
                        </a:defRPr>
                      </a:lvl5pPr>
                      <a:lvl6pPr marL="2286000" algn="l" defTabSz="914400" rtl="0" eaLnBrk="1" latinLnBrk="0" hangingPunct="1">
                        <a:defRPr sz="1800" kern="1200">
                          <a:solidFill>
                            <a:schemeClr val="tx1"/>
                          </a:solidFill>
                          <a:latin typeface="Arial"/>
                          <a:ea typeface="新細明體"/>
                        </a:defRPr>
                      </a:lvl6pPr>
                      <a:lvl7pPr marL="2743200" algn="l" defTabSz="914400" rtl="0" eaLnBrk="1" latinLnBrk="0" hangingPunct="1">
                        <a:defRPr sz="1800" kern="1200">
                          <a:solidFill>
                            <a:schemeClr val="tx1"/>
                          </a:solidFill>
                          <a:latin typeface="Arial"/>
                          <a:ea typeface="新細明體"/>
                        </a:defRPr>
                      </a:lvl7pPr>
                      <a:lvl8pPr marL="3200400" algn="l" defTabSz="914400" rtl="0" eaLnBrk="1" latinLnBrk="0" hangingPunct="1">
                        <a:defRPr sz="1800" kern="1200">
                          <a:solidFill>
                            <a:schemeClr val="tx1"/>
                          </a:solidFill>
                          <a:latin typeface="Arial"/>
                          <a:ea typeface="新細明體"/>
                        </a:defRPr>
                      </a:lvl8pPr>
                      <a:lvl9pPr marL="3657600" algn="l" defTabSz="914400" rtl="0" eaLnBrk="1" latinLnBrk="0" hangingPunct="1">
                        <a:defRPr sz="1800" kern="1200">
                          <a:solidFill>
                            <a:schemeClr val="tx1"/>
                          </a:solidFill>
                          <a:latin typeface="Arial"/>
                          <a:ea typeface="新細明體"/>
                        </a:defRPr>
                      </a:lvl9pPr>
                    </a:lstStyle>
                    <a:p>
                      <a:pPr marL="0" marR="0" lvl="0" indent="0" algn="ctr" defTabSz="914400" rtl="0" eaLnBrk="1" fontAlgn="base" latinLnBrk="0" hangingPunct="1">
                        <a:lnSpc>
                          <a:spcPct val="100000"/>
                        </a:lnSpc>
                        <a:spcBef>
                          <a:spcPct val="20000"/>
                        </a:spcBef>
                        <a:spcAft>
                          <a:spcPct val="0"/>
                        </a:spcAft>
                        <a:buClrTx/>
                        <a:buSzTx/>
                        <a:buFont typeface="Wingdings 2" pitchFamily="18" charset="2"/>
                        <a:buNone/>
                        <a:tabLst/>
                      </a:pPr>
                      <a:r>
                        <a:rPr kumimoji="1" lang="en-US" altLang="zh-TW" sz="1600" b="0" i="0" u="none" strike="noStrike" cap="none" normalizeH="0" baseline="0" dirty="0">
                          <a:ln>
                            <a:noFill/>
                          </a:ln>
                          <a:solidFill>
                            <a:srgbClr val="000066"/>
                          </a:solidFill>
                          <a:effectLst/>
                          <a:latin typeface="Arial" charset="0"/>
                          <a:ea typeface="新細明體" pitchFamily="18" charset="-120"/>
                        </a:rPr>
                        <a:t>x</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406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406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8406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406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4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84067">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84067">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40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5091" name="Rectangle 3"/>
          <p:cNvSpPr>
            <a:spLocks noGrp="1" noChangeArrowheads="1"/>
          </p:cNvSpPr>
          <p:nvPr>
            <p:ph idx="1"/>
          </p:nvPr>
        </p:nvSpPr>
        <p:spPr/>
        <p:txBody>
          <a:bodyPr>
            <a:normAutofit fontScale="92500" lnSpcReduction="10000"/>
          </a:bodyPr>
          <a:lstStyle/>
          <a:p>
            <a:r>
              <a:rPr lang="en-US" altLang="zh-TW" sz="2200" dirty="0"/>
              <a:t>The syntax for the conditional operator is :</a:t>
            </a:r>
          </a:p>
          <a:p>
            <a:pPr lvl="1"/>
            <a:r>
              <a:rPr lang="en-US" altLang="zh-TW" dirty="0"/>
              <a:t>&lt;LHS&gt; = &lt;condition&gt; ? &lt;</a:t>
            </a:r>
            <a:r>
              <a:rPr lang="en-US" altLang="zh-TW" dirty="0" err="1">
                <a:solidFill>
                  <a:srgbClr val="FF00FF"/>
                </a:solidFill>
              </a:rPr>
              <a:t>true</a:t>
            </a:r>
            <a:r>
              <a:rPr lang="en-US" altLang="zh-TW" dirty="0" err="1"/>
              <a:t>_expression</a:t>
            </a:r>
            <a:r>
              <a:rPr lang="en-US" altLang="zh-TW" dirty="0"/>
              <a:t>&gt; : &lt;</a:t>
            </a:r>
            <a:r>
              <a:rPr lang="en-US" altLang="zh-TW" dirty="0" err="1">
                <a:solidFill>
                  <a:srgbClr val="FF00FF"/>
                </a:solidFill>
              </a:rPr>
              <a:t>false</a:t>
            </a:r>
            <a:r>
              <a:rPr lang="en-US" altLang="zh-TW" dirty="0" err="1"/>
              <a:t>_expression</a:t>
            </a:r>
            <a:r>
              <a:rPr lang="en-US" altLang="zh-TW" dirty="0"/>
              <a:t>&gt;;</a:t>
            </a:r>
          </a:p>
          <a:p>
            <a:r>
              <a:rPr lang="en-US" altLang="zh-TW" sz="2200" dirty="0"/>
              <a:t>This can be read as :</a:t>
            </a:r>
          </a:p>
          <a:p>
            <a:pPr lvl="1"/>
            <a:r>
              <a:rPr lang="en-US" altLang="zh-TW" dirty="0"/>
              <a:t>If condition is TRUE,  </a:t>
            </a:r>
          </a:p>
          <a:p>
            <a:pPr lvl="1">
              <a:buFont typeface="Wingdings" pitchFamily="2" charset="2"/>
              <a:buNone/>
            </a:pPr>
            <a:r>
              <a:rPr lang="en-US" altLang="zh-TW" dirty="0"/>
              <a:t>	then LHS =  </a:t>
            </a:r>
            <a:r>
              <a:rPr lang="en-US" altLang="zh-TW" dirty="0" err="1"/>
              <a:t>true_expression</a:t>
            </a:r>
            <a:r>
              <a:rPr lang="en-US" altLang="zh-TW" dirty="0"/>
              <a:t>, else LHS = </a:t>
            </a:r>
            <a:r>
              <a:rPr lang="en-US" altLang="zh-TW" dirty="0" err="1"/>
              <a:t>false_expression</a:t>
            </a:r>
            <a:r>
              <a:rPr lang="en-US" altLang="zh-TW" dirty="0"/>
              <a:t>.</a:t>
            </a:r>
          </a:p>
          <a:p>
            <a:r>
              <a:rPr lang="en-US" altLang="zh-TW" sz="2200" dirty="0"/>
              <a:t>If the </a:t>
            </a:r>
            <a:r>
              <a:rPr lang="en-US" altLang="zh-TW" sz="2200" u="sng" dirty="0">
                <a:solidFill>
                  <a:srgbClr val="FF0000"/>
                </a:solidFill>
              </a:rPr>
              <a:t>condition</a:t>
            </a:r>
            <a:r>
              <a:rPr lang="en-US" altLang="zh-TW" sz="2200" u="sng" dirty="0"/>
              <a:t> is unknown</a:t>
            </a:r>
            <a:r>
              <a:rPr lang="en-US" altLang="zh-TW" sz="2200" dirty="0"/>
              <a:t>, and the </a:t>
            </a:r>
            <a:r>
              <a:rPr lang="en-US" altLang="zh-TW" sz="2200" dirty="0" err="1"/>
              <a:t>true_expression</a:t>
            </a:r>
            <a:r>
              <a:rPr lang="en-US" altLang="zh-TW" sz="2200" dirty="0"/>
              <a:t> and </a:t>
            </a:r>
            <a:r>
              <a:rPr lang="en-US" altLang="zh-TW" sz="2200" dirty="0" err="1"/>
              <a:t>false_expression</a:t>
            </a:r>
            <a:r>
              <a:rPr lang="en-US" altLang="zh-TW" sz="2200" dirty="0"/>
              <a:t> are not equal, the </a:t>
            </a:r>
            <a:r>
              <a:rPr lang="en-US" altLang="zh-TW" sz="2200" u="sng" dirty="0">
                <a:solidFill>
                  <a:srgbClr val="FF0000"/>
                </a:solidFill>
              </a:rPr>
              <a:t>output</a:t>
            </a:r>
            <a:r>
              <a:rPr lang="en-US" altLang="zh-TW" sz="2200" u="sng" dirty="0"/>
              <a:t> is unknown</a:t>
            </a:r>
            <a:r>
              <a:rPr lang="en-US" altLang="zh-TW" sz="2200" dirty="0"/>
              <a:t>.</a:t>
            </a:r>
          </a:p>
          <a:p>
            <a:pPr lvl="1"/>
            <a:r>
              <a:rPr lang="en-US" altLang="zh-TW" dirty="0"/>
              <a:t>if </a:t>
            </a:r>
            <a:r>
              <a:rPr lang="en-US" altLang="zh-TW" dirty="0" err="1"/>
              <a:t>sel</a:t>
            </a:r>
            <a:r>
              <a:rPr lang="en-US" altLang="zh-TW" dirty="0"/>
              <a:t> is 0 then out is set equal to a, </a:t>
            </a:r>
          </a:p>
          <a:p>
            <a:pPr lvl="1">
              <a:buFont typeface="Wingdings" pitchFamily="2" charset="2"/>
              <a:buNone/>
            </a:pPr>
            <a:r>
              <a:rPr lang="en-US" altLang="zh-TW" dirty="0"/>
              <a:t>    if </a:t>
            </a:r>
            <a:r>
              <a:rPr lang="en-US" altLang="zh-TW" dirty="0" err="1"/>
              <a:t>sel</a:t>
            </a:r>
            <a:r>
              <a:rPr lang="en-US" altLang="zh-TW" dirty="0"/>
              <a:t> is 1 then out is set equal to b, </a:t>
            </a:r>
          </a:p>
          <a:p>
            <a:pPr lvl="1">
              <a:buFont typeface="Wingdings" pitchFamily="2" charset="2"/>
              <a:buNone/>
            </a:pPr>
            <a:r>
              <a:rPr lang="en-US" altLang="zh-TW" dirty="0"/>
              <a:t>    if </a:t>
            </a:r>
            <a:r>
              <a:rPr lang="en-US" altLang="zh-TW" dirty="0" err="1"/>
              <a:t>sel</a:t>
            </a:r>
            <a:r>
              <a:rPr lang="en-US" altLang="zh-TW" dirty="0"/>
              <a:t> is unknown, a is 0, and b is 0, then out is set equal to 0,</a:t>
            </a:r>
          </a:p>
          <a:p>
            <a:pPr lvl="1">
              <a:buFont typeface="Wingdings" pitchFamily="2" charset="2"/>
              <a:buNone/>
            </a:pPr>
            <a:r>
              <a:rPr lang="en-US" altLang="zh-TW" dirty="0"/>
              <a:t>    if </a:t>
            </a:r>
            <a:r>
              <a:rPr lang="en-US" altLang="zh-TW" dirty="0" err="1"/>
              <a:t>sel</a:t>
            </a:r>
            <a:r>
              <a:rPr lang="en-US" altLang="zh-TW" dirty="0"/>
              <a:t> is unknown, a is 0, and b is 1, then out is unknown.</a:t>
            </a:r>
          </a:p>
          <a:p>
            <a:pPr lvl="1">
              <a:buFont typeface="Wingdings" pitchFamily="2" charset="2"/>
              <a:buNone/>
            </a:pPr>
            <a:r>
              <a:rPr lang="en-US" altLang="zh-TW" dirty="0"/>
              <a:t>          </a:t>
            </a:r>
          </a:p>
          <a:p>
            <a:pPr lvl="1">
              <a:buFont typeface="Wingdings" pitchFamily="2" charset="2"/>
              <a:buNone/>
            </a:pPr>
            <a:r>
              <a:rPr lang="en-US" altLang="zh-TW" dirty="0"/>
              <a:t>		              </a:t>
            </a:r>
            <a:r>
              <a:rPr lang="en-US" altLang="zh-TW" dirty="0">
                <a:latin typeface="Consolas" panose="020B0609020204030204" pitchFamily="49" charset="0"/>
              </a:rPr>
              <a:t>assign out = ( </a:t>
            </a:r>
            <a:r>
              <a:rPr lang="en-US" altLang="zh-TW" dirty="0" err="1">
                <a:latin typeface="Consolas" panose="020B0609020204030204" pitchFamily="49" charset="0"/>
              </a:rPr>
              <a:t>sel</a:t>
            </a:r>
            <a:r>
              <a:rPr lang="en-US" altLang="zh-TW" dirty="0">
                <a:latin typeface="Consolas" panose="020B0609020204030204" pitchFamily="49" charset="0"/>
              </a:rPr>
              <a:t> == 0 ) ? a : b;</a:t>
            </a:r>
          </a:p>
          <a:p>
            <a:pPr lvl="2">
              <a:buFont typeface="Wingdings" pitchFamily="2" charset="2"/>
              <a:buNone/>
            </a:pPr>
            <a:endParaRPr lang="en-US" altLang="zh-TW" dirty="0"/>
          </a:p>
        </p:txBody>
      </p:sp>
      <p:sp>
        <p:nvSpPr>
          <p:cNvPr id="985090" name="Rectangle 2"/>
          <p:cNvSpPr>
            <a:spLocks noGrp="1" noChangeArrowheads="1"/>
          </p:cNvSpPr>
          <p:nvPr>
            <p:ph type="title"/>
          </p:nvPr>
        </p:nvSpPr>
        <p:spPr/>
        <p:txBody>
          <a:bodyPr>
            <a:normAutofit/>
          </a:bodyPr>
          <a:lstStyle/>
          <a:p>
            <a:r>
              <a:rPr lang="en-US" altLang="zh-TW"/>
              <a:t>Conditional Operator (1/2)</a:t>
            </a:r>
            <a:endParaRPr lang="en-US" altLang="zh-TW" dirty="0"/>
          </a:p>
        </p:txBody>
      </p:sp>
      <p:sp>
        <p:nvSpPr>
          <p:cNvPr id="5" name="投影片編號版面配置區 5"/>
          <p:cNvSpPr>
            <a:spLocks noGrp="1"/>
          </p:cNvSpPr>
          <p:nvPr>
            <p:ph type="sldNum" sz="quarter" idx="12"/>
          </p:nvPr>
        </p:nvSpPr>
        <p:spPr/>
        <p:txBody>
          <a:bodyPr/>
          <a:lstStyle/>
          <a:p>
            <a:fld id="{44EFD972-B83C-4BDB-AE53-28880A8EB27A}" type="slidenum">
              <a:rPr lang="en-US" altLang="zh-TW" smtClean="0"/>
              <a:pPr/>
              <a:t>117</a:t>
            </a:fld>
            <a:endParaRPr lang="en-US" altLang="zh-TW"/>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5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50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50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50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50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5091">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8509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509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509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5091">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5091">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850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091"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Conditional Operator (2/2)</a:t>
            </a:r>
            <a:endParaRPr lang="zh-TW" altLang="en-US" dirty="0"/>
          </a:p>
        </p:txBody>
      </p:sp>
      <p:sp>
        <p:nvSpPr>
          <p:cNvPr id="986115" name="Rectangle 3"/>
          <p:cNvSpPr>
            <a:spLocks noGrp="1" noChangeArrowheads="1"/>
          </p:cNvSpPr>
          <p:nvPr>
            <p:ph sz="half" idx="1"/>
          </p:nvPr>
        </p:nvSpPr>
        <p:spPr/>
        <p:txBody>
          <a:bodyPr/>
          <a:lstStyle/>
          <a:p>
            <a:pPr>
              <a:buFont typeface="Wingdings 2" pitchFamily="18" charset="2"/>
              <a:buNone/>
            </a:pPr>
            <a:r>
              <a:rPr lang="en-US" altLang="zh-TW" sz="2000" b="1">
                <a:solidFill>
                  <a:srgbClr val="339933"/>
                </a:solidFill>
              </a:rPr>
              <a:t>? : 	conditional</a:t>
            </a:r>
          </a:p>
          <a:p>
            <a:endParaRPr lang="en-US" altLang="zh-TW" sz="2000" b="1">
              <a:solidFill>
                <a:srgbClr val="339933"/>
              </a:solidFill>
            </a:endParaRPr>
          </a:p>
          <a:p>
            <a:r>
              <a:rPr lang="en-US" altLang="zh-TW" sz="2000"/>
              <a:t>An unknown value on the condition will result in an unknown value on out.</a:t>
            </a:r>
            <a:endParaRPr lang="en-US" altLang="zh-TW" sz="2000" dirty="0"/>
          </a:p>
        </p:txBody>
      </p:sp>
      <p:sp>
        <p:nvSpPr>
          <p:cNvPr id="986116" name="Rectangle 4"/>
          <p:cNvSpPr>
            <a:spLocks noGrp="1" noChangeArrowheads="1"/>
          </p:cNvSpPr>
          <p:nvPr>
            <p:ph sz="half" idx="2"/>
          </p:nvPr>
        </p:nvSpPr>
        <p:spPr>
          <a:solidFill>
            <a:srgbClr val="FFFF99"/>
          </a:solidFill>
        </p:spPr>
        <p:txBody>
          <a:bodyPr/>
          <a:lstStyle/>
          <a:p>
            <a:pPr>
              <a:spcBef>
                <a:spcPts val="300"/>
              </a:spcBef>
              <a:buNone/>
            </a:pPr>
            <a:r>
              <a:rPr lang="en-US" altLang="zh-TW" sz="1800" dirty="0">
                <a:latin typeface="Consolas" panose="020B0609020204030204" pitchFamily="49" charset="0"/>
              </a:rPr>
              <a:t>module </a:t>
            </a:r>
            <a:r>
              <a:rPr lang="en-US" altLang="zh-TW" sz="1800" dirty="0" err="1">
                <a:latin typeface="Consolas" panose="020B0609020204030204" pitchFamily="49" charset="0"/>
              </a:rPr>
              <a:t>likebufif</a:t>
            </a:r>
            <a:r>
              <a:rPr lang="en-US" altLang="zh-TW" sz="1800" dirty="0">
                <a:latin typeface="Consolas" panose="020B0609020204030204" pitchFamily="49" charset="0"/>
              </a:rPr>
              <a:t> (</a:t>
            </a:r>
            <a:r>
              <a:rPr lang="en-US" altLang="zh-TW" sz="1800" dirty="0" err="1">
                <a:latin typeface="Consolas" panose="020B0609020204030204" pitchFamily="49" charset="0"/>
              </a:rPr>
              <a:t>in,en,out</a:t>
            </a:r>
            <a:r>
              <a:rPr lang="en-US" altLang="zh-TW" sz="1800" dirty="0">
                <a:latin typeface="Consolas" panose="020B0609020204030204" pitchFamily="49" charset="0"/>
              </a:rPr>
              <a:t>);</a:t>
            </a:r>
          </a:p>
          <a:p>
            <a:pPr>
              <a:spcBef>
                <a:spcPts val="300"/>
              </a:spcBef>
              <a:buNone/>
            </a:pPr>
            <a:r>
              <a:rPr lang="en-US" altLang="zh-TW" sz="1800" dirty="0">
                <a:latin typeface="Consolas" panose="020B0609020204030204" pitchFamily="49" charset="0"/>
              </a:rPr>
              <a:t>input in;</a:t>
            </a:r>
          </a:p>
          <a:p>
            <a:pPr>
              <a:spcBef>
                <a:spcPts val="300"/>
              </a:spcBef>
              <a:buNone/>
            </a:pPr>
            <a:r>
              <a:rPr lang="en-US" altLang="zh-TW" sz="1800" dirty="0">
                <a:latin typeface="Consolas" panose="020B0609020204030204" pitchFamily="49" charset="0"/>
              </a:rPr>
              <a:t>input </a:t>
            </a:r>
            <a:r>
              <a:rPr lang="en-US" altLang="zh-TW" sz="1800" dirty="0" err="1">
                <a:latin typeface="Consolas" panose="020B0609020204030204" pitchFamily="49" charset="0"/>
              </a:rPr>
              <a:t>en</a:t>
            </a:r>
            <a:r>
              <a:rPr lang="en-US" altLang="zh-TW" sz="1800" dirty="0">
                <a:latin typeface="Consolas" panose="020B0609020204030204" pitchFamily="49" charset="0"/>
              </a:rPr>
              <a:t>;</a:t>
            </a:r>
          </a:p>
          <a:p>
            <a:pPr>
              <a:spcBef>
                <a:spcPts val="300"/>
              </a:spcBef>
              <a:buNone/>
            </a:pPr>
            <a:r>
              <a:rPr lang="en-US" altLang="zh-TW" sz="1800" dirty="0">
                <a:latin typeface="Consolas" panose="020B0609020204030204" pitchFamily="49" charset="0"/>
              </a:rPr>
              <a:t>output out;</a:t>
            </a:r>
          </a:p>
          <a:p>
            <a:pPr>
              <a:spcBef>
                <a:spcPts val="300"/>
              </a:spcBef>
              <a:buNone/>
            </a:pPr>
            <a:r>
              <a:rPr lang="en-US" altLang="zh-TW" sz="1800" dirty="0">
                <a:latin typeface="Consolas" panose="020B0609020204030204" pitchFamily="49" charset="0"/>
              </a:rPr>
              <a:t>	assign out = (</a:t>
            </a:r>
            <a:r>
              <a:rPr lang="en-US" altLang="zh-TW" sz="1800" dirty="0" err="1">
                <a:latin typeface="Consolas" panose="020B0609020204030204" pitchFamily="49" charset="0"/>
              </a:rPr>
              <a:t>en</a:t>
            </a:r>
            <a:r>
              <a:rPr lang="en-US" altLang="zh-TW" sz="1800" dirty="0">
                <a:latin typeface="Consolas" panose="020B0609020204030204" pitchFamily="49" charset="0"/>
              </a:rPr>
              <a:t> == 1) ? in : '</a:t>
            </a:r>
            <a:r>
              <a:rPr lang="en-US" altLang="zh-TW" sz="1800" dirty="0" err="1">
                <a:latin typeface="Consolas" panose="020B0609020204030204" pitchFamily="49" charset="0"/>
              </a:rPr>
              <a:t>bz</a:t>
            </a:r>
            <a:r>
              <a:rPr lang="en-US" altLang="zh-TW" sz="1800" dirty="0">
                <a:latin typeface="Consolas" panose="020B0609020204030204" pitchFamily="49" charset="0"/>
              </a:rPr>
              <a:t>;</a:t>
            </a:r>
          </a:p>
          <a:p>
            <a:pPr>
              <a:spcBef>
                <a:spcPts val="300"/>
              </a:spcBef>
              <a:buNone/>
            </a:pPr>
            <a:r>
              <a:rPr lang="en-US" altLang="zh-TW" sz="1800" dirty="0" err="1">
                <a:latin typeface="Consolas" panose="020B0609020204030204" pitchFamily="49" charset="0"/>
              </a:rPr>
              <a:t>endmodule</a:t>
            </a:r>
            <a:endParaRPr lang="en-US" altLang="zh-TW" sz="1800" dirty="0">
              <a:latin typeface="Consolas" panose="020B0609020204030204" pitchFamily="49" charset="0"/>
            </a:endParaRPr>
          </a:p>
          <a:p>
            <a:pPr>
              <a:spcBef>
                <a:spcPts val="300"/>
              </a:spcBef>
              <a:buNone/>
            </a:pPr>
            <a:endParaRPr lang="en-US" altLang="zh-TW" sz="1800" dirty="0">
              <a:latin typeface="Consolas" panose="020B0609020204030204" pitchFamily="49" charset="0"/>
            </a:endParaRPr>
          </a:p>
          <a:p>
            <a:pPr>
              <a:spcBef>
                <a:spcPts val="300"/>
              </a:spcBef>
              <a:buNone/>
            </a:pPr>
            <a:r>
              <a:rPr lang="en-US" altLang="zh-TW" sz="1800" dirty="0">
                <a:latin typeface="Consolas" panose="020B0609020204030204" pitchFamily="49" charset="0"/>
              </a:rPr>
              <a:t>module like4to1 (</a:t>
            </a:r>
            <a:r>
              <a:rPr lang="en-US" altLang="zh-TW" sz="1800" dirty="0" err="1">
                <a:latin typeface="Consolas" panose="020B0609020204030204" pitchFamily="49" charset="0"/>
              </a:rPr>
              <a:t>a,b,c,d,sel,out</a:t>
            </a:r>
            <a:r>
              <a:rPr lang="en-US" altLang="zh-TW" sz="1800" dirty="0">
                <a:latin typeface="Consolas" panose="020B0609020204030204" pitchFamily="49" charset="0"/>
              </a:rPr>
              <a:t>);</a:t>
            </a:r>
          </a:p>
          <a:p>
            <a:pPr>
              <a:spcBef>
                <a:spcPts val="300"/>
              </a:spcBef>
              <a:buNone/>
            </a:pPr>
            <a:r>
              <a:rPr lang="en-US" altLang="zh-TW" sz="1800" dirty="0">
                <a:latin typeface="Consolas" panose="020B0609020204030204" pitchFamily="49" charset="0"/>
              </a:rPr>
              <a:t>input </a:t>
            </a:r>
            <a:r>
              <a:rPr lang="en-US" altLang="zh-TW" sz="1800" dirty="0" err="1">
                <a:latin typeface="Consolas" panose="020B0609020204030204" pitchFamily="49" charset="0"/>
              </a:rPr>
              <a:t>a,b,c,d</a:t>
            </a:r>
            <a:r>
              <a:rPr lang="en-US" altLang="zh-TW" sz="1800" dirty="0">
                <a:latin typeface="Consolas" panose="020B0609020204030204" pitchFamily="49" charset="0"/>
              </a:rPr>
              <a:t>;</a:t>
            </a:r>
          </a:p>
          <a:p>
            <a:pPr>
              <a:spcBef>
                <a:spcPts val="300"/>
              </a:spcBef>
              <a:buNone/>
            </a:pPr>
            <a:r>
              <a:rPr lang="en-US" altLang="zh-TW" sz="1800" dirty="0">
                <a:latin typeface="Consolas" panose="020B0609020204030204" pitchFamily="49" charset="0"/>
              </a:rPr>
              <a:t>input [1:0] </a:t>
            </a:r>
            <a:r>
              <a:rPr lang="en-US" altLang="zh-TW" sz="1800" dirty="0" err="1">
                <a:latin typeface="Consolas" panose="020B0609020204030204" pitchFamily="49" charset="0"/>
              </a:rPr>
              <a:t>sel</a:t>
            </a:r>
            <a:r>
              <a:rPr lang="en-US" altLang="zh-TW" sz="1800" dirty="0">
                <a:latin typeface="Consolas" panose="020B0609020204030204" pitchFamily="49" charset="0"/>
              </a:rPr>
              <a:t>;</a:t>
            </a:r>
          </a:p>
          <a:p>
            <a:pPr>
              <a:spcBef>
                <a:spcPts val="300"/>
              </a:spcBef>
              <a:buNone/>
            </a:pPr>
            <a:r>
              <a:rPr lang="en-US" altLang="zh-TW" sz="1800" dirty="0">
                <a:latin typeface="Consolas" panose="020B0609020204030204" pitchFamily="49" charset="0"/>
              </a:rPr>
              <a:t>output out;</a:t>
            </a:r>
          </a:p>
          <a:p>
            <a:pPr>
              <a:spcBef>
                <a:spcPts val="300"/>
              </a:spcBef>
              <a:buNone/>
            </a:pPr>
            <a:r>
              <a:rPr lang="en-US" altLang="zh-TW" sz="1800" dirty="0">
                <a:latin typeface="Consolas" panose="020B0609020204030204" pitchFamily="49" charset="0"/>
              </a:rPr>
              <a:t>assign out = (</a:t>
            </a:r>
            <a:r>
              <a:rPr lang="en-US" altLang="zh-TW" sz="1800" dirty="0" err="1">
                <a:latin typeface="Consolas" panose="020B0609020204030204" pitchFamily="49" charset="0"/>
              </a:rPr>
              <a:t>sel</a:t>
            </a:r>
            <a:r>
              <a:rPr lang="en-US" altLang="zh-TW" sz="1800" dirty="0">
                <a:latin typeface="Consolas" panose="020B0609020204030204" pitchFamily="49" charset="0"/>
              </a:rPr>
              <a:t> == 2'b00) ? a : </a:t>
            </a:r>
          </a:p>
          <a:p>
            <a:pPr>
              <a:spcBef>
                <a:spcPts val="300"/>
              </a:spcBef>
              <a:buNone/>
            </a:pPr>
            <a:r>
              <a:rPr lang="en-US" altLang="zh-TW" sz="1800" dirty="0">
                <a:latin typeface="Consolas" panose="020B0609020204030204" pitchFamily="49" charset="0"/>
              </a:rPr>
              <a:t>		      (</a:t>
            </a:r>
            <a:r>
              <a:rPr lang="en-US" altLang="zh-TW" sz="1800" dirty="0" err="1">
                <a:latin typeface="Consolas" panose="020B0609020204030204" pitchFamily="49" charset="0"/>
              </a:rPr>
              <a:t>sel</a:t>
            </a:r>
            <a:r>
              <a:rPr lang="en-US" altLang="zh-TW" sz="1800" dirty="0">
                <a:latin typeface="Consolas" panose="020B0609020204030204" pitchFamily="49" charset="0"/>
              </a:rPr>
              <a:t> == 2'b01) ? b : </a:t>
            </a:r>
          </a:p>
          <a:p>
            <a:pPr>
              <a:spcBef>
                <a:spcPts val="300"/>
              </a:spcBef>
              <a:buNone/>
            </a:pPr>
            <a:r>
              <a:rPr lang="en-US" altLang="zh-TW" sz="1800" dirty="0">
                <a:latin typeface="Consolas" panose="020B0609020204030204" pitchFamily="49" charset="0"/>
              </a:rPr>
              <a:t>		      (</a:t>
            </a:r>
            <a:r>
              <a:rPr lang="en-US" altLang="zh-TW" sz="1800" dirty="0" err="1">
                <a:latin typeface="Consolas" panose="020B0609020204030204" pitchFamily="49" charset="0"/>
              </a:rPr>
              <a:t>sel</a:t>
            </a:r>
            <a:r>
              <a:rPr lang="en-US" altLang="zh-TW" sz="1800" dirty="0">
                <a:latin typeface="Consolas" panose="020B0609020204030204" pitchFamily="49" charset="0"/>
              </a:rPr>
              <a:t> == 2'b10) ? c : d;</a:t>
            </a:r>
          </a:p>
          <a:p>
            <a:pPr>
              <a:spcBef>
                <a:spcPts val="300"/>
              </a:spcBef>
              <a:buNone/>
            </a:pPr>
            <a:r>
              <a:rPr lang="en-US" altLang="zh-TW" sz="1800" dirty="0" err="1">
                <a:latin typeface="Consolas" panose="020B0609020204030204" pitchFamily="49" charset="0"/>
              </a:rPr>
              <a:t>endmodule</a:t>
            </a:r>
            <a:endParaRPr lang="en-US" altLang="zh-TW" sz="1800" dirty="0">
              <a:latin typeface="Consolas" panose="020B0609020204030204" pitchFamily="49" charset="0"/>
            </a:endParaRPr>
          </a:p>
        </p:txBody>
      </p:sp>
      <p:sp>
        <p:nvSpPr>
          <p:cNvPr id="8" name="投影片編號版面配置區 6"/>
          <p:cNvSpPr>
            <a:spLocks noGrp="1"/>
          </p:cNvSpPr>
          <p:nvPr>
            <p:ph type="sldNum" sz="quarter" idx="12"/>
          </p:nvPr>
        </p:nvSpPr>
        <p:spPr/>
        <p:txBody>
          <a:bodyPr/>
          <a:lstStyle/>
          <a:p>
            <a:fld id="{0B43DDA6-91AD-4C1A-A909-9FAA329512AF}" type="slidenum">
              <a:rPr lang="en-US" altLang="zh-TW" smtClean="0"/>
              <a:pPr/>
              <a:t>118</a:t>
            </a:fld>
            <a:endParaRPr lang="en-US" altLang="zh-TW"/>
          </a:p>
        </p:txBody>
      </p:sp>
      <p:pic>
        <p:nvPicPr>
          <p:cNvPr id="986117" name="Picture 5"/>
          <p:cNvPicPr>
            <a:picLocks noChangeAspect="1" noChangeArrowheads="1"/>
          </p:cNvPicPr>
          <p:nvPr/>
        </p:nvPicPr>
        <p:blipFill>
          <a:blip r:embed="rId2" cstate="print"/>
          <a:srcRect/>
          <a:stretch>
            <a:fillRect/>
          </a:stretch>
        </p:blipFill>
        <p:spPr bwMode="auto">
          <a:xfrm>
            <a:off x="2495601" y="3041427"/>
            <a:ext cx="2447925" cy="1387475"/>
          </a:xfrm>
          <a:prstGeom prst="rect">
            <a:avLst/>
          </a:prstGeom>
          <a:noFill/>
          <a:ln w="25400" algn="ctr">
            <a:noFill/>
            <a:miter lim="800000"/>
            <a:headEnd/>
            <a:tailEnd/>
          </a:ln>
          <a:effectLst/>
        </p:spPr>
      </p:pic>
      <p:pic>
        <p:nvPicPr>
          <p:cNvPr id="986118" name="Picture 6"/>
          <p:cNvPicPr>
            <a:picLocks noChangeAspect="1" noChangeArrowheads="1"/>
          </p:cNvPicPr>
          <p:nvPr/>
        </p:nvPicPr>
        <p:blipFill>
          <a:blip r:embed="rId3" cstate="print"/>
          <a:srcRect/>
          <a:stretch>
            <a:fillRect/>
          </a:stretch>
        </p:blipFill>
        <p:spPr bwMode="auto">
          <a:xfrm>
            <a:off x="2567608" y="4553594"/>
            <a:ext cx="2554314" cy="2043758"/>
          </a:xfrm>
          <a:prstGeom prst="rect">
            <a:avLst/>
          </a:prstGeom>
          <a:noFill/>
          <a:ln w="25400" algn="ctr">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61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61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861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61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611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611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861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611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611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611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611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8611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8611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8611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8611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86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5923" name="Rectangle 3"/>
          <p:cNvSpPr>
            <a:spLocks noGrp="1" noChangeArrowheads="1"/>
          </p:cNvSpPr>
          <p:nvPr>
            <p:ph idx="1"/>
          </p:nvPr>
        </p:nvSpPr>
        <p:spPr/>
        <p:txBody>
          <a:bodyPr/>
          <a:lstStyle/>
          <a:p>
            <a:r>
              <a:rPr lang="en-US" altLang="zh-TW" dirty="0"/>
              <a:t>{ } </a:t>
            </a:r>
            <a:r>
              <a:rPr lang="en-US" altLang="zh-TW" b="1" dirty="0">
                <a:solidFill>
                  <a:srgbClr val="339933"/>
                </a:solidFill>
              </a:rPr>
              <a:t>concatenation</a:t>
            </a:r>
            <a:r>
              <a:rPr lang="en-US" altLang="zh-TW" dirty="0"/>
              <a:t> </a:t>
            </a:r>
          </a:p>
          <a:p>
            <a:pPr>
              <a:buFont typeface="Wingdings 2" pitchFamily="18" charset="2"/>
              <a:buNone/>
            </a:pPr>
            <a:r>
              <a:rPr lang="en-US" altLang="zh-TW" dirty="0"/>
              <a:t>	Ex. a = {b, c};</a:t>
            </a:r>
          </a:p>
          <a:p>
            <a:endParaRPr lang="en-US" altLang="zh-TW" dirty="0"/>
          </a:p>
          <a:p>
            <a:endParaRPr lang="en-US" altLang="zh-TW" dirty="0"/>
          </a:p>
          <a:p>
            <a:r>
              <a:rPr lang="en-US" altLang="zh-TW" dirty="0"/>
              <a:t>{{ }} </a:t>
            </a:r>
            <a:r>
              <a:rPr lang="en-US" altLang="zh-TW" b="1" dirty="0">
                <a:solidFill>
                  <a:srgbClr val="339933"/>
                </a:solidFill>
              </a:rPr>
              <a:t>replication</a:t>
            </a:r>
            <a:endParaRPr lang="en-US" altLang="zh-TW" dirty="0"/>
          </a:p>
          <a:p>
            <a:pPr>
              <a:buFont typeface="Wingdings 2" pitchFamily="18" charset="2"/>
              <a:buNone/>
            </a:pPr>
            <a:r>
              <a:rPr lang="en-US" altLang="zh-TW" dirty="0"/>
              <a:t>	Ex. a = {2{c}};</a:t>
            </a:r>
          </a:p>
          <a:p>
            <a:endParaRPr lang="en-US" altLang="zh-TW" dirty="0"/>
          </a:p>
        </p:txBody>
      </p:sp>
      <p:sp>
        <p:nvSpPr>
          <p:cNvPr id="1745922" name="Rectangle 2"/>
          <p:cNvSpPr>
            <a:spLocks noGrp="1" noChangeArrowheads="1"/>
          </p:cNvSpPr>
          <p:nvPr>
            <p:ph type="title"/>
          </p:nvPr>
        </p:nvSpPr>
        <p:spPr>
          <a:noFill/>
          <a:ln/>
        </p:spPr>
        <p:txBody>
          <a:bodyPr>
            <a:normAutofit/>
          </a:bodyPr>
          <a:lstStyle/>
          <a:p>
            <a:r>
              <a:rPr lang="en-US" altLang="zh-TW"/>
              <a:t>Concatenation and Replication Operators</a:t>
            </a:r>
            <a:endParaRPr lang="en-US" altLang="zh-TW" dirty="0"/>
          </a:p>
        </p:txBody>
      </p:sp>
      <p:sp>
        <p:nvSpPr>
          <p:cNvPr id="52" name="投影片編號版面配置區 5"/>
          <p:cNvSpPr>
            <a:spLocks noGrp="1"/>
          </p:cNvSpPr>
          <p:nvPr>
            <p:ph type="sldNum" sz="quarter" idx="12"/>
          </p:nvPr>
        </p:nvSpPr>
        <p:spPr/>
        <p:txBody>
          <a:bodyPr/>
          <a:lstStyle/>
          <a:p>
            <a:fld id="{2AF32E0D-EC0F-43C0-9C55-7419663AC7C6}" type="slidenum">
              <a:rPr lang="en-US" altLang="zh-TW" smtClean="0"/>
              <a:pPr/>
              <a:t>119</a:t>
            </a:fld>
            <a:endParaRPr lang="en-US" altLang="zh-TW"/>
          </a:p>
        </p:txBody>
      </p:sp>
      <p:grpSp>
        <p:nvGrpSpPr>
          <p:cNvPr id="9" name="群組 8">
            <a:extLst>
              <a:ext uri="{FF2B5EF4-FFF2-40B4-BE49-F238E27FC236}">
                <a16:creationId xmlns:a16="http://schemas.microsoft.com/office/drawing/2014/main" id="{8CEA5562-DFF1-7793-C44D-B535643DC6F5}"/>
              </a:ext>
            </a:extLst>
          </p:cNvPr>
          <p:cNvGrpSpPr/>
          <p:nvPr/>
        </p:nvGrpSpPr>
        <p:grpSpPr>
          <a:xfrm>
            <a:off x="5087939" y="1340768"/>
            <a:ext cx="3482974" cy="965200"/>
            <a:chOff x="5087939" y="1340768"/>
            <a:chExt cx="3482974" cy="965200"/>
          </a:xfrm>
        </p:grpSpPr>
        <p:sp>
          <p:nvSpPr>
            <p:cNvPr id="1745925" name="Rectangle 5"/>
            <p:cNvSpPr>
              <a:spLocks noChangeArrowheads="1"/>
            </p:cNvSpPr>
            <p:nvPr/>
          </p:nvSpPr>
          <p:spPr bwMode="auto">
            <a:xfrm>
              <a:off x="5087939" y="1348706"/>
              <a:ext cx="3438525" cy="957262"/>
            </a:xfrm>
            <a:prstGeom prst="rect">
              <a:avLst/>
            </a:prstGeom>
            <a:solidFill>
              <a:srgbClr val="FFFF99"/>
            </a:solidFill>
            <a:ln w="9525">
              <a:noFill/>
              <a:miter lim="800000"/>
              <a:headEnd/>
              <a:tailEnd/>
            </a:ln>
            <a:effectLst/>
          </p:spPr>
          <p:txBody>
            <a:bodyPr wrap="none" anchor="ctr"/>
            <a:lstStyle/>
            <a:p>
              <a:endParaRPr lang="zh-TW" altLang="en-US"/>
            </a:p>
          </p:txBody>
        </p:sp>
        <p:sp>
          <p:nvSpPr>
            <p:cNvPr id="1745926" name="Rectangle 6"/>
            <p:cNvSpPr>
              <a:spLocks noChangeArrowheads="1"/>
            </p:cNvSpPr>
            <p:nvPr/>
          </p:nvSpPr>
          <p:spPr bwMode="auto">
            <a:xfrm>
              <a:off x="7731125" y="1340768"/>
              <a:ext cx="839788" cy="336550"/>
            </a:xfrm>
            <a:prstGeom prst="rect">
              <a:avLst/>
            </a:prstGeom>
            <a:noFill/>
            <a:ln w="9525">
              <a:noFill/>
              <a:miter lim="800000"/>
              <a:headEnd/>
              <a:tailEnd/>
            </a:ln>
            <a:effectLst/>
          </p:spPr>
          <p:txBody>
            <a:bodyPr wrap="none">
              <a:spAutoFit/>
            </a:bodyPr>
            <a:lstStyle/>
            <a:p>
              <a:pPr algn="l"/>
              <a:r>
                <a:rPr lang="en-US" altLang="zh-TW" sz="1600">
                  <a:latin typeface="Verdana" pitchFamily="34" charset="0"/>
                </a:rPr>
                <a:t>a[5:0]</a:t>
              </a:r>
            </a:p>
          </p:txBody>
        </p:sp>
        <p:grpSp>
          <p:nvGrpSpPr>
            <p:cNvPr id="2" name="Group 7"/>
            <p:cNvGrpSpPr>
              <a:grpSpLocks/>
            </p:cNvGrpSpPr>
            <p:nvPr/>
          </p:nvGrpSpPr>
          <p:grpSpPr bwMode="auto">
            <a:xfrm>
              <a:off x="6103938" y="1420144"/>
              <a:ext cx="1600200" cy="804863"/>
              <a:chOff x="4147" y="2184"/>
              <a:chExt cx="1008" cy="507"/>
            </a:xfrm>
          </p:grpSpPr>
          <p:sp>
            <p:nvSpPr>
              <p:cNvPr id="1745928" name="Line 8"/>
              <p:cNvSpPr>
                <a:spLocks noChangeShapeType="1"/>
              </p:cNvSpPr>
              <p:nvPr/>
            </p:nvSpPr>
            <p:spPr bwMode="auto">
              <a:xfrm>
                <a:off x="4147" y="2189"/>
                <a:ext cx="346" cy="0"/>
              </a:xfrm>
              <a:prstGeom prst="line">
                <a:avLst/>
              </a:prstGeom>
              <a:noFill/>
              <a:ln w="12700">
                <a:solidFill>
                  <a:schemeClr val="tx1"/>
                </a:solidFill>
                <a:round/>
                <a:headEnd/>
                <a:tailEnd/>
              </a:ln>
              <a:effectLst/>
            </p:spPr>
            <p:txBody>
              <a:bodyPr wrap="none"/>
              <a:lstStyle/>
              <a:p>
                <a:endParaRPr lang="zh-TW" altLang="en-US"/>
              </a:p>
            </p:txBody>
          </p:sp>
          <p:sp>
            <p:nvSpPr>
              <p:cNvPr id="1745929" name="Line 9"/>
              <p:cNvSpPr>
                <a:spLocks noChangeShapeType="1"/>
              </p:cNvSpPr>
              <p:nvPr/>
            </p:nvSpPr>
            <p:spPr bwMode="auto">
              <a:xfrm>
                <a:off x="4487" y="2184"/>
                <a:ext cx="213" cy="126"/>
              </a:xfrm>
              <a:prstGeom prst="line">
                <a:avLst/>
              </a:prstGeom>
              <a:noFill/>
              <a:ln w="12700">
                <a:solidFill>
                  <a:schemeClr val="tx1"/>
                </a:solidFill>
                <a:round/>
                <a:headEnd/>
                <a:tailEnd/>
              </a:ln>
              <a:effectLst/>
            </p:spPr>
            <p:txBody>
              <a:bodyPr wrap="none"/>
              <a:lstStyle/>
              <a:p>
                <a:endParaRPr lang="zh-TW" altLang="en-US"/>
              </a:p>
            </p:txBody>
          </p:sp>
          <p:sp>
            <p:nvSpPr>
              <p:cNvPr id="1745930" name="Line 10"/>
              <p:cNvSpPr>
                <a:spLocks noChangeShapeType="1"/>
              </p:cNvSpPr>
              <p:nvPr/>
            </p:nvSpPr>
            <p:spPr bwMode="auto">
              <a:xfrm>
                <a:off x="4700" y="2310"/>
                <a:ext cx="455" cy="0"/>
              </a:xfrm>
              <a:prstGeom prst="line">
                <a:avLst/>
              </a:prstGeom>
              <a:noFill/>
              <a:ln w="12700">
                <a:solidFill>
                  <a:schemeClr val="tx1"/>
                </a:solidFill>
                <a:round/>
                <a:headEnd/>
                <a:tailEnd/>
              </a:ln>
              <a:effectLst/>
            </p:spPr>
            <p:txBody>
              <a:bodyPr wrap="none"/>
              <a:lstStyle/>
              <a:p>
                <a:endParaRPr lang="zh-TW" altLang="en-US"/>
              </a:p>
            </p:txBody>
          </p:sp>
          <p:sp>
            <p:nvSpPr>
              <p:cNvPr id="1745931" name="Line 11"/>
              <p:cNvSpPr>
                <a:spLocks noChangeShapeType="1"/>
              </p:cNvSpPr>
              <p:nvPr/>
            </p:nvSpPr>
            <p:spPr bwMode="auto">
              <a:xfrm>
                <a:off x="4147" y="2235"/>
                <a:ext cx="346" cy="0"/>
              </a:xfrm>
              <a:prstGeom prst="line">
                <a:avLst/>
              </a:prstGeom>
              <a:noFill/>
              <a:ln w="12700">
                <a:solidFill>
                  <a:schemeClr val="tx1"/>
                </a:solidFill>
                <a:round/>
                <a:headEnd/>
                <a:tailEnd/>
              </a:ln>
              <a:effectLst/>
            </p:spPr>
            <p:txBody>
              <a:bodyPr wrap="none"/>
              <a:lstStyle/>
              <a:p>
                <a:endParaRPr lang="zh-TW" altLang="en-US"/>
              </a:p>
            </p:txBody>
          </p:sp>
          <p:sp>
            <p:nvSpPr>
              <p:cNvPr id="1745932" name="Line 12"/>
              <p:cNvSpPr>
                <a:spLocks noChangeShapeType="1"/>
              </p:cNvSpPr>
              <p:nvPr/>
            </p:nvSpPr>
            <p:spPr bwMode="auto">
              <a:xfrm>
                <a:off x="4487" y="2230"/>
                <a:ext cx="213" cy="126"/>
              </a:xfrm>
              <a:prstGeom prst="line">
                <a:avLst/>
              </a:prstGeom>
              <a:noFill/>
              <a:ln w="12700">
                <a:solidFill>
                  <a:schemeClr val="tx1"/>
                </a:solidFill>
                <a:round/>
                <a:headEnd/>
                <a:tailEnd/>
              </a:ln>
              <a:effectLst/>
            </p:spPr>
            <p:txBody>
              <a:bodyPr wrap="none"/>
              <a:lstStyle/>
              <a:p>
                <a:endParaRPr lang="zh-TW" altLang="en-US"/>
              </a:p>
            </p:txBody>
          </p:sp>
          <p:sp>
            <p:nvSpPr>
              <p:cNvPr id="1745933" name="Line 13"/>
              <p:cNvSpPr>
                <a:spLocks noChangeShapeType="1"/>
              </p:cNvSpPr>
              <p:nvPr/>
            </p:nvSpPr>
            <p:spPr bwMode="auto">
              <a:xfrm>
                <a:off x="4700" y="2356"/>
                <a:ext cx="455" cy="0"/>
              </a:xfrm>
              <a:prstGeom prst="line">
                <a:avLst/>
              </a:prstGeom>
              <a:noFill/>
              <a:ln w="12700">
                <a:solidFill>
                  <a:schemeClr val="tx1"/>
                </a:solidFill>
                <a:round/>
                <a:headEnd/>
                <a:tailEnd/>
              </a:ln>
              <a:effectLst/>
            </p:spPr>
            <p:txBody>
              <a:bodyPr wrap="none"/>
              <a:lstStyle/>
              <a:p>
                <a:endParaRPr lang="zh-TW" altLang="en-US"/>
              </a:p>
            </p:txBody>
          </p:sp>
          <p:sp>
            <p:nvSpPr>
              <p:cNvPr id="1745934" name="Line 14"/>
              <p:cNvSpPr>
                <a:spLocks noChangeShapeType="1"/>
              </p:cNvSpPr>
              <p:nvPr/>
            </p:nvSpPr>
            <p:spPr bwMode="auto">
              <a:xfrm>
                <a:off x="4147" y="2293"/>
                <a:ext cx="346" cy="0"/>
              </a:xfrm>
              <a:prstGeom prst="line">
                <a:avLst/>
              </a:prstGeom>
              <a:noFill/>
              <a:ln w="12700">
                <a:solidFill>
                  <a:schemeClr val="tx1"/>
                </a:solidFill>
                <a:round/>
                <a:headEnd/>
                <a:tailEnd/>
              </a:ln>
              <a:effectLst/>
            </p:spPr>
            <p:txBody>
              <a:bodyPr wrap="none"/>
              <a:lstStyle/>
              <a:p>
                <a:endParaRPr lang="zh-TW" altLang="en-US"/>
              </a:p>
            </p:txBody>
          </p:sp>
          <p:sp>
            <p:nvSpPr>
              <p:cNvPr id="1745935" name="Line 15"/>
              <p:cNvSpPr>
                <a:spLocks noChangeShapeType="1"/>
              </p:cNvSpPr>
              <p:nvPr/>
            </p:nvSpPr>
            <p:spPr bwMode="auto">
              <a:xfrm>
                <a:off x="4487" y="2288"/>
                <a:ext cx="213" cy="126"/>
              </a:xfrm>
              <a:prstGeom prst="line">
                <a:avLst/>
              </a:prstGeom>
              <a:noFill/>
              <a:ln w="12700">
                <a:solidFill>
                  <a:schemeClr val="tx1"/>
                </a:solidFill>
                <a:round/>
                <a:headEnd/>
                <a:tailEnd/>
              </a:ln>
              <a:effectLst/>
            </p:spPr>
            <p:txBody>
              <a:bodyPr wrap="none"/>
              <a:lstStyle/>
              <a:p>
                <a:endParaRPr lang="zh-TW" altLang="en-US"/>
              </a:p>
            </p:txBody>
          </p:sp>
          <p:sp>
            <p:nvSpPr>
              <p:cNvPr id="1745936" name="Line 16"/>
              <p:cNvSpPr>
                <a:spLocks noChangeShapeType="1"/>
              </p:cNvSpPr>
              <p:nvPr/>
            </p:nvSpPr>
            <p:spPr bwMode="auto">
              <a:xfrm>
                <a:off x="4700" y="2414"/>
                <a:ext cx="455" cy="0"/>
              </a:xfrm>
              <a:prstGeom prst="line">
                <a:avLst/>
              </a:prstGeom>
              <a:noFill/>
              <a:ln w="12700">
                <a:solidFill>
                  <a:schemeClr val="tx1"/>
                </a:solidFill>
                <a:round/>
                <a:headEnd/>
                <a:tailEnd/>
              </a:ln>
              <a:effectLst/>
            </p:spPr>
            <p:txBody>
              <a:bodyPr wrap="none"/>
              <a:lstStyle/>
              <a:p>
                <a:endParaRPr lang="zh-TW" altLang="en-US"/>
              </a:p>
            </p:txBody>
          </p:sp>
          <p:sp>
            <p:nvSpPr>
              <p:cNvPr id="1745937" name="Line 17"/>
              <p:cNvSpPr>
                <a:spLocks noChangeShapeType="1"/>
              </p:cNvSpPr>
              <p:nvPr/>
            </p:nvSpPr>
            <p:spPr bwMode="auto">
              <a:xfrm flipV="1">
                <a:off x="4147" y="2582"/>
                <a:ext cx="346" cy="0"/>
              </a:xfrm>
              <a:prstGeom prst="line">
                <a:avLst/>
              </a:prstGeom>
              <a:noFill/>
              <a:ln w="12700">
                <a:solidFill>
                  <a:schemeClr val="tx1"/>
                </a:solidFill>
                <a:round/>
                <a:headEnd/>
                <a:tailEnd/>
              </a:ln>
              <a:effectLst/>
            </p:spPr>
            <p:txBody>
              <a:bodyPr wrap="none"/>
              <a:lstStyle/>
              <a:p>
                <a:endParaRPr lang="zh-TW" altLang="en-US"/>
              </a:p>
            </p:txBody>
          </p:sp>
          <p:sp>
            <p:nvSpPr>
              <p:cNvPr id="1745938" name="Line 18"/>
              <p:cNvSpPr>
                <a:spLocks noChangeShapeType="1"/>
              </p:cNvSpPr>
              <p:nvPr/>
            </p:nvSpPr>
            <p:spPr bwMode="auto">
              <a:xfrm flipV="1">
                <a:off x="4487" y="2461"/>
                <a:ext cx="213" cy="126"/>
              </a:xfrm>
              <a:prstGeom prst="line">
                <a:avLst/>
              </a:prstGeom>
              <a:noFill/>
              <a:ln w="12700">
                <a:solidFill>
                  <a:schemeClr val="tx1"/>
                </a:solidFill>
                <a:round/>
                <a:headEnd/>
                <a:tailEnd/>
              </a:ln>
              <a:effectLst/>
            </p:spPr>
            <p:txBody>
              <a:bodyPr wrap="none"/>
              <a:lstStyle/>
              <a:p>
                <a:endParaRPr lang="zh-TW" altLang="en-US"/>
              </a:p>
            </p:txBody>
          </p:sp>
          <p:sp>
            <p:nvSpPr>
              <p:cNvPr id="1745939" name="Line 19"/>
              <p:cNvSpPr>
                <a:spLocks noChangeShapeType="1"/>
              </p:cNvSpPr>
              <p:nvPr/>
            </p:nvSpPr>
            <p:spPr bwMode="auto">
              <a:xfrm flipV="1">
                <a:off x="4700" y="2461"/>
                <a:ext cx="455" cy="0"/>
              </a:xfrm>
              <a:prstGeom prst="line">
                <a:avLst/>
              </a:prstGeom>
              <a:noFill/>
              <a:ln w="12700">
                <a:solidFill>
                  <a:schemeClr val="tx1"/>
                </a:solidFill>
                <a:round/>
                <a:headEnd/>
                <a:tailEnd/>
              </a:ln>
              <a:effectLst/>
            </p:spPr>
            <p:txBody>
              <a:bodyPr wrap="none"/>
              <a:lstStyle/>
              <a:p>
                <a:endParaRPr lang="zh-TW" altLang="en-US"/>
              </a:p>
            </p:txBody>
          </p:sp>
          <p:sp>
            <p:nvSpPr>
              <p:cNvPr id="1745940" name="Line 20"/>
              <p:cNvSpPr>
                <a:spLocks noChangeShapeType="1"/>
              </p:cNvSpPr>
              <p:nvPr/>
            </p:nvSpPr>
            <p:spPr bwMode="auto">
              <a:xfrm flipV="1">
                <a:off x="4147" y="2628"/>
                <a:ext cx="346" cy="0"/>
              </a:xfrm>
              <a:prstGeom prst="line">
                <a:avLst/>
              </a:prstGeom>
              <a:noFill/>
              <a:ln w="12700">
                <a:solidFill>
                  <a:schemeClr val="tx1"/>
                </a:solidFill>
                <a:round/>
                <a:headEnd/>
                <a:tailEnd/>
              </a:ln>
              <a:effectLst/>
            </p:spPr>
            <p:txBody>
              <a:bodyPr wrap="none"/>
              <a:lstStyle/>
              <a:p>
                <a:endParaRPr lang="zh-TW" altLang="en-US"/>
              </a:p>
            </p:txBody>
          </p:sp>
          <p:sp>
            <p:nvSpPr>
              <p:cNvPr id="1745941" name="Line 21"/>
              <p:cNvSpPr>
                <a:spLocks noChangeShapeType="1"/>
              </p:cNvSpPr>
              <p:nvPr/>
            </p:nvSpPr>
            <p:spPr bwMode="auto">
              <a:xfrm flipV="1">
                <a:off x="4487" y="2507"/>
                <a:ext cx="213" cy="126"/>
              </a:xfrm>
              <a:prstGeom prst="line">
                <a:avLst/>
              </a:prstGeom>
              <a:noFill/>
              <a:ln w="12700">
                <a:solidFill>
                  <a:schemeClr val="tx1"/>
                </a:solidFill>
                <a:round/>
                <a:headEnd/>
                <a:tailEnd/>
              </a:ln>
              <a:effectLst/>
            </p:spPr>
            <p:txBody>
              <a:bodyPr wrap="none"/>
              <a:lstStyle/>
              <a:p>
                <a:endParaRPr lang="zh-TW" altLang="en-US"/>
              </a:p>
            </p:txBody>
          </p:sp>
          <p:sp>
            <p:nvSpPr>
              <p:cNvPr id="1745942" name="Line 22"/>
              <p:cNvSpPr>
                <a:spLocks noChangeShapeType="1"/>
              </p:cNvSpPr>
              <p:nvPr/>
            </p:nvSpPr>
            <p:spPr bwMode="auto">
              <a:xfrm flipV="1">
                <a:off x="4700" y="2507"/>
                <a:ext cx="455" cy="0"/>
              </a:xfrm>
              <a:prstGeom prst="line">
                <a:avLst/>
              </a:prstGeom>
              <a:noFill/>
              <a:ln w="12700">
                <a:solidFill>
                  <a:schemeClr val="tx1"/>
                </a:solidFill>
                <a:round/>
                <a:headEnd/>
                <a:tailEnd/>
              </a:ln>
              <a:effectLst/>
            </p:spPr>
            <p:txBody>
              <a:bodyPr wrap="none"/>
              <a:lstStyle/>
              <a:p>
                <a:endParaRPr lang="zh-TW" altLang="en-US"/>
              </a:p>
            </p:txBody>
          </p:sp>
          <p:sp>
            <p:nvSpPr>
              <p:cNvPr id="1745943" name="Line 23"/>
              <p:cNvSpPr>
                <a:spLocks noChangeShapeType="1"/>
              </p:cNvSpPr>
              <p:nvPr/>
            </p:nvSpPr>
            <p:spPr bwMode="auto">
              <a:xfrm flipV="1">
                <a:off x="4147" y="2686"/>
                <a:ext cx="346" cy="0"/>
              </a:xfrm>
              <a:prstGeom prst="line">
                <a:avLst/>
              </a:prstGeom>
              <a:noFill/>
              <a:ln w="12700">
                <a:solidFill>
                  <a:schemeClr val="tx1"/>
                </a:solidFill>
                <a:round/>
                <a:headEnd/>
                <a:tailEnd/>
              </a:ln>
              <a:effectLst/>
            </p:spPr>
            <p:txBody>
              <a:bodyPr wrap="none"/>
              <a:lstStyle/>
              <a:p>
                <a:endParaRPr lang="zh-TW" altLang="en-US"/>
              </a:p>
            </p:txBody>
          </p:sp>
          <p:sp>
            <p:nvSpPr>
              <p:cNvPr id="1745944" name="Line 24"/>
              <p:cNvSpPr>
                <a:spLocks noChangeShapeType="1"/>
              </p:cNvSpPr>
              <p:nvPr/>
            </p:nvSpPr>
            <p:spPr bwMode="auto">
              <a:xfrm flipV="1">
                <a:off x="4487" y="2565"/>
                <a:ext cx="213" cy="126"/>
              </a:xfrm>
              <a:prstGeom prst="line">
                <a:avLst/>
              </a:prstGeom>
              <a:noFill/>
              <a:ln w="12700">
                <a:solidFill>
                  <a:schemeClr val="tx1"/>
                </a:solidFill>
                <a:round/>
                <a:headEnd/>
                <a:tailEnd/>
              </a:ln>
              <a:effectLst/>
            </p:spPr>
            <p:txBody>
              <a:bodyPr wrap="none"/>
              <a:lstStyle/>
              <a:p>
                <a:endParaRPr lang="zh-TW" altLang="en-US"/>
              </a:p>
            </p:txBody>
          </p:sp>
          <p:sp>
            <p:nvSpPr>
              <p:cNvPr id="1745945" name="Line 25"/>
              <p:cNvSpPr>
                <a:spLocks noChangeShapeType="1"/>
              </p:cNvSpPr>
              <p:nvPr/>
            </p:nvSpPr>
            <p:spPr bwMode="auto">
              <a:xfrm flipV="1">
                <a:off x="4700" y="2565"/>
                <a:ext cx="455" cy="0"/>
              </a:xfrm>
              <a:prstGeom prst="line">
                <a:avLst/>
              </a:prstGeom>
              <a:noFill/>
              <a:ln w="12700">
                <a:solidFill>
                  <a:schemeClr val="tx1"/>
                </a:solidFill>
                <a:round/>
                <a:headEnd/>
                <a:tailEnd/>
              </a:ln>
              <a:effectLst/>
            </p:spPr>
            <p:txBody>
              <a:bodyPr wrap="none"/>
              <a:lstStyle/>
              <a:p>
                <a:endParaRPr lang="zh-TW" altLang="en-US"/>
              </a:p>
            </p:txBody>
          </p:sp>
        </p:grpSp>
        <p:sp>
          <p:nvSpPr>
            <p:cNvPr id="1745946" name="Rectangle 26"/>
            <p:cNvSpPr>
              <a:spLocks noChangeArrowheads="1"/>
            </p:cNvSpPr>
            <p:nvPr/>
          </p:nvSpPr>
          <p:spPr bwMode="auto">
            <a:xfrm>
              <a:off x="5289550" y="1358231"/>
              <a:ext cx="844550" cy="336550"/>
            </a:xfrm>
            <a:prstGeom prst="rect">
              <a:avLst/>
            </a:prstGeom>
            <a:noFill/>
            <a:ln w="9525">
              <a:noFill/>
              <a:miter lim="800000"/>
              <a:headEnd/>
              <a:tailEnd/>
            </a:ln>
            <a:effectLst/>
          </p:spPr>
          <p:txBody>
            <a:bodyPr wrap="none">
              <a:spAutoFit/>
            </a:bodyPr>
            <a:lstStyle/>
            <a:p>
              <a:pPr algn="l"/>
              <a:r>
                <a:rPr lang="en-US" altLang="zh-TW" sz="1600">
                  <a:latin typeface="Verdana" pitchFamily="34" charset="0"/>
                </a:rPr>
                <a:t>b[2:0]</a:t>
              </a:r>
            </a:p>
          </p:txBody>
        </p:sp>
        <p:sp>
          <p:nvSpPr>
            <p:cNvPr id="1745947" name="Rectangle 27"/>
            <p:cNvSpPr>
              <a:spLocks noChangeArrowheads="1"/>
            </p:cNvSpPr>
            <p:nvPr/>
          </p:nvSpPr>
          <p:spPr bwMode="auto">
            <a:xfrm>
              <a:off x="5310188" y="1951956"/>
              <a:ext cx="823912" cy="336550"/>
            </a:xfrm>
            <a:prstGeom prst="rect">
              <a:avLst/>
            </a:prstGeom>
            <a:noFill/>
            <a:ln w="9525">
              <a:noFill/>
              <a:miter lim="800000"/>
              <a:headEnd/>
              <a:tailEnd/>
            </a:ln>
            <a:effectLst/>
          </p:spPr>
          <p:txBody>
            <a:bodyPr wrap="none">
              <a:spAutoFit/>
            </a:bodyPr>
            <a:lstStyle/>
            <a:p>
              <a:pPr algn="l"/>
              <a:r>
                <a:rPr lang="en-US" altLang="zh-TW" sz="1600">
                  <a:latin typeface="Verdana" pitchFamily="34" charset="0"/>
                </a:rPr>
                <a:t>c[2:0]</a:t>
              </a:r>
            </a:p>
          </p:txBody>
        </p:sp>
      </p:grpSp>
      <p:grpSp>
        <p:nvGrpSpPr>
          <p:cNvPr id="10" name="群組 9">
            <a:extLst>
              <a:ext uri="{FF2B5EF4-FFF2-40B4-BE49-F238E27FC236}">
                <a16:creationId xmlns:a16="http://schemas.microsoft.com/office/drawing/2014/main" id="{2A6E44B7-1A4A-C4FD-BF75-019204A24BA0}"/>
              </a:ext>
            </a:extLst>
          </p:cNvPr>
          <p:cNvGrpSpPr/>
          <p:nvPr/>
        </p:nvGrpSpPr>
        <p:grpSpPr>
          <a:xfrm>
            <a:off x="5006976" y="2955257"/>
            <a:ext cx="3517900" cy="904875"/>
            <a:chOff x="5006976" y="2955257"/>
            <a:chExt cx="3517900" cy="904875"/>
          </a:xfrm>
        </p:grpSpPr>
        <p:sp>
          <p:nvSpPr>
            <p:cNvPr id="1745924" name="Rectangle 4"/>
            <p:cNvSpPr>
              <a:spLocks noChangeArrowheads="1"/>
            </p:cNvSpPr>
            <p:nvPr/>
          </p:nvSpPr>
          <p:spPr bwMode="auto">
            <a:xfrm>
              <a:off x="5087939" y="2955257"/>
              <a:ext cx="3436937" cy="904875"/>
            </a:xfrm>
            <a:prstGeom prst="rect">
              <a:avLst/>
            </a:prstGeom>
            <a:solidFill>
              <a:srgbClr val="FFFF99"/>
            </a:solidFill>
            <a:ln w="9525">
              <a:noFill/>
              <a:miter lim="800000"/>
              <a:headEnd/>
              <a:tailEnd/>
            </a:ln>
            <a:effectLst/>
          </p:spPr>
          <p:txBody>
            <a:bodyPr wrap="none" anchor="ctr"/>
            <a:lstStyle/>
            <a:p>
              <a:endParaRPr lang="zh-TW" altLang="en-US"/>
            </a:p>
          </p:txBody>
        </p:sp>
        <p:grpSp>
          <p:nvGrpSpPr>
            <p:cNvPr id="3" name="Group 28"/>
            <p:cNvGrpSpPr>
              <a:grpSpLocks/>
            </p:cNvGrpSpPr>
            <p:nvPr/>
          </p:nvGrpSpPr>
          <p:grpSpPr bwMode="auto">
            <a:xfrm>
              <a:off x="5800726" y="3072732"/>
              <a:ext cx="1884363" cy="649287"/>
              <a:chOff x="4003" y="3139"/>
              <a:chExt cx="1187" cy="409"/>
            </a:xfrm>
          </p:grpSpPr>
          <p:grpSp>
            <p:nvGrpSpPr>
              <p:cNvPr id="4" name="Group 29"/>
              <p:cNvGrpSpPr>
                <a:grpSpLocks/>
              </p:cNvGrpSpPr>
              <p:nvPr/>
            </p:nvGrpSpPr>
            <p:grpSpPr bwMode="auto">
              <a:xfrm>
                <a:off x="4003" y="3398"/>
                <a:ext cx="1187" cy="121"/>
                <a:chOff x="4003" y="3398"/>
                <a:chExt cx="1187" cy="121"/>
              </a:xfrm>
            </p:grpSpPr>
            <p:sp>
              <p:nvSpPr>
                <p:cNvPr id="1745950" name="Line 30"/>
                <p:cNvSpPr>
                  <a:spLocks noChangeShapeType="1"/>
                </p:cNvSpPr>
                <p:nvPr/>
              </p:nvSpPr>
              <p:spPr bwMode="auto">
                <a:xfrm>
                  <a:off x="4003" y="3519"/>
                  <a:ext cx="1187" cy="0"/>
                </a:xfrm>
                <a:prstGeom prst="line">
                  <a:avLst/>
                </a:prstGeom>
                <a:noFill/>
                <a:ln w="12700">
                  <a:solidFill>
                    <a:schemeClr val="tx1"/>
                  </a:solidFill>
                  <a:round/>
                  <a:headEnd/>
                  <a:tailEnd/>
                </a:ln>
                <a:effectLst/>
              </p:spPr>
              <p:txBody>
                <a:bodyPr wrap="none"/>
                <a:lstStyle/>
                <a:p>
                  <a:endParaRPr lang="zh-TW" altLang="en-US"/>
                </a:p>
              </p:txBody>
            </p:sp>
            <p:sp>
              <p:nvSpPr>
                <p:cNvPr id="1745951" name="Line 31"/>
                <p:cNvSpPr>
                  <a:spLocks noChangeShapeType="1"/>
                </p:cNvSpPr>
                <p:nvPr/>
              </p:nvSpPr>
              <p:spPr bwMode="auto">
                <a:xfrm>
                  <a:off x="4003" y="3458"/>
                  <a:ext cx="1187" cy="0"/>
                </a:xfrm>
                <a:prstGeom prst="line">
                  <a:avLst/>
                </a:prstGeom>
                <a:noFill/>
                <a:ln w="12700">
                  <a:solidFill>
                    <a:schemeClr val="tx1"/>
                  </a:solidFill>
                  <a:round/>
                  <a:headEnd/>
                  <a:tailEnd/>
                </a:ln>
                <a:effectLst/>
              </p:spPr>
              <p:txBody>
                <a:bodyPr wrap="none"/>
                <a:lstStyle/>
                <a:p>
                  <a:endParaRPr lang="zh-TW" altLang="en-US"/>
                </a:p>
              </p:txBody>
            </p:sp>
            <p:sp>
              <p:nvSpPr>
                <p:cNvPr id="1745952" name="Line 32"/>
                <p:cNvSpPr>
                  <a:spLocks noChangeShapeType="1"/>
                </p:cNvSpPr>
                <p:nvPr/>
              </p:nvSpPr>
              <p:spPr bwMode="auto">
                <a:xfrm>
                  <a:off x="4003" y="3398"/>
                  <a:ext cx="1187" cy="0"/>
                </a:xfrm>
                <a:prstGeom prst="line">
                  <a:avLst/>
                </a:prstGeom>
                <a:noFill/>
                <a:ln w="12700">
                  <a:solidFill>
                    <a:schemeClr val="tx1"/>
                  </a:solidFill>
                  <a:round/>
                  <a:headEnd/>
                  <a:tailEnd/>
                </a:ln>
                <a:effectLst/>
              </p:spPr>
              <p:txBody>
                <a:bodyPr wrap="none"/>
                <a:lstStyle/>
                <a:p>
                  <a:endParaRPr lang="zh-TW" altLang="en-US"/>
                </a:p>
              </p:txBody>
            </p:sp>
          </p:grpSp>
          <p:grpSp>
            <p:nvGrpSpPr>
              <p:cNvPr id="5" name="Group 33"/>
              <p:cNvGrpSpPr>
                <a:grpSpLocks/>
              </p:cNvGrpSpPr>
              <p:nvPr/>
            </p:nvGrpSpPr>
            <p:grpSpPr bwMode="auto">
              <a:xfrm>
                <a:off x="4314" y="3139"/>
                <a:ext cx="864" cy="259"/>
                <a:chOff x="4314" y="3139"/>
                <a:chExt cx="864" cy="259"/>
              </a:xfrm>
            </p:grpSpPr>
            <p:sp>
              <p:nvSpPr>
                <p:cNvPr id="1745954" name="Line 34"/>
                <p:cNvSpPr>
                  <a:spLocks noChangeShapeType="1"/>
                </p:cNvSpPr>
                <p:nvPr/>
              </p:nvSpPr>
              <p:spPr bwMode="auto">
                <a:xfrm flipV="1">
                  <a:off x="4314" y="3139"/>
                  <a:ext cx="0" cy="259"/>
                </a:xfrm>
                <a:prstGeom prst="line">
                  <a:avLst/>
                </a:prstGeom>
                <a:noFill/>
                <a:ln w="12700">
                  <a:solidFill>
                    <a:schemeClr val="tx1"/>
                  </a:solidFill>
                  <a:round/>
                  <a:headEnd/>
                  <a:tailEnd/>
                </a:ln>
                <a:effectLst/>
              </p:spPr>
              <p:txBody>
                <a:bodyPr wrap="none"/>
                <a:lstStyle/>
                <a:p>
                  <a:endParaRPr lang="zh-TW" altLang="en-US"/>
                </a:p>
              </p:txBody>
            </p:sp>
            <p:sp>
              <p:nvSpPr>
                <p:cNvPr id="1745955" name="Line 35"/>
                <p:cNvSpPr>
                  <a:spLocks noChangeShapeType="1"/>
                </p:cNvSpPr>
                <p:nvPr/>
              </p:nvSpPr>
              <p:spPr bwMode="auto">
                <a:xfrm>
                  <a:off x="4314" y="3139"/>
                  <a:ext cx="864" cy="0"/>
                </a:xfrm>
                <a:prstGeom prst="line">
                  <a:avLst/>
                </a:prstGeom>
                <a:noFill/>
                <a:ln w="12700">
                  <a:solidFill>
                    <a:schemeClr val="tx1"/>
                  </a:solidFill>
                  <a:round/>
                  <a:headEnd/>
                  <a:tailEnd/>
                </a:ln>
                <a:effectLst/>
              </p:spPr>
              <p:txBody>
                <a:bodyPr wrap="none"/>
                <a:lstStyle/>
                <a:p>
                  <a:endParaRPr lang="zh-TW" altLang="en-US"/>
                </a:p>
              </p:txBody>
            </p:sp>
          </p:grpSp>
          <p:grpSp>
            <p:nvGrpSpPr>
              <p:cNvPr id="6" name="Group 36"/>
              <p:cNvGrpSpPr>
                <a:grpSpLocks/>
              </p:cNvGrpSpPr>
              <p:nvPr/>
            </p:nvGrpSpPr>
            <p:grpSpPr bwMode="auto">
              <a:xfrm>
                <a:off x="4372" y="3191"/>
                <a:ext cx="800" cy="259"/>
                <a:chOff x="4314" y="3139"/>
                <a:chExt cx="864" cy="259"/>
              </a:xfrm>
            </p:grpSpPr>
            <p:sp>
              <p:nvSpPr>
                <p:cNvPr id="1745957" name="Line 37"/>
                <p:cNvSpPr>
                  <a:spLocks noChangeShapeType="1"/>
                </p:cNvSpPr>
                <p:nvPr/>
              </p:nvSpPr>
              <p:spPr bwMode="auto">
                <a:xfrm flipV="1">
                  <a:off x="4314" y="3139"/>
                  <a:ext cx="0" cy="259"/>
                </a:xfrm>
                <a:prstGeom prst="line">
                  <a:avLst/>
                </a:prstGeom>
                <a:noFill/>
                <a:ln w="12700">
                  <a:solidFill>
                    <a:schemeClr val="tx1"/>
                  </a:solidFill>
                  <a:round/>
                  <a:headEnd/>
                  <a:tailEnd/>
                </a:ln>
                <a:effectLst/>
              </p:spPr>
              <p:txBody>
                <a:bodyPr wrap="none"/>
                <a:lstStyle/>
                <a:p>
                  <a:endParaRPr lang="zh-TW" altLang="en-US"/>
                </a:p>
              </p:txBody>
            </p:sp>
            <p:sp>
              <p:nvSpPr>
                <p:cNvPr id="1745958" name="Line 38"/>
                <p:cNvSpPr>
                  <a:spLocks noChangeShapeType="1"/>
                </p:cNvSpPr>
                <p:nvPr/>
              </p:nvSpPr>
              <p:spPr bwMode="auto">
                <a:xfrm>
                  <a:off x="4314" y="3139"/>
                  <a:ext cx="864" cy="0"/>
                </a:xfrm>
                <a:prstGeom prst="line">
                  <a:avLst/>
                </a:prstGeom>
                <a:noFill/>
                <a:ln w="12700">
                  <a:solidFill>
                    <a:schemeClr val="tx1"/>
                  </a:solidFill>
                  <a:round/>
                  <a:headEnd/>
                  <a:tailEnd/>
                </a:ln>
                <a:effectLst/>
              </p:spPr>
              <p:txBody>
                <a:bodyPr wrap="none"/>
                <a:lstStyle/>
                <a:p>
                  <a:endParaRPr lang="zh-TW" altLang="en-US"/>
                </a:p>
              </p:txBody>
            </p:sp>
          </p:grpSp>
          <p:grpSp>
            <p:nvGrpSpPr>
              <p:cNvPr id="7" name="Group 39"/>
              <p:cNvGrpSpPr>
                <a:grpSpLocks/>
              </p:cNvGrpSpPr>
              <p:nvPr/>
            </p:nvGrpSpPr>
            <p:grpSpPr bwMode="auto">
              <a:xfrm>
                <a:off x="4441" y="3255"/>
                <a:ext cx="731" cy="259"/>
                <a:chOff x="4314" y="3139"/>
                <a:chExt cx="864" cy="259"/>
              </a:xfrm>
            </p:grpSpPr>
            <p:sp>
              <p:nvSpPr>
                <p:cNvPr id="1745960" name="Line 40"/>
                <p:cNvSpPr>
                  <a:spLocks noChangeShapeType="1"/>
                </p:cNvSpPr>
                <p:nvPr/>
              </p:nvSpPr>
              <p:spPr bwMode="auto">
                <a:xfrm flipV="1">
                  <a:off x="4314" y="3139"/>
                  <a:ext cx="0" cy="259"/>
                </a:xfrm>
                <a:prstGeom prst="line">
                  <a:avLst/>
                </a:prstGeom>
                <a:noFill/>
                <a:ln w="12700">
                  <a:solidFill>
                    <a:schemeClr val="tx1"/>
                  </a:solidFill>
                  <a:round/>
                  <a:headEnd/>
                  <a:tailEnd/>
                </a:ln>
                <a:effectLst/>
              </p:spPr>
              <p:txBody>
                <a:bodyPr wrap="none"/>
                <a:lstStyle/>
                <a:p>
                  <a:endParaRPr lang="zh-TW" altLang="en-US"/>
                </a:p>
              </p:txBody>
            </p:sp>
            <p:sp>
              <p:nvSpPr>
                <p:cNvPr id="1745961" name="Line 41"/>
                <p:cNvSpPr>
                  <a:spLocks noChangeShapeType="1"/>
                </p:cNvSpPr>
                <p:nvPr/>
              </p:nvSpPr>
              <p:spPr bwMode="auto">
                <a:xfrm>
                  <a:off x="4314" y="3139"/>
                  <a:ext cx="864" cy="0"/>
                </a:xfrm>
                <a:prstGeom prst="line">
                  <a:avLst/>
                </a:prstGeom>
                <a:noFill/>
                <a:ln w="12700">
                  <a:solidFill>
                    <a:schemeClr val="tx1"/>
                  </a:solidFill>
                  <a:round/>
                  <a:headEnd/>
                  <a:tailEnd/>
                </a:ln>
                <a:effectLst/>
              </p:spPr>
              <p:txBody>
                <a:bodyPr wrap="none"/>
                <a:lstStyle/>
                <a:p>
                  <a:endParaRPr lang="zh-TW" altLang="en-US"/>
                </a:p>
              </p:txBody>
            </p:sp>
          </p:grpSp>
          <p:sp>
            <p:nvSpPr>
              <p:cNvPr id="1745962" name="Oval 42"/>
              <p:cNvSpPr>
                <a:spLocks noChangeArrowheads="1"/>
              </p:cNvSpPr>
              <p:nvPr/>
            </p:nvSpPr>
            <p:spPr bwMode="auto">
              <a:xfrm>
                <a:off x="4280" y="3363"/>
                <a:ext cx="56" cy="58"/>
              </a:xfrm>
              <a:prstGeom prst="ellipse">
                <a:avLst/>
              </a:prstGeom>
              <a:solidFill>
                <a:schemeClr val="tx1"/>
              </a:solidFill>
              <a:ln w="12700">
                <a:solidFill>
                  <a:schemeClr val="tx1"/>
                </a:solidFill>
                <a:round/>
                <a:headEnd/>
                <a:tailEnd/>
              </a:ln>
              <a:effectLst/>
            </p:spPr>
            <p:txBody>
              <a:bodyPr wrap="none" anchor="ctr"/>
              <a:lstStyle/>
              <a:p>
                <a:endParaRPr lang="zh-TW" altLang="en-US"/>
              </a:p>
            </p:txBody>
          </p:sp>
          <p:sp>
            <p:nvSpPr>
              <p:cNvPr id="1745963" name="Oval 43"/>
              <p:cNvSpPr>
                <a:spLocks noChangeArrowheads="1"/>
              </p:cNvSpPr>
              <p:nvPr/>
            </p:nvSpPr>
            <p:spPr bwMode="auto">
              <a:xfrm>
                <a:off x="4344" y="3421"/>
                <a:ext cx="56" cy="58"/>
              </a:xfrm>
              <a:prstGeom prst="ellipse">
                <a:avLst/>
              </a:prstGeom>
              <a:solidFill>
                <a:schemeClr val="tx1"/>
              </a:solidFill>
              <a:ln w="12700">
                <a:solidFill>
                  <a:schemeClr val="tx1"/>
                </a:solidFill>
                <a:round/>
                <a:headEnd/>
                <a:tailEnd/>
              </a:ln>
              <a:effectLst/>
            </p:spPr>
            <p:txBody>
              <a:bodyPr wrap="none" anchor="ctr"/>
              <a:lstStyle/>
              <a:p>
                <a:endParaRPr lang="zh-TW" altLang="en-US"/>
              </a:p>
            </p:txBody>
          </p:sp>
          <p:sp>
            <p:nvSpPr>
              <p:cNvPr id="1745964" name="Oval 44"/>
              <p:cNvSpPr>
                <a:spLocks noChangeArrowheads="1"/>
              </p:cNvSpPr>
              <p:nvPr/>
            </p:nvSpPr>
            <p:spPr bwMode="auto">
              <a:xfrm>
                <a:off x="4408" y="3490"/>
                <a:ext cx="56" cy="58"/>
              </a:xfrm>
              <a:prstGeom prst="ellipse">
                <a:avLst/>
              </a:prstGeom>
              <a:solidFill>
                <a:schemeClr val="tx1"/>
              </a:solidFill>
              <a:ln w="12700">
                <a:solidFill>
                  <a:schemeClr val="tx1"/>
                </a:solidFill>
                <a:round/>
                <a:headEnd/>
                <a:tailEnd/>
              </a:ln>
              <a:effectLst/>
            </p:spPr>
            <p:txBody>
              <a:bodyPr wrap="none" anchor="ctr"/>
              <a:lstStyle/>
              <a:p>
                <a:endParaRPr lang="zh-TW" altLang="en-US"/>
              </a:p>
            </p:txBody>
          </p:sp>
        </p:grpSp>
        <p:sp>
          <p:nvSpPr>
            <p:cNvPr id="1745965" name="Rectangle 45"/>
            <p:cNvSpPr>
              <a:spLocks noChangeArrowheads="1"/>
            </p:cNvSpPr>
            <p:nvPr/>
          </p:nvSpPr>
          <p:spPr bwMode="auto">
            <a:xfrm>
              <a:off x="7631114" y="3231481"/>
              <a:ext cx="839787" cy="336550"/>
            </a:xfrm>
            <a:prstGeom prst="rect">
              <a:avLst/>
            </a:prstGeom>
            <a:noFill/>
            <a:ln w="9525">
              <a:noFill/>
              <a:miter lim="800000"/>
              <a:headEnd/>
              <a:tailEnd/>
            </a:ln>
            <a:effectLst/>
          </p:spPr>
          <p:txBody>
            <a:bodyPr wrap="none">
              <a:spAutoFit/>
            </a:bodyPr>
            <a:lstStyle/>
            <a:p>
              <a:pPr algn="l"/>
              <a:r>
                <a:rPr lang="en-US" altLang="zh-TW" sz="1600">
                  <a:latin typeface="Verdana" pitchFamily="34" charset="0"/>
                </a:rPr>
                <a:t>a[5:0]</a:t>
              </a:r>
            </a:p>
          </p:txBody>
        </p:sp>
        <p:sp>
          <p:nvSpPr>
            <p:cNvPr id="1745966" name="Rectangle 46"/>
            <p:cNvSpPr>
              <a:spLocks noChangeArrowheads="1"/>
            </p:cNvSpPr>
            <p:nvPr/>
          </p:nvSpPr>
          <p:spPr bwMode="auto">
            <a:xfrm>
              <a:off x="5006976" y="3394993"/>
              <a:ext cx="823913" cy="336550"/>
            </a:xfrm>
            <a:prstGeom prst="rect">
              <a:avLst/>
            </a:prstGeom>
            <a:noFill/>
            <a:ln w="9525">
              <a:noFill/>
              <a:miter lim="800000"/>
              <a:headEnd/>
              <a:tailEnd/>
            </a:ln>
            <a:effectLst/>
          </p:spPr>
          <p:txBody>
            <a:bodyPr wrap="none">
              <a:spAutoFit/>
            </a:bodyPr>
            <a:lstStyle/>
            <a:p>
              <a:pPr algn="l"/>
              <a:r>
                <a:rPr lang="en-US" altLang="zh-TW" sz="1600">
                  <a:latin typeface="Verdana" pitchFamily="34" charset="0"/>
                </a:rPr>
                <a:t>c[2:0]</a:t>
              </a:r>
            </a:p>
          </p:txBody>
        </p:sp>
      </p:grpSp>
      <p:grpSp>
        <p:nvGrpSpPr>
          <p:cNvPr id="8" name="Group 47"/>
          <p:cNvGrpSpPr>
            <a:grpSpLocks/>
          </p:cNvGrpSpPr>
          <p:nvPr/>
        </p:nvGrpSpPr>
        <p:grpSpPr bwMode="auto">
          <a:xfrm>
            <a:off x="3287713" y="2061493"/>
            <a:ext cx="963612" cy="336550"/>
            <a:chOff x="1591" y="2838"/>
            <a:chExt cx="607" cy="212"/>
          </a:xfrm>
        </p:grpSpPr>
        <p:sp>
          <p:nvSpPr>
            <p:cNvPr id="1745968" name="Rectangle 48"/>
            <p:cNvSpPr>
              <a:spLocks noChangeArrowheads="1"/>
            </p:cNvSpPr>
            <p:nvPr/>
          </p:nvSpPr>
          <p:spPr bwMode="auto">
            <a:xfrm>
              <a:off x="1591" y="2838"/>
              <a:ext cx="345" cy="212"/>
            </a:xfrm>
            <a:prstGeom prst="rect">
              <a:avLst/>
            </a:prstGeom>
            <a:noFill/>
            <a:ln w="9525">
              <a:noFill/>
              <a:miter lim="800000"/>
              <a:headEnd/>
              <a:tailEnd/>
            </a:ln>
            <a:effectLst/>
          </p:spPr>
          <p:txBody>
            <a:bodyPr wrap="none">
              <a:spAutoFit/>
            </a:bodyPr>
            <a:lstStyle/>
            <a:p>
              <a:pPr algn="l"/>
              <a:r>
                <a:rPr lang="en-US" altLang="zh-TW" sz="1600" dirty="0">
                  <a:solidFill>
                    <a:srgbClr val="FF00FF"/>
                  </a:solidFill>
                  <a:latin typeface="Impact" pitchFamily="34" charset="0"/>
                </a:rPr>
                <a:t>MSB</a:t>
              </a:r>
            </a:p>
          </p:txBody>
        </p:sp>
        <p:sp>
          <p:nvSpPr>
            <p:cNvPr id="1745969" name="Rectangle 49"/>
            <p:cNvSpPr>
              <a:spLocks noChangeArrowheads="1"/>
            </p:cNvSpPr>
            <p:nvPr/>
          </p:nvSpPr>
          <p:spPr bwMode="auto">
            <a:xfrm>
              <a:off x="1896" y="2838"/>
              <a:ext cx="302" cy="212"/>
            </a:xfrm>
            <a:prstGeom prst="rect">
              <a:avLst/>
            </a:prstGeom>
            <a:noFill/>
            <a:ln w="9525">
              <a:noFill/>
              <a:miter lim="800000"/>
              <a:headEnd/>
              <a:tailEnd/>
            </a:ln>
            <a:effectLst/>
          </p:spPr>
          <p:txBody>
            <a:bodyPr wrap="none">
              <a:spAutoFit/>
            </a:bodyPr>
            <a:lstStyle/>
            <a:p>
              <a:pPr algn="l"/>
              <a:r>
                <a:rPr lang="en-US" altLang="zh-TW" sz="1600">
                  <a:solidFill>
                    <a:srgbClr val="FF00FF"/>
                  </a:solidFill>
                  <a:latin typeface="Impact" pitchFamily="34" charset="0"/>
                </a:rPr>
                <a:t>LSB</a:t>
              </a:r>
            </a:p>
          </p:txBody>
        </p:sp>
      </p:grpSp>
      <p:sp>
        <p:nvSpPr>
          <p:cNvPr id="1745970" name="Text Box 50"/>
          <p:cNvSpPr txBox="1">
            <a:spLocks noChangeArrowheads="1"/>
          </p:cNvSpPr>
          <p:nvPr/>
        </p:nvSpPr>
        <p:spPr bwMode="auto">
          <a:xfrm>
            <a:off x="2424112" y="4796757"/>
            <a:ext cx="9216503" cy="1034129"/>
          </a:xfrm>
          <a:prstGeom prst="rect">
            <a:avLst/>
          </a:prstGeom>
          <a:noFill/>
          <a:ln w="25400" algn="ctr">
            <a:noFill/>
            <a:miter lim="800000"/>
            <a:headEnd/>
            <a:tailEnd/>
          </a:ln>
          <a:effectLst/>
        </p:spPr>
        <p:txBody>
          <a:bodyPr wrap="square">
            <a:spAutoFit/>
          </a:bodyPr>
          <a:lstStyle/>
          <a:p>
            <a:pPr algn="l">
              <a:spcBef>
                <a:spcPct val="20000"/>
              </a:spcBef>
            </a:pPr>
            <a:r>
              <a:rPr lang="en-US" altLang="zh-TW" dirty="0">
                <a:solidFill>
                  <a:srgbClr val="000066"/>
                </a:solidFill>
                <a:latin typeface="Consolas" panose="020B0609020204030204" pitchFamily="49" charset="0"/>
              </a:rPr>
              <a:t>a[4:0] = {b[3:0], 1’b0};         a = b &lt;&lt; 1;</a:t>
            </a:r>
          </a:p>
          <a:p>
            <a:pPr algn="l">
              <a:spcBef>
                <a:spcPct val="20000"/>
              </a:spcBef>
            </a:pPr>
            <a:r>
              <a:rPr lang="en-US" altLang="zh-TW" dirty="0">
                <a:solidFill>
                  <a:srgbClr val="000066"/>
                </a:solidFill>
                <a:latin typeface="Consolas" panose="020B0609020204030204" pitchFamily="49" charset="0"/>
              </a:rPr>
              <a:t>{a, </a:t>
            </a:r>
            <a:r>
              <a:rPr lang="en-US" altLang="zh-TW" dirty="0">
                <a:solidFill>
                  <a:srgbClr val="FF0000"/>
                </a:solidFill>
                <a:latin typeface="Consolas" panose="020B0609020204030204" pitchFamily="49" charset="0"/>
              </a:rPr>
              <a:t>b[3:0],</a:t>
            </a:r>
            <a:r>
              <a:rPr lang="en-US" altLang="zh-TW" dirty="0">
                <a:solidFill>
                  <a:srgbClr val="000066"/>
                </a:solidFill>
                <a:latin typeface="Consolas" panose="020B0609020204030204" pitchFamily="49" charset="0"/>
              </a:rPr>
              <a:t> c, 2’b01} = {a, </a:t>
            </a:r>
            <a:r>
              <a:rPr lang="en-US" altLang="zh-TW" dirty="0">
                <a:solidFill>
                  <a:srgbClr val="FF0000"/>
                </a:solidFill>
                <a:latin typeface="Consolas" panose="020B0609020204030204" pitchFamily="49" charset="0"/>
              </a:rPr>
              <a:t>b[3], b[2], b[1], b[0],</a:t>
            </a:r>
            <a:r>
              <a:rPr lang="en-US" altLang="zh-TW" dirty="0">
                <a:solidFill>
                  <a:srgbClr val="000066"/>
                </a:solidFill>
                <a:latin typeface="Consolas" panose="020B0609020204030204" pitchFamily="49" charset="0"/>
              </a:rPr>
              <a:t> c, 1’b0, 1’b1} </a:t>
            </a:r>
          </a:p>
          <a:p>
            <a:pPr algn="l">
              <a:spcBef>
                <a:spcPct val="20000"/>
              </a:spcBef>
            </a:pPr>
            <a:r>
              <a:rPr lang="en-US" altLang="zh-TW" dirty="0">
                <a:solidFill>
                  <a:srgbClr val="000066"/>
                </a:solidFill>
                <a:latin typeface="Consolas" panose="020B0609020204030204" pitchFamily="49" charset="0"/>
              </a:rPr>
              <a:t>{a, </a:t>
            </a:r>
            <a:r>
              <a:rPr lang="en-US" altLang="zh-TW" dirty="0">
                <a:solidFill>
                  <a:srgbClr val="FF0000"/>
                </a:solidFill>
                <a:latin typeface="Consolas" panose="020B0609020204030204" pitchFamily="49" charset="0"/>
              </a:rPr>
              <a:t>{3{a, b}},</a:t>
            </a:r>
            <a:r>
              <a:rPr lang="en-US" altLang="zh-TW" dirty="0">
                <a:solidFill>
                  <a:srgbClr val="000066"/>
                </a:solidFill>
                <a:latin typeface="Consolas" panose="020B0609020204030204" pitchFamily="49" charset="0"/>
              </a:rPr>
              <a:t> b} = {a, </a:t>
            </a:r>
            <a:r>
              <a:rPr lang="en-US" altLang="zh-TW" dirty="0">
                <a:solidFill>
                  <a:srgbClr val="FF0000"/>
                </a:solidFill>
                <a:latin typeface="Consolas" panose="020B0609020204030204" pitchFamily="49" charset="0"/>
              </a:rPr>
              <a:t>a, b, a, b, a, b,</a:t>
            </a:r>
            <a:r>
              <a:rPr lang="en-US" altLang="zh-TW" dirty="0">
                <a:solidFill>
                  <a:srgbClr val="000066"/>
                </a:solidFill>
                <a:latin typeface="Consolas" panose="020B0609020204030204" pitchFamily="49" charset="0"/>
              </a:rPr>
              <a:t> b}</a:t>
            </a:r>
            <a:endParaRPr lang="en-US" altLang="zh-TW" dirty="0">
              <a:latin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59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59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592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459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59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59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Introduction of Hardware description language</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296111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標題 4"/>
          <p:cNvSpPr>
            <a:spLocks noGrp="1"/>
          </p:cNvSpPr>
          <p:nvPr>
            <p:ph type="title"/>
          </p:nvPr>
        </p:nvSpPr>
        <p:spPr/>
        <p:txBody>
          <a:bodyPr/>
          <a:lstStyle/>
          <a:p>
            <a:r>
              <a:rPr lang="en-US" altLang="zh-TW"/>
              <a:t>Replication Operator</a:t>
            </a:r>
            <a:endParaRPr lang="zh-TW" altLang="en-US" dirty="0"/>
          </a:p>
        </p:txBody>
      </p:sp>
      <p:sp>
        <p:nvSpPr>
          <p:cNvPr id="988163" name="Rectangle 3"/>
          <p:cNvSpPr>
            <a:spLocks noGrp="1" noChangeArrowheads="1"/>
          </p:cNvSpPr>
          <p:nvPr>
            <p:ph sz="half" idx="1"/>
          </p:nvPr>
        </p:nvSpPr>
        <p:spPr/>
        <p:txBody>
          <a:bodyPr/>
          <a:lstStyle/>
          <a:p>
            <a:pPr>
              <a:buFont typeface="Wingdings 2" pitchFamily="18" charset="2"/>
              <a:buNone/>
            </a:pPr>
            <a:r>
              <a:rPr lang="en-US" altLang="zh-TW" sz="1800" b="1" dirty="0">
                <a:solidFill>
                  <a:srgbClr val="339933"/>
                </a:solidFill>
              </a:rPr>
              <a:t>{{ }} 	replication</a:t>
            </a:r>
          </a:p>
          <a:p>
            <a:endParaRPr lang="en-US" altLang="zh-TW" sz="1800" dirty="0"/>
          </a:p>
          <a:p>
            <a:r>
              <a:rPr lang="en-US" altLang="zh-TW" sz="1800" dirty="0"/>
              <a:t>Replication allows you to </a:t>
            </a:r>
            <a:r>
              <a:rPr lang="en-US" altLang="zh-TW" sz="1800" u="sng" dirty="0"/>
              <a:t>reproduce</a:t>
            </a:r>
            <a:r>
              <a:rPr lang="en-US" altLang="zh-TW" sz="1800" dirty="0"/>
              <a:t> the variable or sized value inside the inner { }.</a:t>
            </a:r>
          </a:p>
          <a:p>
            <a:r>
              <a:rPr lang="en-US" altLang="zh-TW" sz="1800" dirty="0">
                <a:solidFill>
                  <a:srgbClr val="FF0000"/>
                </a:solidFill>
              </a:rPr>
              <a:t>Specify</a:t>
            </a:r>
            <a:r>
              <a:rPr lang="en-US" altLang="zh-TW" sz="1800" dirty="0"/>
              <a:t> a positive integer </a:t>
            </a:r>
            <a:r>
              <a:rPr lang="en-US" altLang="zh-TW" sz="1800" dirty="0">
                <a:solidFill>
                  <a:srgbClr val="FF0000"/>
                </a:solidFill>
              </a:rPr>
              <a:t>number </a:t>
            </a:r>
            <a:r>
              <a:rPr lang="en-US" altLang="zh-TW" sz="1800" dirty="0"/>
              <a:t>of repetitions </a:t>
            </a:r>
            <a:r>
              <a:rPr lang="en-US" altLang="zh-TW" sz="1800" dirty="0">
                <a:solidFill>
                  <a:srgbClr val="FF0000"/>
                </a:solidFill>
              </a:rPr>
              <a:t>between the two leading { </a:t>
            </a:r>
            <a:r>
              <a:rPr lang="en-US" altLang="zh-TW" sz="1800" dirty="0"/>
              <a:t>characters.</a:t>
            </a:r>
          </a:p>
          <a:p>
            <a:pPr lvl="1"/>
            <a:r>
              <a:rPr lang="en-US" altLang="zh-TW" sz="1400" dirty="0"/>
              <a:t>{</a:t>
            </a:r>
            <a:r>
              <a:rPr lang="en-US" altLang="zh-TW" sz="1400" dirty="0">
                <a:solidFill>
                  <a:srgbClr val="FF0000"/>
                </a:solidFill>
              </a:rPr>
              <a:t>2</a:t>
            </a:r>
            <a:r>
              <a:rPr lang="en-US" altLang="zh-TW" sz="1400" dirty="0"/>
              <a:t>{</a:t>
            </a:r>
            <a:r>
              <a:rPr lang="en-US" altLang="zh-TW" sz="1400" dirty="0" err="1"/>
              <a:t>regb</a:t>
            </a:r>
            <a:r>
              <a:rPr lang="en-US" altLang="zh-TW" sz="1400" dirty="0"/>
              <a:t>}}</a:t>
            </a:r>
          </a:p>
          <a:p>
            <a:r>
              <a:rPr lang="en-US" altLang="zh-TW" sz="1800" dirty="0"/>
              <a:t>The braces around each replication at time 20 are required for correct syntax.</a:t>
            </a:r>
          </a:p>
        </p:txBody>
      </p:sp>
      <p:sp>
        <p:nvSpPr>
          <p:cNvPr id="988164" name="Rectangle 4"/>
          <p:cNvSpPr>
            <a:spLocks noGrp="1" noChangeArrowheads="1"/>
          </p:cNvSpPr>
          <p:nvPr>
            <p:ph sz="half" idx="2"/>
          </p:nvPr>
        </p:nvSpPr>
        <p:spPr>
          <a:xfrm>
            <a:off x="6197600" y="1357298"/>
            <a:ext cx="5384800" cy="5384070"/>
          </a:xfrm>
          <a:solidFill>
            <a:srgbClr val="FFFF99"/>
          </a:solidFill>
        </p:spPr>
        <p:txBody>
          <a:bodyPr/>
          <a:lstStyle/>
          <a:p>
            <a:pPr>
              <a:buFont typeface="Wingdings 2" pitchFamily="18" charset="2"/>
              <a:buNone/>
            </a:pPr>
            <a:r>
              <a:rPr lang="en-US" altLang="zh-TW" sz="1400" dirty="0">
                <a:latin typeface="Consolas" panose="020B0609020204030204" pitchFamily="49" charset="0"/>
              </a:rPr>
              <a:t>module replicate ();</a:t>
            </a:r>
          </a:p>
          <a:p>
            <a:pPr>
              <a:buFont typeface="Wingdings 2" pitchFamily="18" charset="2"/>
              <a:buNone/>
            </a:pPr>
            <a:r>
              <a:rPr lang="en-US" altLang="zh-TW" sz="1400" dirty="0">
                <a:latin typeface="Consolas" panose="020B0609020204030204" pitchFamily="49" charset="0"/>
              </a:rPr>
              <a:t>reg [3:0] </a:t>
            </a:r>
            <a:r>
              <a:rPr lang="en-US" altLang="zh-TW" sz="1400" dirty="0" err="1">
                <a:latin typeface="Consolas" panose="020B0609020204030204" pitchFamily="49" charset="0"/>
              </a:rPr>
              <a:t>rega</a:t>
            </a:r>
            <a:r>
              <a:rPr lang="en-US" altLang="zh-TW" sz="1400" dirty="0">
                <a:latin typeface="Consolas" panose="020B0609020204030204" pitchFamily="49" charset="0"/>
              </a:rPr>
              <a:t>;</a:t>
            </a:r>
          </a:p>
          <a:p>
            <a:pPr>
              <a:buFont typeface="Wingdings 2" pitchFamily="18" charset="2"/>
              <a:buNone/>
            </a:pPr>
            <a:r>
              <a:rPr lang="en-US" altLang="zh-TW" sz="1400" dirty="0">
                <a:latin typeface="Consolas" panose="020B0609020204030204" pitchFamily="49" charset="0"/>
              </a:rPr>
              <a:t>reg [1:0] </a:t>
            </a:r>
            <a:r>
              <a:rPr lang="en-US" altLang="zh-TW" sz="1400" dirty="0" err="1">
                <a:latin typeface="Consolas" panose="020B0609020204030204" pitchFamily="49" charset="0"/>
              </a:rPr>
              <a:t>regb,regc</a:t>
            </a:r>
            <a:r>
              <a:rPr lang="en-US" altLang="zh-TW" sz="1400" dirty="0">
                <a:latin typeface="Consolas" panose="020B0609020204030204" pitchFamily="49" charset="0"/>
              </a:rPr>
              <a:t>;</a:t>
            </a:r>
          </a:p>
          <a:p>
            <a:pPr>
              <a:buFont typeface="Wingdings 2" pitchFamily="18" charset="2"/>
              <a:buNone/>
            </a:pPr>
            <a:r>
              <a:rPr lang="en-US" altLang="zh-TW" sz="1400" dirty="0">
                <a:latin typeface="Consolas" panose="020B0609020204030204" pitchFamily="49" charset="0"/>
              </a:rPr>
              <a:t>reg [7:0] bus;</a:t>
            </a:r>
          </a:p>
          <a:p>
            <a:pPr>
              <a:buFont typeface="Wingdings 2" pitchFamily="18" charset="2"/>
              <a:buNone/>
            </a:pPr>
            <a:r>
              <a:rPr lang="en-US" altLang="zh-TW" sz="1400" dirty="0">
                <a:latin typeface="Consolas" panose="020B0609020204030204" pitchFamily="49" charset="0"/>
              </a:rPr>
              <a:t>initial begin</a:t>
            </a:r>
          </a:p>
          <a:p>
            <a:pPr>
              <a:buFont typeface="Wingdings 2" pitchFamily="18" charset="2"/>
              <a:buNone/>
            </a:pPr>
            <a:r>
              <a:rPr lang="en-US" altLang="zh-TW" sz="1400" dirty="0">
                <a:latin typeface="Consolas" panose="020B0609020204030204" pitchFamily="49" charset="0"/>
              </a:rPr>
              <a:t>	</a:t>
            </a:r>
            <a:r>
              <a:rPr lang="en-US" altLang="zh-TW" sz="1400" dirty="0" err="1">
                <a:latin typeface="Consolas" panose="020B0609020204030204" pitchFamily="49" charset="0"/>
              </a:rPr>
              <a:t>rega</a:t>
            </a:r>
            <a:r>
              <a:rPr lang="en-US" altLang="zh-TW" sz="1400" dirty="0">
                <a:latin typeface="Consolas" panose="020B0609020204030204" pitchFamily="49" charset="0"/>
              </a:rPr>
              <a:t> = 4’b1001;</a:t>
            </a:r>
          </a:p>
          <a:p>
            <a:pPr>
              <a:buFont typeface="Wingdings 2" pitchFamily="18" charset="2"/>
              <a:buNone/>
            </a:pPr>
            <a:r>
              <a:rPr lang="en-US" altLang="zh-TW" sz="1400" dirty="0">
                <a:latin typeface="Consolas" panose="020B0609020204030204" pitchFamily="49" charset="0"/>
              </a:rPr>
              <a:t>	</a:t>
            </a:r>
            <a:r>
              <a:rPr lang="en-US" altLang="zh-TW" sz="1400" dirty="0" err="1">
                <a:latin typeface="Consolas" panose="020B0609020204030204" pitchFamily="49" charset="0"/>
              </a:rPr>
              <a:t>regb</a:t>
            </a:r>
            <a:r>
              <a:rPr lang="en-US" altLang="zh-TW" sz="1400" dirty="0">
                <a:latin typeface="Consolas" panose="020B0609020204030204" pitchFamily="49" charset="0"/>
              </a:rPr>
              <a:t> = 2'b11;</a:t>
            </a:r>
          </a:p>
          <a:p>
            <a:pPr>
              <a:buFont typeface="Wingdings 2" pitchFamily="18" charset="2"/>
              <a:buNone/>
            </a:pPr>
            <a:r>
              <a:rPr lang="en-US" altLang="zh-TW" sz="1400" dirty="0">
                <a:latin typeface="Consolas" panose="020B0609020204030204" pitchFamily="49" charset="0"/>
              </a:rPr>
              <a:t>	</a:t>
            </a:r>
            <a:r>
              <a:rPr lang="en-US" altLang="zh-TW" sz="1400" dirty="0" err="1">
                <a:latin typeface="Consolas" panose="020B0609020204030204" pitchFamily="49" charset="0"/>
              </a:rPr>
              <a:t>regc</a:t>
            </a:r>
            <a:r>
              <a:rPr lang="en-US" altLang="zh-TW" sz="1400" dirty="0">
                <a:latin typeface="Consolas" panose="020B0609020204030204" pitchFamily="49" charset="0"/>
              </a:rPr>
              <a:t> = 2'b00;</a:t>
            </a:r>
          </a:p>
          <a:p>
            <a:pPr>
              <a:buFont typeface="Wingdings 2" pitchFamily="18" charset="2"/>
              <a:buNone/>
            </a:pPr>
            <a:r>
              <a:rPr lang="en-US" altLang="zh-TW" sz="1400" dirty="0">
                <a:latin typeface="Consolas" panose="020B0609020204030204" pitchFamily="49" charset="0"/>
              </a:rPr>
              <a:t>end</a:t>
            </a:r>
          </a:p>
          <a:p>
            <a:pPr>
              <a:buFont typeface="Wingdings 2" pitchFamily="18" charset="2"/>
              <a:buNone/>
            </a:pPr>
            <a:r>
              <a:rPr lang="en-US" altLang="zh-TW" sz="1400" dirty="0">
                <a:latin typeface="Consolas" panose="020B0609020204030204" pitchFamily="49" charset="0"/>
              </a:rPr>
              <a:t>initial fork</a:t>
            </a:r>
          </a:p>
          <a:p>
            <a:pPr>
              <a:buFont typeface="Wingdings 2" pitchFamily="18" charset="2"/>
              <a:buNone/>
            </a:pPr>
            <a:r>
              <a:rPr lang="en-US" altLang="zh-TW" sz="1400" dirty="0">
                <a:latin typeface="Consolas" panose="020B0609020204030204" pitchFamily="49" charset="0"/>
              </a:rPr>
              <a:t>	#10bus&lt;={4{regb}};  //bus=11111111</a:t>
            </a:r>
          </a:p>
          <a:p>
            <a:pPr>
              <a:buFont typeface="Wingdings 2" pitchFamily="18" charset="2"/>
              <a:buNone/>
            </a:pPr>
            <a:r>
              <a:rPr lang="en-US" altLang="zh-TW" sz="1400" dirty="0">
                <a:latin typeface="Consolas" panose="020B0609020204030204" pitchFamily="49" charset="0"/>
              </a:rPr>
              <a:t>	// </a:t>
            </a:r>
            <a:r>
              <a:rPr lang="en-US" altLang="zh-TW" sz="1400" dirty="0" err="1">
                <a:latin typeface="Consolas" panose="020B0609020204030204" pitchFamily="49" charset="0"/>
              </a:rPr>
              <a:t>regb</a:t>
            </a:r>
            <a:r>
              <a:rPr lang="en-US" altLang="zh-TW" sz="1400" dirty="0">
                <a:latin typeface="Consolas" panose="020B0609020204030204" pitchFamily="49" charset="0"/>
              </a:rPr>
              <a:t> is replicated 4 times.</a:t>
            </a:r>
          </a:p>
          <a:p>
            <a:pPr>
              <a:buFont typeface="Wingdings 2" pitchFamily="18" charset="2"/>
              <a:buNone/>
            </a:pPr>
            <a:r>
              <a:rPr lang="en-US" altLang="zh-TW" sz="1400" dirty="0">
                <a:latin typeface="Consolas" panose="020B0609020204030204" pitchFamily="49" charset="0"/>
              </a:rPr>
              <a:t>	</a:t>
            </a:r>
            <a:r>
              <a:rPr lang="en-US" altLang="zh-TW" sz="1400" dirty="0">
                <a:solidFill>
                  <a:srgbClr val="FF0000"/>
                </a:solidFill>
                <a:latin typeface="Consolas" panose="020B0609020204030204" pitchFamily="49" charset="0"/>
              </a:rPr>
              <a:t>#20 bus &lt;= { {2{</a:t>
            </a:r>
            <a:r>
              <a:rPr lang="en-US" altLang="zh-TW" sz="1400" dirty="0" err="1">
                <a:solidFill>
                  <a:srgbClr val="FF0000"/>
                </a:solidFill>
                <a:latin typeface="Consolas" panose="020B0609020204030204" pitchFamily="49" charset="0"/>
              </a:rPr>
              <a:t>regb</a:t>
            </a:r>
            <a:r>
              <a:rPr lang="en-US" altLang="zh-TW" sz="1400" dirty="0">
                <a:solidFill>
                  <a:srgbClr val="FF0000"/>
                </a:solidFill>
                <a:latin typeface="Consolas" panose="020B0609020204030204" pitchFamily="49" charset="0"/>
              </a:rPr>
              <a:t>}},  {2{</a:t>
            </a:r>
            <a:r>
              <a:rPr lang="en-US" altLang="zh-TW" sz="1400" dirty="0" err="1">
                <a:solidFill>
                  <a:srgbClr val="FF0000"/>
                </a:solidFill>
                <a:latin typeface="Consolas" panose="020B0609020204030204" pitchFamily="49" charset="0"/>
              </a:rPr>
              <a:t>regc</a:t>
            </a:r>
            <a:r>
              <a:rPr lang="en-US" altLang="zh-TW" sz="1400" dirty="0">
                <a:solidFill>
                  <a:srgbClr val="FF0000"/>
                </a:solidFill>
                <a:latin typeface="Consolas" panose="020B0609020204030204" pitchFamily="49" charset="0"/>
              </a:rPr>
              <a:t>}} };</a:t>
            </a:r>
          </a:p>
          <a:p>
            <a:pPr>
              <a:buFont typeface="Wingdings 2" pitchFamily="18" charset="2"/>
              <a:buNone/>
            </a:pPr>
            <a:r>
              <a:rPr lang="en-US" altLang="zh-TW" sz="1400" dirty="0">
                <a:latin typeface="Consolas" panose="020B0609020204030204" pitchFamily="49" charset="0"/>
              </a:rPr>
              <a:t>	//bus=11110000. </a:t>
            </a:r>
            <a:r>
              <a:rPr lang="en-US" altLang="zh-TW" sz="1400" dirty="0" err="1">
                <a:latin typeface="Consolas" panose="020B0609020204030204" pitchFamily="49" charset="0"/>
              </a:rPr>
              <a:t>regc</a:t>
            </a:r>
            <a:r>
              <a:rPr lang="en-US" altLang="zh-TW" sz="1400" dirty="0">
                <a:latin typeface="Consolas" panose="020B0609020204030204" pitchFamily="49" charset="0"/>
              </a:rPr>
              <a:t> and </a:t>
            </a:r>
            <a:r>
              <a:rPr lang="en-US" altLang="zh-TW" sz="1400" dirty="0" err="1">
                <a:latin typeface="Consolas" panose="020B0609020204030204" pitchFamily="49" charset="0"/>
              </a:rPr>
              <a:t>regb</a:t>
            </a:r>
            <a:r>
              <a:rPr lang="en-US" altLang="zh-TW" sz="1400" dirty="0">
                <a:latin typeface="Consolas" panose="020B0609020204030204" pitchFamily="49" charset="0"/>
              </a:rPr>
              <a:t> are each</a:t>
            </a:r>
          </a:p>
          <a:p>
            <a:pPr>
              <a:buFont typeface="Wingdings 2" pitchFamily="18" charset="2"/>
              <a:buNone/>
            </a:pPr>
            <a:r>
              <a:rPr lang="en-US" altLang="zh-TW" sz="1400" dirty="0">
                <a:latin typeface="Consolas" panose="020B0609020204030204" pitchFamily="49" charset="0"/>
              </a:rPr>
              <a:t>	//replicated, and the resulting vectors</a:t>
            </a:r>
          </a:p>
          <a:p>
            <a:pPr>
              <a:buFont typeface="Wingdings 2" pitchFamily="18" charset="2"/>
              <a:buNone/>
            </a:pPr>
            <a:r>
              <a:rPr lang="en-US" altLang="zh-TW" sz="1400" dirty="0">
                <a:latin typeface="Consolas" panose="020B0609020204030204" pitchFamily="49" charset="0"/>
              </a:rPr>
              <a:t>	//are concatenated together</a:t>
            </a:r>
          </a:p>
          <a:p>
            <a:pPr>
              <a:buFont typeface="Wingdings 2" pitchFamily="18" charset="2"/>
              <a:buNone/>
            </a:pPr>
            <a:r>
              <a:rPr lang="en-US" altLang="zh-TW" sz="1400" dirty="0">
                <a:latin typeface="Consolas" panose="020B0609020204030204" pitchFamily="49" charset="0"/>
              </a:rPr>
              <a:t>	#30 bus &lt;= { {4{</a:t>
            </a:r>
            <a:r>
              <a:rPr lang="en-US" altLang="zh-TW" sz="1400" dirty="0" err="1">
                <a:latin typeface="Consolas" panose="020B0609020204030204" pitchFamily="49" charset="0"/>
              </a:rPr>
              <a:t>rega</a:t>
            </a:r>
            <a:r>
              <a:rPr lang="en-US" altLang="zh-TW" sz="1400" dirty="0">
                <a:latin typeface="Consolas" panose="020B0609020204030204" pitchFamily="49" charset="0"/>
              </a:rPr>
              <a:t>[0]}}, </a:t>
            </a:r>
            <a:r>
              <a:rPr lang="en-US" altLang="zh-TW" sz="1400" dirty="0" err="1">
                <a:latin typeface="Consolas" panose="020B0609020204030204" pitchFamily="49" charset="0"/>
              </a:rPr>
              <a:t>rega</a:t>
            </a:r>
            <a:r>
              <a:rPr lang="en-US" altLang="zh-TW" sz="1400" dirty="0">
                <a:latin typeface="Consolas" panose="020B0609020204030204" pitchFamily="49" charset="0"/>
              </a:rPr>
              <a:t> };</a:t>
            </a:r>
          </a:p>
          <a:p>
            <a:pPr>
              <a:buFont typeface="Wingdings 2" pitchFamily="18" charset="2"/>
              <a:buNone/>
            </a:pPr>
            <a:r>
              <a:rPr lang="en-US" altLang="zh-TW" sz="1400" dirty="0">
                <a:latin typeface="Consolas" panose="020B0609020204030204" pitchFamily="49" charset="0"/>
              </a:rPr>
              <a:t>	//bus=11111001.regaissign-extended</a:t>
            </a:r>
          </a:p>
          <a:p>
            <a:pPr>
              <a:buFont typeface="Wingdings 2" pitchFamily="18" charset="2"/>
              <a:buNone/>
            </a:pPr>
            <a:r>
              <a:rPr lang="en-US" altLang="zh-TW" sz="1400" dirty="0">
                <a:latin typeface="Consolas" panose="020B0609020204030204" pitchFamily="49" charset="0"/>
              </a:rPr>
              <a:t>	#40 $finish;</a:t>
            </a:r>
          </a:p>
          <a:p>
            <a:pPr>
              <a:buFont typeface="Wingdings 2" pitchFamily="18" charset="2"/>
              <a:buNone/>
            </a:pPr>
            <a:r>
              <a:rPr lang="en-US" altLang="zh-TW" sz="1400" dirty="0">
                <a:latin typeface="Consolas" panose="020B0609020204030204" pitchFamily="49" charset="0"/>
              </a:rPr>
              <a:t>join</a:t>
            </a:r>
          </a:p>
          <a:p>
            <a:pPr>
              <a:buFont typeface="Wingdings 2" pitchFamily="18" charset="2"/>
              <a:buNone/>
            </a:pPr>
            <a:r>
              <a:rPr lang="en-US" altLang="zh-TW" sz="1400" dirty="0" err="1">
                <a:latin typeface="Consolas" panose="020B0609020204030204" pitchFamily="49" charset="0"/>
              </a:rPr>
              <a:t>endmodule</a:t>
            </a:r>
            <a:endParaRPr lang="en-US" altLang="zh-TW" sz="1400" dirty="0">
              <a:latin typeface="Consolas" panose="020B0609020204030204" pitchFamily="49" charset="0"/>
            </a:endParaRPr>
          </a:p>
        </p:txBody>
      </p:sp>
      <p:sp>
        <p:nvSpPr>
          <p:cNvPr id="6" name="投影片編號版面配置區 6"/>
          <p:cNvSpPr>
            <a:spLocks noGrp="1"/>
          </p:cNvSpPr>
          <p:nvPr>
            <p:ph type="sldNum" sz="quarter" idx="12"/>
          </p:nvPr>
        </p:nvSpPr>
        <p:spPr/>
        <p:txBody>
          <a:bodyPr/>
          <a:lstStyle/>
          <a:p>
            <a:fld id="{186021DA-B8DD-4B60-8B7B-9FD14AFF34C6}" type="slidenum">
              <a:rPr lang="en-US" altLang="zh-TW" smtClean="0"/>
              <a:pPr/>
              <a:t>120</a:t>
            </a:fld>
            <a:endParaRPr lang="en-US" altLang="zh-TW"/>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Sizing in Verilog</a:t>
            </a:r>
            <a:endParaRPr lang="zh-TW" altLang="en-US" dirty="0"/>
          </a:p>
        </p:txBody>
      </p:sp>
      <p:sp>
        <p:nvSpPr>
          <p:cNvPr id="6" name="投影片編號版面配置區 6"/>
          <p:cNvSpPr>
            <a:spLocks noGrp="1"/>
          </p:cNvSpPr>
          <p:nvPr>
            <p:ph type="sldNum" sz="quarter" idx="12"/>
          </p:nvPr>
        </p:nvSpPr>
        <p:spPr/>
        <p:txBody>
          <a:bodyPr>
            <a:normAutofit/>
          </a:bodyPr>
          <a:lstStyle/>
          <a:p>
            <a:fld id="{2BE220F3-50E1-4CF3-AF06-D2557FEF1303}" type="slidenum">
              <a:rPr lang="en-US" altLang="zh-TW"/>
              <a:pPr/>
              <a:t>121</a:t>
            </a:fld>
            <a:endParaRPr lang="en-US" altLang="zh-TW"/>
          </a:p>
        </p:txBody>
      </p:sp>
      <p:sp>
        <p:nvSpPr>
          <p:cNvPr id="968707" name="Rectangle 3"/>
          <p:cNvSpPr>
            <a:spLocks noGrp="1" noChangeArrowheads="1"/>
          </p:cNvSpPr>
          <p:nvPr>
            <p:ph idx="4294967295"/>
          </p:nvPr>
        </p:nvSpPr>
        <p:spPr>
          <a:xfrm>
            <a:off x="623392" y="1124744"/>
            <a:ext cx="10729192" cy="5616575"/>
          </a:xfrm>
        </p:spPr>
        <p:txBody>
          <a:bodyPr/>
          <a:lstStyle/>
          <a:p>
            <a:pPr>
              <a:lnSpc>
                <a:spcPct val="90000"/>
              </a:lnSpc>
            </a:pPr>
            <a:r>
              <a:rPr lang="en-US" altLang="zh-TW" sz="2000" dirty="0" err="1"/>
              <a:t>Verilog</a:t>
            </a:r>
            <a:r>
              <a:rPr lang="en-US" altLang="zh-TW" sz="2000" dirty="0"/>
              <a:t> automatically </a:t>
            </a:r>
            <a:r>
              <a:rPr lang="en-US" altLang="zh-TW" sz="2000" dirty="0">
                <a:solidFill>
                  <a:srgbClr val="FF0000"/>
                </a:solidFill>
              </a:rPr>
              <a:t>resizes values</a:t>
            </a:r>
            <a:r>
              <a:rPr lang="en-US" altLang="zh-TW" sz="2000" dirty="0"/>
              <a:t> in an expression according to the </a:t>
            </a:r>
            <a:r>
              <a:rPr lang="en-US" altLang="zh-TW" sz="2000" u="sng" dirty="0">
                <a:solidFill>
                  <a:srgbClr val="339933"/>
                </a:solidFill>
              </a:rPr>
              <a:t>sizes of variables in the expression</a:t>
            </a:r>
            <a:r>
              <a:rPr lang="en-US" altLang="zh-TW" sz="2000" dirty="0"/>
              <a:t>.</a:t>
            </a:r>
          </a:p>
          <a:p>
            <a:pPr>
              <a:lnSpc>
                <a:spcPct val="90000"/>
              </a:lnSpc>
            </a:pPr>
            <a:r>
              <a:rPr lang="en-US" altLang="zh-TW" sz="2000" dirty="0" err="1"/>
              <a:t>Verilog</a:t>
            </a:r>
            <a:r>
              <a:rPr lang="en-US" altLang="zh-TW" sz="2000" dirty="0"/>
              <a:t> automatically </a:t>
            </a:r>
            <a:r>
              <a:rPr lang="en-US" altLang="zh-TW" sz="2000" dirty="0">
                <a:solidFill>
                  <a:srgbClr val="FF0000"/>
                </a:solidFill>
              </a:rPr>
              <a:t>truncates or extends</a:t>
            </a:r>
            <a:r>
              <a:rPr lang="en-US" altLang="zh-TW" sz="2000" dirty="0"/>
              <a:t> the right-hand-side value in an assignment to </a:t>
            </a:r>
            <a:r>
              <a:rPr lang="en-US" altLang="zh-TW" sz="2000" u="sng" dirty="0">
                <a:solidFill>
                  <a:srgbClr val="339933"/>
                </a:solidFill>
              </a:rPr>
              <a:t>fit the left-hand-side variable</a:t>
            </a:r>
            <a:r>
              <a:rPr lang="en-US" altLang="zh-TW" sz="2000" dirty="0"/>
              <a:t>.</a:t>
            </a:r>
          </a:p>
          <a:p>
            <a:pPr lvl="1">
              <a:lnSpc>
                <a:spcPct val="90000"/>
              </a:lnSpc>
              <a:buFont typeface="Wingdings" pitchFamily="2" charset="2"/>
              <a:buNone/>
            </a:pPr>
            <a:endParaRPr lang="en-US" altLang="zh-TW" sz="1800" dirty="0"/>
          </a:p>
          <a:p>
            <a:pPr lvl="1">
              <a:lnSpc>
                <a:spcPct val="90000"/>
              </a:lnSpc>
              <a:buFont typeface="Wingdings" pitchFamily="2" charset="2"/>
              <a:buNone/>
            </a:pPr>
            <a:r>
              <a:rPr lang="en-US" altLang="zh-TW" sz="1800" dirty="0"/>
              <a:t>	</a:t>
            </a:r>
            <a:r>
              <a:rPr lang="en-US" altLang="zh-TW" sz="1800" dirty="0">
                <a:latin typeface="Consolas" panose="020B0609020204030204" pitchFamily="49" charset="0"/>
              </a:rPr>
              <a:t>module </a:t>
            </a:r>
            <a:r>
              <a:rPr lang="en-US" altLang="zh-TW" sz="1800" dirty="0" err="1">
                <a:latin typeface="Consolas" panose="020B0609020204030204" pitchFamily="49" charset="0"/>
              </a:rPr>
              <a:t>sign_size</a:t>
            </a:r>
            <a:r>
              <a:rPr lang="en-US" altLang="zh-TW" sz="1800" dirty="0">
                <a:latin typeface="Consolas" panose="020B0609020204030204" pitchFamily="49" charset="0"/>
              </a:rPr>
              <a:t>;</a:t>
            </a:r>
          </a:p>
          <a:p>
            <a:pPr lvl="1">
              <a:lnSpc>
                <a:spcPct val="90000"/>
              </a:lnSpc>
              <a:buFont typeface="Wingdings" pitchFamily="2"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a:t>
            </a:r>
            <a:r>
              <a:rPr lang="en-US" altLang="zh-TW" sz="1800" dirty="0">
                <a:latin typeface="Consolas" panose="020B0609020204030204" pitchFamily="49" charset="0"/>
              </a:rPr>
              <a:t> [3:0] a, b;</a:t>
            </a:r>
          </a:p>
          <a:p>
            <a:pPr lvl="1">
              <a:lnSpc>
                <a:spcPct val="90000"/>
              </a:lnSpc>
              <a:buFont typeface="Wingdings" pitchFamily="2"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a:t>
            </a:r>
            <a:r>
              <a:rPr lang="en-US" altLang="zh-TW" sz="1800" dirty="0">
                <a:latin typeface="Consolas" panose="020B0609020204030204" pitchFamily="49" charset="0"/>
              </a:rPr>
              <a:t> [15:0] c;</a:t>
            </a:r>
          </a:p>
          <a:p>
            <a:pPr lvl="1">
              <a:lnSpc>
                <a:spcPct val="90000"/>
              </a:lnSpc>
              <a:buFont typeface="Wingdings" pitchFamily="2" charset="2"/>
              <a:buNone/>
            </a:pPr>
            <a:r>
              <a:rPr lang="en-US" altLang="zh-TW" sz="1800" dirty="0">
                <a:latin typeface="Consolas" panose="020B0609020204030204" pitchFamily="49" charset="0"/>
              </a:rPr>
              <a:t>	initial </a:t>
            </a:r>
          </a:p>
          <a:p>
            <a:pPr lvl="1">
              <a:lnSpc>
                <a:spcPct val="90000"/>
              </a:lnSpc>
              <a:buFont typeface="Wingdings" pitchFamily="2" charset="2"/>
              <a:buNone/>
            </a:pPr>
            <a:r>
              <a:rPr lang="en-US" altLang="zh-TW" sz="1800" dirty="0">
                <a:latin typeface="Consolas" panose="020B0609020204030204" pitchFamily="49" charset="0"/>
              </a:rPr>
              <a:t>	begin</a:t>
            </a:r>
          </a:p>
          <a:p>
            <a:pPr lvl="1">
              <a:lnSpc>
                <a:spcPct val="90000"/>
              </a:lnSpc>
              <a:buFont typeface="Wingdings" pitchFamily="2" charset="2"/>
              <a:buNone/>
            </a:pPr>
            <a:r>
              <a:rPr lang="en-US" altLang="zh-TW" sz="1800" dirty="0">
                <a:latin typeface="Consolas" panose="020B0609020204030204" pitchFamily="49" charset="0"/>
              </a:rPr>
              <a:t>		a = -1; // a is unsigned, so it stores “1111”</a:t>
            </a:r>
          </a:p>
          <a:p>
            <a:pPr lvl="1">
              <a:lnSpc>
                <a:spcPct val="90000"/>
              </a:lnSpc>
              <a:buFont typeface="Wingdings" pitchFamily="2" charset="2"/>
              <a:buNone/>
            </a:pPr>
            <a:r>
              <a:rPr lang="en-US" altLang="zh-TW" sz="1800" dirty="0">
                <a:latin typeface="Consolas" panose="020B0609020204030204" pitchFamily="49" charset="0"/>
              </a:rPr>
              <a:t>		b = 8; </a:t>
            </a:r>
          </a:p>
          <a:p>
            <a:pPr lvl="1">
              <a:lnSpc>
                <a:spcPct val="90000"/>
              </a:lnSpc>
              <a:buFont typeface="Wingdings" pitchFamily="2" charset="2"/>
              <a:buNone/>
            </a:pPr>
            <a:r>
              <a:rPr lang="en-US" altLang="zh-TW" sz="1800" dirty="0">
                <a:latin typeface="Consolas" panose="020B0609020204030204" pitchFamily="49" charset="0"/>
              </a:rPr>
              <a:t>		c = 8; // b = c = 1000</a:t>
            </a:r>
          </a:p>
          <a:p>
            <a:pPr lvl="1">
              <a:lnSpc>
                <a:spcPct val="90000"/>
              </a:lnSpc>
              <a:buFont typeface="Wingdings" pitchFamily="2" charset="2"/>
              <a:buNone/>
            </a:pPr>
            <a:r>
              <a:rPr lang="en-US" altLang="zh-TW" sz="1800" dirty="0">
                <a:latin typeface="Consolas" panose="020B0609020204030204" pitchFamily="49" charset="0"/>
              </a:rPr>
              <a:t>		#10 b = b + a; // result 10111 is truncated. b = </a:t>
            </a:r>
            <a:r>
              <a:rPr lang="en-US" altLang="zh-TW" sz="1800" b="1" dirty="0">
                <a:solidFill>
                  <a:srgbClr val="800000"/>
                </a:solidFill>
                <a:latin typeface="Consolas" panose="020B0609020204030204" pitchFamily="49" charset="0"/>
              </a:rPr>
              <a:t>0111</a:t>
            </a:r>
          </a:p>
          <a:p>
            <a:pPr lvl="1">
              <a:lnSpc>
                <a:spcPct val="90000"/>
              </a:lnSpc>
              <a:buNone/>
            </a:pPr>
            <a:r>
              <a:rPr lang="en-US" altLang="zh-TW" sz="1800" dirty="0">
                <a:latin typeface="Consolas" panose="020B0609020204030204" pitchFamily="49" charset="0"/>
              </a:rPr>
              <a:t>		#10 c = c + a; // c = 00000000000</a:t>
            </a:r>
            <a:r>
              <a:rPr lang="en-US" altLang="zh-TW" sz="1800" b="1" dirty="0">
                <a:solidFill>
                  <a:srgbClr val="800000"/>
                </a:solidFill>
                <a:latin typeface="Consolas" panose="020B0609020204030204" pitchFamily="49" charset="0"/>
              </a:rPr>
              <a:t>10111</a:t>
            </a:r>
          </a:p>
          <a:p>
            <a:pPr lvl="1">
              <a:lnSpc>
                <a:spcPct val="90000"/>
              </a:lnSpc>
              <a:buFont typeface="Wingdings" pitchFamily="2" charset="2"/>
              <a:buNone/>
            </a:pPr>
            <a:r>
              <a:rPr lang="en-US" altLang="zh-TW" sz="1800" dirty="0">
                <a:latin typeface="Consolas" panose="020B0609020204030204" pitchFamily="49" charset="0"/>
              </a:rPr>
              <a:t>	end</a:t>
            </a:r>
          </a:p>
          <a:p>
            <a:pPr lvl="1">
              <a:lnSpc>
                <a:spcPct val="90000"/>
              </a:lnSpc>
              <a:buFont typeface="Wingdings" pitchFamily="2"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endmodule</a:t>
            </a:r>
            <a:endParaRPr lang="en-US" altLang="zh-TW" sz="1800" dirty="0">
              <a:latin typeface="Consolas" panose="020B0609020204030204" pitchFamily="49" charset="0"/>
            </a:endParaRPr>
          </a:p>
        </p:txBody>
      </p:sp>
      <p:pic>
        <p:nvPicPr>
          <p:cNvPr id="11" name="圖片 10">
            <a:extLst>
              <a:ext uri="{FF2B5EF4-FFF2-40B4-BE49-F238E27FC236}">
                <a16:creationId xmlns:a16="http://schemas.microsoft.com/office/drawing/2014/main" id="{9BB5E7AC-F693-CF0A-9F7A-E8E39E66EBC9}"/>
              </a:ext>
            </a:extLst>
          </p:cNvPr>
          <p:cNvPicPr>
            <a:picLocks noChangeAspect="1"/>
          </p:cNvPicPr>
          <p:nvPr/>
        </p:nvPicPr>
        <p:blipFill rotWithShape="1">
          <a:blip r:embed="rId2"/>
          <a:srcRect b="66534"/>
          <a:stretch/>
        </p:blipFill>
        <p:spPr>
          <a:xfrm>
            <a:off x="8220236" y="2564904"/>
            <a:ext cx="3174492" cy="771144"/>
          </a:xfrm>
          <a:prstGeom prst="rect">
            <a:avLst/>
          </a:prstGeom>
        </p:spPr>
      </p:pic>
      <p:pic>
        <p:nvPicPr>
          <p:cNvPr id="12" name="圖片 11">
            <a:extLst>
              <a:ext uri="{FF2B5EF4-FFF2-40B4-BE49-F238E27FC236}">
                <a16:creationId xmlns:a16="http://schemas.microsoft.com/office/drawing/2014/main" id="{07BAF7F6-CD55-33F3-E704-40E72A07A087}"/>
              </a:ext>
            </a:extLst>
          </p:cNvPr>
          <p:cNvPicPr>
            <a:picLocks noChangeAspect="1"/>
          </p:cNvPicPr>
          <p:nvPr/>
        </p:nvPicPr>
        <p:blipFill rotWithShape="1">
          <a:blip r:embed="rId3"/>
          <a:srcRect t="32390" b="31895"/>
          <a:stretch/>
        </p:blipFill>
        <p:spPr>
          <a:xfrm>
            <a:off x="8220236" y="3383280"/>
            <a:ext cx="3174492" cy="822960"/>
          </a:xfrm>
          <a:prstGeom prst="rect">
            <a:avLst/>
          </a:prstGeom>
        </p:spPr>
      </p:pic>
      <p:pic>
        <p:nvPicPr>
          <p:cNvPr id="13" name="圖片 12">
            <a:extLst>
              <a:ext uri="{FF2B5EF4-FFF2-40B4-BE49-F238E27FC236}">
                <a16:creationId xmlns:a16="http://schemas.microsoft.com/office/drawing/2014/main" id="{F307D8A4-6B95-CC39-5BBA-557ABC87785D}"/>
              </a:ext>
            </a:extLst>
          </p:cNvPr>
          <p:cNvPicPr>
            <a:picLocks noChangeAspect="1"/>
          </p:cNvPicPr>
          <p:nvPr/>
        </p:nvPicPr>
        <p:blipFill rotWithShape="1">
          <a:blip r:embed="rId4"/>
          <a:srcRect t="70497"/>
          <a:stretch/>
        </p:blipFill>
        <p:spPr>
          <a:xfrm>
            <a:off x="8220236" y="4293096"/>
            <a:ext cx="3174492" cy="679824"/>
          </a:xfrm>
          <a:prstGeom prst="rect">
            <a:avLst/>
          </a:prstGeom>
        </p:spPr>
      </p:pic>
      <p:sp>
        <p:nvSpPr>
          <p:cNvPr id="4" name="文字方塊 3">
            <a:extLst>
              <a:ext uri="{FF2B5EF4-FFF2-40B4-BE49-F238E27FC236}">
                <a16:creationId xmlns:a16="http://schemas.microsoft.com/office/drawing/2014/main" id="{F00AE2D6-CC2A-E893-C44B-97C51A9F0688}"/>
              </a:ext>
            </a:extLst>
          </p:cNvPr>
          <p:cNvSpPr txBox="1"/>
          <p:nvPr/>
        </p:nvSpPr>
        <p:spPr>
          <a:xfrm>
            <a:off x="8186266" y="2199287"/>
            <a:ext cx="6166624" cy="369332"/>
          </a:xfrm>
          <a:prstGeom prst="rect">
            <a:avLst/>
          </a:prstGeom>
          <a:noFill/>
        </p:spPr>
        <p:txBody>
          <a:bodyPr wrap="square">
            <a:spAutoFit/>
          </a:bodyPr>
          <a:lstStyle/>
          <a:p>
            <a:r>
              <a:rPr lang="en-US" altLang="zh-TW" dirty="0"/>
              <a:t>resizes values in an expression </a:t>
            </a:r>
            <a:endParaRPr lang="zh-TW" altLang="en-US" dirty="0"/>
          </a:p>
        </p:txBody>
      </p:sp>
      <p:sp>
        <p:nvSpPr>
          <p:cNvPr id="7" name="文字方塊 6">
            <a:extLst>
              <a:ext uri="{FF2B5EF4-FFF2-40B4-BE49-F238E27FC236}">
                <a16:creationId xmlns:a16="http://schemas.microsoft.com/office/drawing/2014/main" id="{2CEDAD0F-BB27-F345-2544-A86A1BDE40B4}"/>
              </a:ext>
            </a:extLst>
          </p:cNvPr>
          <p:cNvSpPr txBox="1"/>
          <p:nvPr/>
        </p:nvSpPr>
        <p:spPr>
          <a:xfrm>
            <a:off x="8195518" y="3181918"/>
            <a:ext cx="6166624" cy="369332"/>
          </a:xfrm>
          <a:prstGeom prst="rect">
            <a:avLst/>
          </a:prstGeom>
          <a:noFill/>
        </p:spPr>
        <p:txBody>
          <a:bodyPr wrap="square">
            <a:spAutoFit/>
          </a:bodyPr>
          <a:lstStyle/>
          <a:p>
            <a:r>
              <a:rPr lang="en-US" altLang="zh-TW" dirty="0"/>
              <a:t>truncates or extends in a assignment</a:t>
            </a:r>
            <a:endParaRPr lang="zh-TW" altLang="en-US" dirty="0"/>
          </a:p>
        </p:txBody>
      </p:sp>
    </p:spTree>
    <p:extLst>
      <p:ext uri="{BB962C8B-B14F-4D97-AF65-F5344CB8AC3E}">
        <p14:creationId xmlns:p14="http://schemas.microsoft.com/office/powerpoint/2010/main" val="39279390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870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6870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87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870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870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870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870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870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870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870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8707">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8707">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8707">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8707">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7"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Sizing in Verilog</a:t>
            </a:r>
            <a:endParaRPr lang="zh-TW" altLang="en-US" dirty="0"/>
          </a:p>
        </p:txBody>
      </p:sp>
      <p:sp>
        <p:nvSpPr>
          <p:cNvPr id="3" name="內容版面配置區 2"/>
          <p:cNvSpPr>
            <a:spLocks noGrp="1"/>
          </p:cNvSpPr>
          <p:nvPr>
            <p:ph idx="1"/>
          </p:nvPr>
        </p:nvSpPr>
        <p:spPr/>
        <p:txBody>
          <a:bodyPr>
            <a:normAutofit/>
          </a:bodyPr>
          <a:lstStyle/>
          <a:p>
            <a:r>
              <a:rPr lang="en-US" altLang="zh-TW" dirty="0"/>
              <a:t>all operands in an expression are first </a:t>
            </a:r>
            <a:r>
              <a:rPr lang="en-US" altLang="zh-TW" dirty="0">
                <a:solidFill>
                  <a:srgbClr val="FF0000"/>
                </a:solidFill>
              </a:rPr>
              <a:t>expanded to the size of the largest vector </a:t>
            </a:r>
            <a:r>
              <a:rPr lang="en-US" altLang="zh-TW" dirty="0"/>
              <a:t>in the statement (including </a:t>
            </a:r>
            <a:r>
              <a:rPr lang="en-US" altLang="zh-TW" dirty="0">
                <a:solidFill>
                  <a:srgbClr val="FF0000"/>
                </a:solidFill>
              </a:rPr>
              <a:t>both sides </a:t>
            </a:r>
            <a:r>
              <a:rPr lang="en-US" altLang="zh-TW" dirty="0"/>
              <a:t>of an assignment statement). </a:t>
            </a:r>
          </a:p>
          <a:p>
            <a:pPr lvl="1"/>
            <a:r>
              <a:rPr lang="en-US" altLang="zh-TW" dirty="0"/>
              <a:t>Concatenate and replicate operations are evaluated </a:t>
            </a:r>
            <a:r>
              <a:rPr lang="en-US" altLang="zh-TW" dirty="0">
                <a:solidFill>
                  <a:srgbClr val="FF0000"/>
                </a:solidFill>
              </a:rPr>
              <a:t>before</a:t>
            </a:r>
            <a:r>
              <a:rPr lang="en-US" altLang="zh-TW" dirty="0"/>
              <a:t> the expansion, and represent a new vector size.</a:t>
            </a:r>
          </a:p>
          <a:p>
            <a:pPr lvl="1"/>
            <a:r>
              <a:rPr lang="en-US" altLang="zh-TW" dirty="0">
                <a:solidFill>
                  <a:srgbClr val="FF0000"/>
                </a:solidFill>
              </a:rPr>
              <a:t>Unsigned </a:t>
            </a:r>
            <a:r>
              <a:rPr lang="en-US" altLang="zh-TW" dirty="0"/>
              <a:t>operands are expanded by </a:t>
            </a:r>
            <a:r>
              <a:rPr lang="en-US" altLang="zh-TW" dirty="0">
                <a:solidFill>
                  <a:srgbClr val="FF0000"/>
                </a:solidFill>
              </a:rPr>
              <a:t>left-extending with zero</a:t>
            </a:r>
            <a:r>
              <a:rPr lang="en-US" altLang="zh-TW" dirty="0"/>
              <a:t>. </a:t>
            </a:r>
          </a:p>
          <a:p>
            <a:pPr lvl="1"/>
            <a:r>
              <a:rPr lang="en-US" altLang="zh-TW" dirty="0">
                <a:solidFill>
                  <a:srgbClr val="FF0000"/>
                </a:solidFill>
              </a:rPr>
              <a:t>Signed</a:t>
            </a:r>
            <a:r>
              <a:rPr lang="en-US" altLang="zh-TW" dirty="0"/>
              <a:t> operands are expanded by left-</a:t>
            </a:r>
            <a:r>
              <a:rPr lang="en-US" altLang="zh-TW" dirty="0">
                <a:solidFill>
                  <a:srgbClr val="FF0000"/>
                </a:solidFill>
              </a:rPr>
              <a:t>extending </a:t>
            </a:r>
            <a:r>
              <a:rPr lang="en-US" altLang="zh-TW" dirty="0"/>
              <a:t>with the value of the most significant bit (the sign bit).</a:t>
            </a:r>
          </a:p>
          <a:p>
            <a:pPr lvl="1"/>
            <a:endParaRPr lang="en-US" altLang="zh-TW" dirty="0"/>
          </a:p>
          <a:p>
            <a:endParaRPr lang="zh-TW" altLang="en-US" dirty="0"/>
          </a:p>
        </p:txBody>
      </p:sp>
      <p:sp>
        <p:nvSpPr>
          <p:cNvPr id="4" name="文字方塊 3"/>
          <p:cNvSpPr txBox="1"/>
          <p:nvPr/>
        </p:nvSpPr>
        <p:spPr>
          <a:xfrm>
            <a:off x="-384720" y="465313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pic>
        <p:nvPicPr>
          <p:cNvPr id="5" name="圖片 4">
            <a:extLst>
              <a:ext uri="{FF2B5EF4-FFF2-40B4-BE49-F238E27FC236}">
                <a16:creationId xmlns:a16="http://schemas.microsoft.com/office/drawing/2014/main" id="{6D01B01F-8063-73F0-1776-CABA1CF5146F}"/>
              </a:ext>
            </a:extLst>
          </p:cNvPr>
          <p:cNvPicPr>
            <a:picLocks noChangeAspect="1"/>
          </p:cNvPicPr>
          <p:nvPr/>
        </p:nvPicPr>
        <p:blipFill rotWithShape="1">
          <a:blip r:embed="rId2"/>
          <a:srcRect b="66534"/>
          <a:stretch/>
        </p:blipFill>
        <p:spPr>
          <a:xfrm>
            <a:off x="7608168" y="4941168"/>
            <a:ext cx="3174492" cy="771144"/>
          </a:xfrm>
          <a:prstGeom prst="rect">
            <a:avLst/>
          </a:prstGeom>
        </p:spPr>
      </p:pic>
      <p:pic>
        <p:nvPicPr>
          <p:cNvPr id="6" name="圖片 5">
            <a:extLst>
              <a:ext uri="{FF2B5EF4-FFF2-40B4-BE49-F238E27FC236}">
                <a16:creationId xmlns:a16="http://schemas.microsoft.com/office/drawing/2014/main" id="{E3CC6F53-8E13-E951-32B3-82B28E4FD215}"/>
              </a:ext>
            </a:extLst>
          </p:cNvPr>
          <p:cNvPicPr>
            <a:picLocks noChangeAspect="1"/>
          </p:cNvPicPr>
          <p:nvPr/>
        </p:nvPicPr>
        <p:blipFill rotWithShape="1">
          <a:blip r:embed="rId3"/>
          <a:srcRect t="-1987" r="45827"/>
          <a:stretch/>
        </p:blipFill>
        <p:spPr>
          <a:xfrm>
            <a:off x="5735960" y="4941168"/>
            <a:ext cx="1720696" cy="696379"/>
          </a:xfrm>
          <a:prstGeom prst="rect">
            <a:avLst/>
          </a:prstGeom>
        </p:spPr>
      </p:pic>
    </p:spTree>
    <p:extLst>
      <p:ext uri="{BB962C8B-B14F-4D97-AF65-F5344CB8AC3E}">
        <p14:creationId xmlns:p14="http://schemas.microsoft.com/office/powerpoint/2010/main" val="31765930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438B6E-4194-4CCD-7EC0-A6568DE56DAC}"/>
              </a:ext>
            </a:extLst>
          </p:cNvPr>
          <p:cNvSpPr>
            <a:spLocks noGrp="1"/>
          </p:cNvSpPr>
          <p:nvPr>
            <p:ph type="title"/>
          </p:nvPr>
        </p:nvSpPr>
        <p:spPr/>
        <p:txBody>
          <a:bodyPr/>
          <a:lstStyle/>
          <a:p>
            <a:r>
              <a:rPr lang="en-US" dirty="0"/>
              <a:t>Model combinational logic</a:t>
            </a:r>
          </a:p>
        </p:txBody>
      </p:sp>
      <p:sp>
        <p:nvSpPr>
          <p:cNvPr id="3" name="文字版面配置區 2">
            <a:extLst>
              <a:ext uri="{FF2B5EF4-FFF2-40B4-BE49-F238E27FC236}">
                <a16:creationId xmlns:a16="http://schemas.microsoft.com/office/drawing/2014/main" id="{9BADEAF6-BB78-D324-C4C6-3DDA39E37D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63873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07D36C6-AFFE-18DD-5468-6B9A792A7985}"/>
              </a:ext>
            </a:extLst>
          </p:cNvPr>
          <p:cNvSpPr>
            <a:spLocks noGrp="1"/>
          </p:cNvSpPr>
          <p:nvPr>
            <p:ph type="title"/>
          </p:nvPr>
        </p:nvSpPr>
        <p:spPr/>
        <p:txBody>
          <a:bodyPr/>
          <a:lstStyle/>
          <a:p>
            <a:r>
              <a:rPr lang="en-US" altLang="zh-TW" dirty="0"/>
              <a:t>Three Ways to Model Combinational Logic</a:t>
            </a:r>
            <a:endParaRPr lang="en-US" dirty="0"/>
          </a:p>
        </p:txBody>
      </p:sp>
      <p:sp>
        <p:nvSpPr>
          <p:cNvPr id="5" name="內容版面配置區 4">
            <a:extLst>
              <a:ext uri="{FF2B5EF4-FFF2-40B4-BE49-F238E27FC236}">
                <a16:creationId xmlns:a16="http://schemas.microsoft.com/office/drawing/2014/main" id="{FE65B6B1-FB24-313F-BDFD-3B36751CAC2E}"/>
              </a:ext>
            </a:extLst>
          </p:cNvPr>
          <p:cNvSpPr>
            <a:spLocks noGrp="1"/>
          </p:cNvSpPr>
          <p:nvPr>
            <p:ph idx="1"/>
          </p:nvPr>
        </p:nvSpPr>
        <p:spPr/>
        <p:txBody>
          <a:bodyPr/>
          <a:lstStyle/>
          <a:p>
            <a:r>
              <a:rPr lang="en-US" dirty="0"/>
              <a:t>Structural Verilog</a:t>
            </a:r>
          </a:p>
          <a:p>
            <a:r>
              <a:rPr lang="en-US" dirty="0">
                <a:solidFill>
                  <a:srgbClr val="FF0000"/>
                </a:solidFill>
                <a:latin typeface="Consolas" panose="020B0609020204030204" pitchFamily="49" charset="0"/>
                <a:cs typeface="Courier New" panose="02070309020205020404" pitchFamily="49" charset="0"/>
              </a:rPr>
              <a:t>assign</a:t>
            </a:r>
            <a:r>
              <a:rPr lang="en-US" dirty="0">
                <a:latin typeface="Consolas" panose="020B0609020204030204" pitchFamily="49" charset="0"/>
              </a:rPr>
              <a:t> a = ….</a:t>
            </a:r>
          </a:p>
          <a:p>
            <a:pPr lvl="1"/>
            <a:r>
              <a:rPr lang="en-US" dirty="0"/>
              <a:t>Continuous assignment</a:t>
            </a:r>
          </a:p>
          <a:p>
            <a:pPr lvl="1"/>
            <a:r>
              <a:rPr lang="en-US" altLang="zh-TW" dirty="0"/>
              <a:t>One line logic</a:t>
            </a:r>
            <a:endParaRPr lang="en-US" dirty="0"/>
          </a:p>
          <a:p>
            <a:r>
              <a:rPr lang="en-US" dirty="0">
                <a:solidFill>
                  <a:srgbClr val="FF0000"/>
                </a:solidFill>
                <a:latin typeface="Consolas" panose="020B0609020204030204" pitchFamily="49" charset="0"/>
                <a:cs typeface="Courier New" panose="02070309020205020404" pitchFamily="49" charset="0"/>
              </a:rPr>
              <a:t>always@*</a:t>
            </a:r>
          </a:p>
          <a:p>
            <a:pPr lvl="1"/>
            <a:r>
              <a:rPr lang="en-US" dirty="0"/>
              <a:t>Procedural assignment</a:t>
            </a:r>
          </a:p>
          <a:p>
            <a:pPr lvl="1"/>
            <a:r>
              <a:rPr lang="en-US" altLang="zh-TW" dirty="0"/>
              <a:t>Usually need multiple line descriptions</a:t>
            </a:r>
          </a:p>
          <a:p>
            <a:pPr lvl="1"/>
            <a:r>
              <a:rPr lang="en-US" dirty="0">
                <a:solidFill>
                  <a:srgbClr val="FF0000"/>
                </a:solidFill>
                <a:latin typeface="Consolas" panose="020B0609020204030204" pitchFamily="49" charset="0"/>
                <a:cs typeface="Courier New" panose="02070309020205020404" pitchFamily="49" charset="0"/>
              </a:rPr>
              <a:t>if else, case, </a:t>
            </a:r>
          </a:p>
          <a:p>
            <a:pPr lvl="1"/>
            <a:r>
              <a:rPr lang="en-US" dirty="0">
                <a:solidFill>
                  <a:srgbClr val="FF0000"/>
                </a:solidFill>
                <a:latin typeface="Consolas" panose="020B0609020204030204" pitchFamily="49" charset="0"/>
                <a:cs typeface="Courier New" panose="02070309020205020404" pitchFamily="49" charset="0"/>
              </a:rPr>
              <a:t>for loop</a:t>
            </a:r>
          </a:p>
        </p:txBody>
      </p:sp>
    </p:spTree>
    <p:extLst>
      <p:ext uri="{BB962C8B-B14F-4D97-AF65-F5344CB8AC3E}">
        <p14:creationId xmlns:p14="http://schemas.microsoft.com/office/powerpoint/2010/main" val="232076091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idx="1"/>
          </p:nvPr>
        </p:nvSpPr>
        <p:spPr/>
        <p:txBody>
          <a:bodyPr>
            <a:normAutofit/>
          </a:bodyPr>
          <a:lstStyle/>
          <a:p>
            <a:r>
              <a:rPr lang="en-US" altLang="zh-TW" sz="3200" dirty="0">
                <a:solidFill>
                  <a:srgbClr val="FF0000"/>
                </a:solidFill>
              </a:rPr>
              <a:t>assign</a:t>
            </a:r>
            <a:endParaRPr lang="zh-TW" altLang="en-US" sz="3200" dirty="0">
              <a:solidFill>
                <a:srgbClr val="FF0000"/>
              </a:solidFill>
            </a:endParaRPr>
          </a:p>
        </p:txBody>
      </p:sp>
      <p:sp>
        <p:nvSpPr>
          <p:cNvPr id="6" name="標題 5"/>
          <p:cNvSpPr>
            <a:spLocks noGrp="1"/>
          </p:cNvSpPr>
          <p:nvPr>
            <p:ph type="title"/>
          </p:nvPr>
        </p:nvSpPr>
        <p:spPr>
          <a:xfrm>
            <a:off x="963084" y="4406901"/>
            <a:ext cx="11228916" cy="1362075"/>
          </a:xfrm>
        </p:spPr>
        <p:txBody>
          <a:bodyPr/>
          <a:lstStyle/>
          <a:p>
            <a:r>
              <a:rPr lang="en-US" altLang="zh-TW" dirty="0"/>
              <a:t>Combinational Logic</a:t>
            </a:r>
            <a:br>
              <a:rPr lang="en-US" altLang="zh-TW" dirty="0"/>
            </a:br>
            <a:r>
              <a:rPr lang="zh-TW" altLang="en-US" sz="2800" dirty="0"/>
              <a:t>用在</a:t>
            </a:r>
            <a:r>
              <a:rPr lang="en-US" altLang="zh-TW" sz="2800" dirty="0"/>
              <a:t>continuous assignment/ structural connection</a:t>
            </a:r>
            <a:endParaRPr lang="zh-TW" altLang="en-US" sz="2800" dirty="0"/>
          </a:p>
        </p:txBody>
      </p:sp>
      <p:sp>
        <p:nvSpPr>
          <p:cNvPr id="5" name="投影片編號版面配置區 4"/>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A0446A4-EE4A-40C5-8310-DC9DF15C13C6}" type="slidenum">
              <a:rPr kumimoji="0" lang="en-US" altLang="zh-TW"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125</a:t>
            </a:fld>
            <a:endParaRPr kumimoji="0" lang="en-US" altLang="zh-TW" sz="1200" b="0" i="0" u="none" strike="noStrike" kern="1200" cap="none" spc="0" normalizeH="0" baseline="0" noProof="0" dirty="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Tree>
    <p:extLst>
      <p:ext uri="{BB962C8B-B14F-4D97-AF65-F5344CB8AC3E}">
        <p14:creationId xmlns:p14="http://schemas.microsoft.com/office/powerpoint/2010/main" val="21033563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Predefined Primitives</a:t>
            </a:r>
            <a:endParaRPr lang="en-US" dirty="0"/>
          </a:p>
        </p:txBody>
      </p:sp>
      <p:sp>
        <p:nvSpPr>
          <p:cNvPr id="8" name="內容版面配置區 7"/>
          <p:cNvSpPr>
            <a:spLocks noGrp="1"/>
          </p:cNvSpPr>
          <p:nvPr>
            <p:ph sz="quarter" idx="1"/>
          </p:nvPr>
        </p:nvSpPr>
        <p:spPr/>
        <p:txBody>
          <a:bodyPr/>
          <a:lstStyle/>
          <a:p>
            <a:r>
              <a:rPr lang="en-US" altLang="zh-TW" dirty="0"/>
              <a:t>Combinational logic gates</a:t>
            </a:r>
          </a:p>
          <a:p>
            <a:pPr lvl="1"/>
            <a:r>
              <a:rPr lang="en-US" altLang="zh-TW" b="1" dirty="0">
                <a:solidFill>
                  <a:srgbClr val="002060"/>
                </a:solidFill>
              </a:rPr>
              <a:t>and, </a:t>
            </a:r>
            <a:r>
              <a:rPr lang="en-US" altLang="zh-TW" b="1" dirty="0" err="1">
                <a:solidFill>
                  <a:srgbClr val="002060"/>
                </a:solidFill>
              </a:rPr>
              <a:t>nand</a:t>
            </a:r>
            <a:endParaRPr lang="en-US" altLang="zh-TW" b="1" dirty="0">
              <a:solidFill>
                <a:srgbClr val="002060"/>
              </a:solidFill>
            </a:endParaRPr>
          </a:p>
          <a:p>
            <a:pPr lvl="1"/>
            <a:r>
              <a:rPr lang="en-US" altLang="zh-TW" b="1" dirty="0">
                <a:solidFill>
                  <a:srgbClr val="002060"/>
                </a:solidFill>
              </a:rPr>
              <a:t>or, nor</a:t>
            </a:r>
          </a:p>
          <a:p>
            <a:pPr lvl="1"/>
            <a:r>
              <a:rPr lang="en-US" altLang="zh-TW" b="1" dirty="0" err="1">
                <a:solidFill>
                  <a:srgbClr val="002060"/>
                </a:solidFill>
              </a:rPr>
              <a:t>xor</a:t>
            </a:r>
            <a:r>
              <a:rPr lang="en-US" altLang="zh-TW" b="1" dirty="0">
                <a:solidFill>
                  <a:srgbClr val="002060"/>
                </a:solidFill>
              </a:rPr>
              <a:t>, </a:t>
            </a:r>
            <a:r>
              <a:rPr lang="en-US" altLang="zh-TW" b="1" dirty="0" err="1">
                <a:solidFill>
                  <a:srgbClr val="002060"/>
                </a:solidFill>
              </a:rPr>
              <a:t>xnor</a:t>
            </a:r>
            <a:endParaRPr lang="en-US" altLang="zh-TW" b="1" dirty="0">
              <a:solidFill>
                <a:srgbClr val="002060"/>
              </a:solidFill>
            </a:endParaRPr>
          </a:p>
          <a:p>
            <a:pPr lvl="1"/>
            <a:r>
              <a:rPr lang="en-US" altLang="zh-TW" b="1" dirty="0" err="1">
                <a:solidFill>
                  <a:srgbClr val="002060"/>
                </a:solidFill>
              </a:rPr>
              <a:t>buf</a:t>
            </a:r>
            <a:r>
              <a:rPr lang="en-US" altLang="zh-TW" b="1" dirty="0">
                <a:solidFill>
                  <a:srgbClr val="002060"/>
                </a:solidFill>
              </a:rPr>
              <a:t>, not</a:t>
            </a:r>
          </a:p>
          <a:p>
            <a:endParaRPr lang="zh-TW" altLang="en-US" dirty="0"/>
          </a:p>
        </p:txBody>
      </p:sp>
      <p:sp>
        <p:nvSpPr>
          <p:cNvPr id="4" name="object 4"/>
          <p:cNvSpPr txBox="1">
            <a:spLocks noGrp="1"/>
          </p:cNvSpPr>
          <p:nvPr>
            <p:ph type="ftr" sz="quarter" idx="11"/>
          </p:nvPr>
        </p:nvSpPr>
        <p:spPr/>
        <p:txBody>
          <a:bodyPr/>
          <a:lstStyle/>
          <a:p>
            <a:r>
              <a:rPr lang="en-US"/>
              <a:t>Verilog</a:t>
            </a:r>
            <a:endParaRPr lang="en-US" dirty="0"/>
          </a:p>
        </p:txBody>
      </p:sp>
      <p:sp>
        <p:nvSpPr>
          <p:cNvPr id="5" name="object 5"/>
          <p:cNvSpPr txBox="1"/>
          <p:nvPr/>
        </p:nvSpPr>
        <p:spPr>
          <a:xfrm>
            <a:off x="9360588" y="6086017"/>
            <a:ext cx="226428" cy="327242"/>
          </a:xfrm>
          <a:prstGeom prst="rect">
            <a:avLst/>
          </a:prstGeom>
        </p:spPr>
        <p:txBody>
          <a:bodyPr vert="horz" wrap="square" lIns="0" tIns="11403" rIns="0" bIns="0" rtlCol="0">
            <a:spAutoFit/>
          </a:bodyPr>
          <a:lstStyle/>
          <a:p>
            <a:pPr marL="32579">
              <a:spcBef>
                <a:spcPts val="90"/>
              </a:spcBef>
            </a:pPr>
            <a:fld id="{81D60167-4931-47E6-BA6A-407CBD079E47}" type="slidenum">
              <a:rPr sz="1026" dirty="0">
                <a:latin typeface="Tahoma"/>
                <a:cs typeface="Tahoma"/>
              </a:rPr>
              <a:pPr marL="32579">
                <a:spcBef>
                  <a:spcPts val="90"/>
                </a:spcBef>
              </a:pPr>
              <a:t>126</a:t>
            </a:fld>
            <a:endParaRPr sz="1026">
              <a:latin typeface="Tahoma"/>
              <a:cs typeface="Tahoma"/>
            </a:endParaRPr>
          </a:p>
        </p:txBody>
      </p:sp>
    </p:spTree>
    <p:extLst>
      <p:ext uri="{BB962C8B-B14F-4D97-AF65-F5344CB8AC3E}">
        <p14:creationId xmlns:p14="http://schemas.microsoft.com/office/powerpoint/2010/main" val="39642797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solidFill>
                  <a:srgbClr val="FF0000"/>
                </a:solidFill>
              </a:rPr>
              <a:t>Structural Modeling</a:t>
            </a:r>
            <a:r>
              <a:rPr lang="en-US" altLang="zh-TW" dirty="0"/>
              <a:t>: A Full Adder Example</a:t>
            </a:r>
            <a:endParaRPr lang="zh-TW" altLang="en-US" dirty="0"/>
          </a:p>
        </p:txBody>
      </p:sp>
      <p:sp>
        <p:nvSpPr>
          <p:cNvPr id="4" name="投影片編號版面配置區 3"/>
          <p:cNvSpPr>
            <a:spLocks noGrp="1"/>
          </p:cNvSpPr>
          <p:nvPr>
            <p:ph type="sldNum" sz="quarter" idx="12"/>
          </p:nvPr>
        </p:nvSpPr>
        <p:spPr/>
        <p:txBody>
          <a:bodyPr/>
          <a:lstStyle/>
          <a:p>
            <a:fld id="{F8DA664E-8A0E-4595-B90C-C3432E52D5CB}" type="slidenum">
              <a:rPr lang="en-US" altLang="zh-TW" smtClean="0"/>
              <a:pPr/>
              <a:t>127</a:t>
            </a:fld>
            <a:endParaRPr lang="en-US" altLang="zh-TW"/>
          </a:p>
        </p:txBody>
      </p:sp>
      <p:pic>
        <p:nvPicPr>
          <p:cNvPr id="6" name="Picture 3" descr="gatelevel_of_a_full_adder"/>
          <p:cNvPicPr>
            <a:picLocks noChangeAspect="1" noChangeArrowheads="1"/>
          </p:cNvPicPr>
          <p:nvPr/>
        </p:nvPicPr>
        <p:blipFill>
          <a:blip r:embed="rId2" cstate="print"/>
          <a:srcRect/>
          <a:stretch>
            <a:fillRect/>
          </a:stretch>
        </p:blipFill>
        <p:spPr bwMode="auto">
          <a:xfrm>
            <a:off x="6167563" y="1149953"/>
            <a:ext cx="4105275" cy="2738437"/>
          </a:xfrm>
          <a:prstGeom prst="rect">
            <a:avLst/>
          </a:prstGeom>
          <a:noFill/>
        </p:spPr>
      </p:pic>
      <p:sp>
        <p:nvSpPr>
          <p:cNvPr id="7" name="Text Box 4"/>
          <p:cNvSpPr txBox="1">
            <a:spLocks noChangeArrowheads="1"/>
          </p:cNvSpPr>
          <p:nvPr/>
        </p:nvSpPr>
        <p:spPr bwMode="auto">
          <a:xfrm>
            <a:off x="1847528" y="1196752"/>
            <a:ext cx="3999813" cy="3616824"/>
          </a:xfrm>
          <a:prstGeom prst="rect">
            <a:avLst/>
          </a:prstGeom>
          <a:noFill/>
          <a:ln w="9525">
            <a:noFill/>
            <a:miter lim="800000"/>
            <a:headEnd/>
            <a:tailEnd/>
          </a:ln>
          <a:effectLst/>
        </p:spPr>
        <p:txBody>
          <a:bodyPr wrap="none">
            <a:spAutoFit/>
          </a:bodyPr>
          <a:lstStyle/>
          <a:p>
            <a:pPr algn="l" eaLnBrk="0" hangingPunct="0">
              <a:lnSpc>
                <a:spcPct val="120000"/>
              </a:lnSpc>
            </a:pPr>
            <a:r>
              <a:rPr lang="en-US" altLang="zh-TW" sz="1600" b="1" dirty="0">
                <a:latin typeface="Consolas" panose="020B0609020204030204" pitchFamily="49" charset="0"/>
                <a:ea typeface="AT MingLight" pitchFamily="49" charset="-120"/>
              </a:rPr>
              <a:t>module </a:t>
            </a:r>
            <a:r>
              <a:rPr lang="en-US" altLang="zh-TW" sz="1600" b="1" dirty="0" err="1">
                <a:latin typeface="Consolas" panose="020B0609020204030204" pitchFamily="49" charset="0"/>
                <a:ea typeface="AT MingLight" pitchFamily="49" charset="-120"/>
              </a:rPr>
              <a:t>fadder</a:t>
            </a:r>
            <a:r>
              <a:rPr lang="en-US" altLang="zh-TW" sz="1600" b="1" dirty="0">
                <a:latin typeface="Consolas" panose="020B0609020204030204" pitchFamily="49" charset="0"/>
                <a:ea typeface="AT MingLight" pitchFamily="49" charset="-120"/>
              </a:rPr>
              <a:t> (</a:t>
            </a:r>
            <a:r>
              <a:rPr lang="en-US" altLang="zh-TW" sz="1600" b="1" dirty="0" err="1">
                <a:latin typeface="Consolas" panose="020B0609020204030204" pitchFamily="49" charset="0"/>
                <a:ea typeface="AT MingLight" pitchFamily="49" charset="-120"/>
              </a:rPr>
              <a:t>sum,cout,a,b,ci</a:t>
            </a:r>
            <a:r>
              <a:rPr lang="en-US" altLang="zh-TW" sz="1600" b="1" dirty="0">
                <a:latin typeface="Consolas" panose="020B0609020204030204" pitchFamily="49" charset="0"/>
                <a:ea typeface="AT MingLight" pitchFamily="49" charset="-120"/>
              </a:rPr>
              <a:t>);</a:t>
            </a:r>
          </a:p>
          <a:p>
            <a:pPr algn="l" eaLnBrk="0" hangingPunct="0">
              <a:lnSpc>
                <a:spcPct val="120000"/>
              </a:lnSpc>
            </a:pPr>
            <a:r>
              <a:rPr lang="en-US" altLang="zh-TW" sz="1600" b="1" dirty="0">
                <a:latin typeface="Consolas" panose="020B0609020204030204" pitchFamily="49" charset="0"/>
                <a:ea typeface="AT MingLight" pitchFamily="49" charset="-120"/>
              </a:rPr>
              <a:t>  //port declaration</a:t>
            </a:r>
          </a:p>
          <a:p>
            <a:pPr algn="l" eaLnBrk="0" hangingPunct="0">
              <a:lnSpc>
                <a:spcPct val="120000"/>
              </a:lnSpc>
            </a:pPr>
            <a:r>
              <a:rPr lang="en-US" altLang="zh-TW" sz="1600" b="1" dirty="0">
                <a:latin typeface="Consolas" panose="020B0609020204030204" pitchFamily="49" charset="0"/>
                <a:ea typeface="AT MingLight" pitchFamily="49" charset="-120"/>
              </a:rPr>
              <a:t>  output sum, </a:t>
            </a:r>
            <a:r>
              <a:rPr lang="en-US" altLang="zh-TW" sz="1600" b="1" dirty="0" err="1">
                <a:latin typeface="Consolas" panose="020B0609020204030204" pitchFamily="49" charset="0"/>
                <a:ea typeface="AT MingLight" pitchFamily="49" charset="-120"/>
              </a:rPr>
              <a:t>cout</a:t>
            </a:r>
            <a:r>
              <a:rPr lang="en-US" altLang="zh-TW" sz="1600" b="1" dirty="0">
                <a:latin typeface="Consolas" panose="020B0609020204030204" pitchFamily="49" charset="0"/>
                <a:ea typeface="AT MingLight" pitchFamily="49" charset="-120"/>
              </a:rPr>
              <a:t>;</a:t>
            </a:r>
          </a:p>
          <a:p>
            <a:pPr algn="l" eaLnBrk="0" hangingPunct="0">
              <a:lnSpc>
                <a:spcPct val="120000"/>
              </a:lnSpc>
            </a:pPr>
            <a:r>
              <a:rPr lang="en-US" altLang="zh-TW" sz="1600" b="1" dirty="0">
                <a:latin typeface="Consolas" panose="020B0609020204030204" pitchFamily="49" charset="0"/>
                <a:ea typeface="AT MingLight" pitchFamily="49" charset="-120"/>
              </a:rPr>
              <a:t>  input  a, b, </a:t>
            </a:r>
            <a:r>
              <a:rPr lang="en-US" altLang="zh-TW" sz="1600" b="1" dirty="0" err="1">
                <a:latin typeface="Consolas" panose="020B0609020204030204" pitchFamily="49" charset="0"/>
                <a:ea typeface="AT MingLight" pitchFamily="49" charset="-120"/>
              </a:rPr>
              <a:t>ci</a:t>
            </a:r>
            <a:r>
              <a:rPr lang="en-US" altLang="zh-TW" sz="1600" b="1" dirty="0">
                <a:latin typeface="Consolas" panose="020B0609020204030204" pitchFamily="49" charset="0"/>
                <a:ea typeface="AT MingLight" pitchFamily="49" charset="-120"/>
              </a:rPr>
              <a:t>;</a:t>
            </a:r>
          </a:p>
          <a:p>
            <a:pPr algn="l" eaLnBrk="0" hangingPunct="0">
              <a:lnSpc>
                <a:spcPct val="120000"/>
              </a:lnSpc>
            </a:pPr>
            <a:r>
              <a:rPr lang="en-US" altLang="zh-TW" sz="1600" b="1" dirty="0">
                <a:latin typeface="Consolas" panose="020B0609020204030204" pitchFamily="49" charset="0"/>
                <a:ea typeface="AT MingLight" pitchFamily="49" charset="-120"/>
              </a:rPr>
              <a:t>     </a:t>
            </a:r>
          </a:p>
          <a:p>
            <a:pPr algn="l" eaLnBrk="0" hangingPunct="0">
              <a:lnSpc>
                <a:spcPct val="120000"/>
              </a:lnSpc>
            </a:pPr>
            <a:r>
              <a:rPr lang="en-US" altLang="zh-TW" sz="1600" b="1" dirty="0">
                <a:latin typeface="Consolas" panose="020B0609020204030204" pitchFamily="49" charset="0"/>
                <a:ea typeface="AT MingLight" pitchFamily="49" charset="-120"/>
              </a:rPr>
              <a:t>  //</a:t>
            </a:r>
            <a:r>
              <a:rPr lang="en-US" altLang="zh-TW" sz="1600" b="1" dirty="0" err="1">
                <a:latin typeface="Consolas" panose="020B0609020204030204" pitchFamily="49" charset="0"/>
                <a:ea typeface="AT MingLight" pitchFamily="49" charset="-120"/>
              </a:rPr>
              <a:t>netlist</a:t>
            </a:r>
            <a:r>
              <a:rPr lang="en-US" altLang="zh-TW" sz="1600" b="1" dirty="0">
                <a:latin typeface="Consolas" panose="020B0609020204030204" pitchFamily="49" charset="0"/>
                <a:ea typeface="AT MingLight" pitchFamily="49" charset="-120"/>
              </a:rPr>
              <a:t> declaration</a:t>
            </a:r>
          </a:p>
          <a:p>
            <a:pPr algn="l" eaLnBrk="0" hangingPunct="0">
              <a:lnSpc>
                <a:spcPct val="120000"/>
              </a:lnSpc>
            </a:pPr>
            <a:r>
              <a:rPr lang="en-US" altLang="zh-TW" sz="1600" b="1" dirty="0">
                <a:latin typeface="Consolas" panose="020B0609020204030204" pitchFamily="49" charset="0"/>
                <a:ea typeface="AT MingLight" pitchFamily="49" charset="-120"/>
              </a:rPr>
              <a:t>  </a:t>
            </a:r>
            <a:r>
              <a:rPr lang="en-US" altLang="zh-TW" sz="1600" b="1" dirty="0" err="1">
                <a:latin typeface="Consolas" panose="020B0609020204030204" pitchFamily="49" charset="0"/>
                <a:ea typeface="AT MingLight" pitchFamily="49" charset="-120"/>
              </a:rPr>
              <a:t>xor</a:t>
            </a:r>
            <a:r>
              <a:rPr lang="en-US" altLang="zh-TW" sz="1600" b="1" dirty="0">
                <a:latin typeface="Consolas" panose="020B0609020204030204" pitchFamily="49" charset="0"/>
                <a:ea typeface="AT MingLight" pitchFamily="49" charset="-120"/>
              </a:rPr>
              <a:t> u0 (sum, a, b, </a:t>
            </a:r>
            <a:r>
              <a:rPr lang="en-US" altLang="zh-TW" sz="1600" b="1" dirty="0" err="1">
                <a:latin typeface="Consolas" panose="020B0609020204030204" pitchFamily="49" charset="0"/>
                <a:ea typeface="AT MingLight" pitchFamily="49" charset="-120"/>
              </a:rPr>
              <a:t>ci</a:t>
            </a:r>
            <a:r>
              <a:rPr lang="en-US" altLang="zh-TW" sz="1600" b="1" dirty="0">
                <a:latin typeface="Consolas" panose="020B0609020204030204" pitchFamily="49" charset="0"/>
                <a:ea typeface="AT MingLight" pitchFamily="49" charset="-120"/>
              </a:rPr>
              <a:t>);</a:t>
            </a:r>
          </a:p>
          <a:p>
            <a:pPr algn="l" eaLnBrk="0" hangingPunct="0">
              <a:lnSpc>
                <a:spcPct val="120000"/>
              </a:lnSpc>
            </a:pPr>
            <a:r>
              <a:rPr lang="en-US" altLang="zh-TW" sz="1600" b="1" dirty="0">
                <a:latin typeface="Consolas" panose="020B0609020204030204" pitchFamily="49" charset="0"/>
                <a:ea typeface="AT MingLight" pitchFamily="49" charset="-120"/>
              </a:rPr>
              <a:t>  and u1 (net1, a, b);</a:t>
            </a:r>
          </a:p>
          <a:p>
            <a:pPr algn="l" eaLnBrk="0" hangingPunct="0">
              <a:lnSpc>
                <a:spcPct val="120000"/>
              </a:lnSpc>
            </a:pPr>
            <a:r>
              <a:rPr lang="en-US" altLang="zh-TW" sz="1600" b="1" dirty="0">
                <a:latin typeface="Consolas" panose="020B0609020204030204" pitchFamily="49" charset="0"/>
                <a:ea typeface="AT MingLight" pitchFamily="49" charset="-120"/>
              </a:rPr>
              <a:t>  and u2 (net2, b, </a:t>
            </a:r>
            <a:r>
              <a:rPr lang="en-US" altLang="zh-TW" sz="1600" b="1" dirty="0" err="1">
                <a:latin typeface="Consolas" panose="020B0609020204030204" pitchFamily="49" charset="0"/>
                <a:ea typeface="AT MingLight" pitchFamily="49" charset="-120"/>
              </a:rPr>
              <a:t>ci</a:t>
            </a:r>
            <a:r>
              <a:rPr lang="en-US" altLang="zh-TW" sz="1600" b="1" dirty="0">
                <a:latin typeface="Consolas" panose="020B0609020204030204" pitchFamily="49" charset="0"/>
                <a:ea typeface="AT MingLight" pitchFamily="49" charset="-120"/>
              </a:rPr>
              <a:t>);</a:t>
            </a:r>
          </a:p>
          <a:p>
            <a:pPr algn="l" eaLnBrk="0" hangingPunct="0">
              <a:lnSpc>
                <a:spcPct val="120000"/>
              </a:lnSpc>
            </a:pPr>
            <a:r>
              <a:rPr lang="en-US" altLang="zh-TW" sz="1600" b="1" dirty="0">
                <a:latin typeface="Consolas" panose="020B0609020204030204" pitchFamily="49" charset="0"/>
                <a:ea typeface="AT MingLight" pitchFamily="49" charset="-120"/>
              </a:rPr>
              <a:t>  and u3 (net3, </a:t>
            </a:r>
            <a:r>
              <a:rPr lang="en-US" altLang="zh-TW" sz="1600" b="1" dirty="0" err="1">
                <a:latin typeface="Consolas" panose="020B0609020204030204" pitchFamily="49" charset="0"/>
                <a:ea typeface="AT MingLight" pitchFamily="49" charset="-120"/>
              </a:rPr>
              <a:t>ci</a:t>
            </a:r>
            <a:r>
              <a:rPr lang="en-US" altLang="zh-TW" sz="1600" b="1" dirty="0">
                <a:latin typeface="Consolas" panose="020B0609020204030204" pitchFamily="49" charset="0"/>
                <a:ea typeface="AT MingLight" pitchFamily="49" charset="-120"/>
              </a:rPr>
              <a:t>, a);</a:t>
            </a:r>
          </a:p>
          <a:p>
            <a:pPr algn="l" eaLnBrk="0" hangingPunct="0">
              <a:lnSpc>
                <a:spcPct val="120000"/>
              </a:lnSpc>
            </a:pPr>
            <a:r>
              <a:rPr lang="en-US" altLang="zh-TW" sz="1600" b="1" dirty="0">
                <a:latin typeface="Consolas" panose="020B0609020204030204" pitchFamily="49" charset="0"/>
                <a:ea typeface="AT MingLight" pitchFamily="49" charset="-120"/>
              </a:rPr>
              <a:t>  or  u4 (</a:t>
            </a:r>
            <a:r>
              <a:rPr lang="en-US" altLang="zh-TW" sz="1600" b="1" dirty="0" err="1">
                <a:latin typeface="Consolas" panose="020B0609020204030204" pitchFamily="49" charset="0"/>
                <a:ea typeface="AT MingLight" pitchFamily="49" charset="-120"/>
              </a:rPr>
              <a:t>cout</a:t>
            </a:r>
            <a:r>
              <a:rPr lang="en-US" altLang="zh-TW" sz="1600" b="1" dirty="0">
                <a:latin typeface="Consolas" panose="020B0609020204030204" pitchFamily="49" charset="0"/>
                <a:ea typeface="AT MingLight" pitchFamily="49" charset="-120"/>
              </a:rPr>
              <a:t>, net1, net2, net3);</a:t>
            </a:r>
          </a:p>
          <a:p>
            <a:pPr algn="l" eaLnBrk="0" hangingPunct="0">
              <a:lnSpc>
                <a:spcPct val="120000"/>
              </a:lnSpc>
            </a:pPr>
            <a:r>
              <a:rPr lang="en-US" altLang="zh-TW" sz="1600" b="1" dirty="0" err="1">
                <a:latin typeface="Consolas" panose="020B0609020204030204" pitchFamily="49" charset="0"/>
                <a:ea typeface="AT MingLight" pitchFamily="49" charset="-120"/>
              </a:rPr>
              <a:t>endmodule</a:t>
            </a:r>
            <a:endParaRPr lang="en-US" altLang="zh-TW" sz="1600" b="1" dirty="0">
              <a:latin typeface="Consolas" panose="020B0609020204030204" pitchFamily="49" charset="0"/>
              <a:ea typeface="AT MingLight" pitchFamily="49" charset="-120"/>
            </a:endParaRPr>
          </a:p>
        </p:txBody>
      </p:sp>
      <p:sp>
        <p:nvSpPr>
          <p:cNvPr id="8" name="Rectangle 7"/>
          <p:cNvSpPr>
            <a:spLocks noChangeArrowheads="1"/>
          </p:cNvSpPr>
          <p:nvPr/>
        </p:nvSpPr>
        <p:spPr bwMode="auto">
          <a:xfrm>
            <a:off x="1774504" y="2724796"/>
            <a:ext cx="4537075" cy="1800225"/>
          </a:xfrm>
          <a:prstGeom prst="rect">
            <a:avLst/>
          </a:prstGeom>
          <a:noFill/>
          <a:ln w="25400" algn="ctr">
            <a:solidFill>
              <a:srgbClr val="3399FF"/>
            </a:solidFill>
            <a:miter lim="800000"/>
            <a:headEnd/>
            <a:tailEnd/>
          </a:ln>
          <a:effectLst/>
        </p:spPr>
        <p:txBody>
          <a:bodyPr wrap="none" anchor="ctr"/>
          <a:lstStyle/>
          <a:p>
            <a:endParaRPr lang="zh-TW" altLang="en-US"/>
          </a:p>
        </p:txBody>
      </p:sp>
      <p:sp>
        <p:nvSpPr>
          <p:cNvPr id="10" name="文字方塊 9"/>
          <p:cNvSpPr txBox="1"/>
          <p:nvPr/>
        </p:nvSpPr>
        <p:spPr>
          <a:xfrm>
            <a:off x="5591499" y="5070322"/>
            <a:ext cx="4536949" cy="369332"/>
          </a:xfrm>
          <a:prstGeom prst="rect">
            <a:avLst/>
          </a:prstGeom>
          <a:noFill/>
          <a:ln w="12700">
            <a:solidFill>
              <a:srgbClr val="0000FF"/>
            </a:solidFill>
          </a:ln>
        </p:spPr>
        <p:txBody>
          <a:bodyPr wrap="square" rtlCol="0">
            <a:spAutoFit/>
          </a:bodyPr>
          <a:lstStyle/>
          <a:p>
            <a:pPr algn="l"/>
            <a:r>
              <a:rPr lang="en-US" altLang="zh-TW" dirty="0">
                <a:solidFill>
                  <a:srgbClr val="FF0000"/>
                </a:solidFill>
                <a:latin typeface="Consolas" panose="020B0609020204030204" pitchFamily="49" charset="0"/>
              </a:rPr>
              <a:t>assign </a:t>
            </a:r>
            <a:r>
              <a:rPr lang="en-US" altLang="zh-TW" b="1" dirty="0">
                <a:solidFill>
                  <a:srgbClr val="FF0000"/>
                </a:solidFill>
                <a:latin typeface="Consolas" panose="020B0609020204030204" pitchFamily="49" charset="0"/>
              </a:rPr>
              <a:t>{</a:t>
            </a:r>
            <a:r>
              <a:rPr lang="en-US" altLang="zh-TW" b="1" dirty="0" err="1">
                <a:solidFill>
                  <a:srgbClr val="FF0000"/>
                </a:solidFill>
                <a:latin typeface="Consolas" panose="020B0609020204030204" pitchFamily="49" charset="0"/>
              </a:rPr>
              <a:t>cout</a:t>
            </a:r>
            <a:r>
              <a:rPr lang="en-US" altLang="zh-TW" b="1" dirty="0">
                <a:solidFill>
                  <a:srgbClr val="FF0000"/>
                </a:solidFill>
                <a:latin typeface="Consolas" panose="020B0609020204030204" pitchFamily="49" charset="0"/>
              </a:rPr>
              <a:t>, sum} = a + b + </a:t>
            </a:r>
            <a:r>
              <a:rPr lang="en-US" altLang="zh-TW" b="1" dirty="0" err="1">
                <a:solidFill>
                  <a:srgbClr val="FF0000"/>
                </a:solidFill>
                <a:latin typeface="Consolas" panose="020B0609020204030204" pitchFamily="49" charset="0"/>
              </a:rPr>
              <a:t>ci</a:t>
            </a:r>
            <a:r>
              <a:rPr lang="en-US" altLang="zh-TW" b="1" dirty="0">
                <a:solidFill>
                  <a:srgbClr val="FF0000"/>
                </a:solidFill>
                <a:latin typeface="Consolas" panose="020B0609020204030204" pitchFamily="49" charset="0"/>
              </a:rPr>
              <a:t>;</a:t>
            </a:r>
            <a:endParaRPr lang="zh-TW" altLang="en-US" b="1" dirty="0">
              <a:solidFill>
                <a:srgbClr val="FF0000"/>
              </a:solidFill>
              <a:latin typeface="Consolas" panose="020B0609020204030204" pitchFamily="49" charset="0"/>
            </a:endParaRPr>
          </a:p>
        </p:txBody>
      </p:sp>
      <p:sp>
        <p:nvSpPr>
          <p:cNvPr id="11" name="向下箭號 10"/>
          <p:cNvSpPr/>
          <p:nvPr/>
        </p:nvSpPr>
        <p:spPr bwMode="auto">
          <a:xfrm>
            <a:off x="6167562" y="4534328"/>
            <a:ext cx="216024" cy="504056"/>
          </a:xfrm>
          <a:prstGeom prst="downArrow">
            <a:avLst/>
          </a:prstGeom>
          <a:noFill/>
          <a:ln w="25400"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kumimoji="1" lang="zh-TW" altLang="en-US" sz="2000">
              <a:latin typeface="Arial" charset="0"/>
              <a:ea typeface="新細明體" pitchFamily="18" charset="-120"/>
            </a:endParaRPr>
          </a:p>
        </p:txBody>
      </p:sp>
      <p:sp>
        <p:nvSpPr>
          <p:cNvPr id="3" name="文字方塊 2">
            <a:extLst>
              <a:ext uri="{FF2B5EF4-FFF2-40B4-BE49-F238E27FC236}">
                <a16:creationId xmlns:a16="http://schemas.microsoft.com/office/drawing/2014/main" id="{38C89A87-5DC2-B1F8-E358-FECA2C4792C7}"/>
              </a:ext>
            </a:extLst>
          </p:cNvPr>
          <p:cNvSpPr txBox="1"/>
          <p:nvPr/>
        </p:nvSpPr>
        <p:spPr>
          <a:xfrm>
            <a:off x="1487488" y="6021288"/>
            <a:ext cx="9176423" cy="646331"/>
          </a:xfrm>
          <a:prstGeom prst="rect">
            <a:avLst/>
          </a:prstGeom>
          <a:noFill/>
        </p:spPr>
        <p:txBody>
          <a:bodyPr wrap="none" rtlCol="0">
            <a:spAutoFit/>
          </a:bodyPr>
          <a:lstStyle/>
          <a:p>
            <a:r>
              <a:rPr lang="en-US" altLang="zh-TW" dirty="0"/>
              <a:t>Use </a:t>
            </a:r>
            <a:r>
              <a:rPr lang="en-US" altLang="zh-TW" dirty="0">
                <a:solidFill>
                  <a:srgbClr val="FF0000"/>
                </a:solidFill>
              </a:rPr>
              <a:t>gate level </a:t>
            </a:r>
            <a:r>
              <a:rPr lang="en-US" altLang="zh-TW" dirty="0"/>
              <a:t>to design combinational logic=&gt; for </a:t>
            </a:r>
            <a:r>
              <a:rPr lang="en-US" altLang="zh-TW" dirty="0">
                <a:solidFill>
                  <a:srgbClr val="FF0000"/>
                </a:solidFill>
              </a:rPr>
              <a:t>synthesized netlist</a:t>
            </a:r>
            <a:r>
              <a:rPr lang="en-US" altLang="zh-TW" dirty="0"/>
              <a:t>, not recommended for RTL</a:t>
            </a:r>
          </a:p>
          <a:p>
            <a:r>
              <a:rPr lang="en-US" altLang="zh-TW" dirty="0"/>
              <a:t>RTL: use module instances</a:t>
            </a:r>
            <a:endParaRPr lang="zh-TW" altLang="en-US" dirty="0"/>
          </a:p>
        </p:txBody>
      </p:sp>
    </p:spTree>
    <p:extLst>
      <p:ext uri="{BB962C8B-B14F-4D97-AF65-F5344CB8AC3E}">
        <p14:creationId xmlns:p14="http://schemas.microsoft.com/office/powerpoint/2010/main" val="12325866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9" name="Rectangle 3"/>
          <p:cNvSpPr>
            <a:spLocks noGrp="1" noChangeArrowheads="1"/>
          </p:cNvSpPr>
          <p:nvPr>
            <p:ph idx="1"/>
          </p:nvPr>
        </p:nvSpPr>
        <p:spPr/>
        <p:txBody>
          <a:bodyPr/>
          <a:lstStyle/>
          <a:p>
            <a:pPr marL="0" lvl="1" indent="0">
              <a:buNone/>
            </a:pPr>
            <a:r>
              <a:rPr lang="en-US" altLang="zh-TW" sz="2200" b="1" dirty="0">
                <a:solidFill>
                  <a:srgbClr val="FF0000"/>
                </a:solidFill>
              </a:rPr>
              <a:t>&lt;assign&gt;</a:t>
            </a:r>
            <a:r>
              <a:rPr lang="en-US" altLang="zh-TW" sz="2200" b="1" dirty="0"/>
              <a:t> </a:t>
            </a:r>
            <a:r>
              <a:rPr lang="en-US" altLang="zh-TW" sz="2200" b="1" dirty="0">
                <a:solidFill>
                  <a:schemeClr val="tx1"/>
                </a:solidFill>
              </a:rPr>
              <a:t>[#delay] [strength] &lt;</a:t>
            </a:r>
            <a:r>
              <a:rPr lang="en-US" altLang="zh-TW" sz="2200" b="1" dirty="0" err="1">
                <a:solidFill>
                  <a:schemeClr val="tx1"/>
                </a:solidFill>
              </a:rPr>
              <a:t>net_name</a:t>
            </a:r>
            <a:r>
              <a:rPr lang="en-US" altLang="zh-TW" sz="2200" b="1" dirty="0">
                <a:solidFill>
                  <a:schemeClr val="tx1"/>
                </a:solidFill>
              </a:rPr>
              <a:t>&gt; = &lt;expression&gt;</a:t>
            </a:r>
          </a:p>
          <a:p>
            <a:endParaRPr lang="en-US" altLang="zh-TW" sz="2200" dirty="0"/>
          </a:p>
          <a:p>
            <a:r>
              <a:rPr lang="en-US" altLang="zh-TW" sz="2200" dirty="0"/>
              <a:t>LHS (left hand side)</a:t>
            </a:r>
          </a:p>
          <a:p>
            <a:pPr lvl="1"/>
            <a:r>
              <a:rPr lang="en-US" altLang="zh-TW" sz="1800" dirty="0"/>
              <a:t>To any </a:t>
            </a:r>
            <a:r>
              <a:rPr lang="en-US" altLang="zh-TW" sz="1800" dirty="0">
                <a:solidFill>
                  <a:srgbClr val="FF0000"/>
                </a:solidFill>
              </a:rPr>
              <a:t>net</a:t>
            </a:r>
            <a:r>
              <a:rPr lang="en-US" altLang="zh-TW" sz="1800" dirty="0"/>
              <a:t> type</a:t>
            </a:r>
          </a:p>
          <a:p>
            <a:pPr lvl="1"/>
            <a:r>
              <a:rPr lang="en-US" altLang="zh-TW" sz="1800" dirty="0"/>
              <a:t>To bit- or part-selects of vectored nets </a:t>
            </a:r>
            <a:r>
              <a:rPr lang="en-US" altLang="zh-TW" sz="1400" dirty="0">
                <a:solidFill>
                  <a:srgbClr val="FF00FF"/>
                </a:solidFill>
              </a:rPr>
              <a:t>// assign o2 [7:4] = 4’hc;</a:t>
            </a:r>
          </a:p>
          <a:p>
            <a:pPr lvl="1"/>
            <a:r>
              <a:rPr lang="en-US" altLang="zh-TW" sz="1800" dirty="0"/>
              <a:t>To several nets at once in a concatenation  </a:t>
            </a:r>
            <a:r>
              <a:rPr lang="en-US" altLang="zh-TW" sz="1400" dirty="0">
                <a:solidFill>
                  <a:srgbClr val="FF00FF"/>
                </a:solidFill>
              </a:rPr>
              <a:t>// assign {COUT, SUM} = A + B + CIN ;</a:t>
            </a:r>
          </a:p>
          <a:p>
            <a:r>
              <a:rPr lang="en-US" altLang="zh-TW" sz="2200" dirty="0"/>
              <a:t>RHS (right hand side)</a:t>
            </a:r>
          </a:p>
          <a:p>
            <a:pPr lvl="1"/>
            <a:r>
              <a:rPr lang="en-US" altLang="zh-TW" sz="1800" dirty="0"/>
              <a:t>From any expression </a:t>
            </a:r>
            <a:r>
              <a:rPr lang="en-US" altLang="zh-TW" sz="1800" dirty="0">
                <a:solidFill>
                  <a:srgbClr val="FF0000"/>
                </a:solidFill>
              </a:rPr>
              <a:t>(composed of </a:t>
            </a:r>
            <a:r>
              <a:rPr lang="en-US" altLang="zh-TW" sz="1800" u="sng" dirty="0">
                <a:solidFill>
                  <a:srgbClr val="FF0000"/>
                </a:solidFill>
              </a:rPr>
              <a:t>nets</a:t>
            </a:r>
            <a:r>
              <a:rPr lang="en-US" altLang="zh-TW" sz="1800" dirty="0">
                <a:solidFill>
                  <a:srgbClr val="FF0000"/>
                </a:solidFill>
              </a:rPr>
              <a:t> or</a:t>
            </a:r>
            <a:r>
              <a:rPr lang="en-US" altLang="zh-TW" sz="1800" u="sng" dirty="0">
                <a:solidFill>
                  <a:srgbClr val="FF0000"/>
                </a:solidFill>
              </a:rPr>
              <a:t> registers</a:t>
            </a:r>
            <a:r>
              <a:rPr lang="en-US" altLang="zh-TW" sz="1800" dirty="0">
                <a:solidFill>
                  <a:srgbClr val="FF0000"/>
                </a:solidFill>
              </a:rPr>
              <a:t> or</a:t>
            </a:r>
            <a:r>
              <a:rPr lang="en-US" altLang="zh-TW" sz="1800" u="sng" dirty="0">
                <a:solidFill>
                  <a:srgbClr val="FF0000"/>
                </a:solidFill>
              </a:rPr>
              <a:t> both</a:t>
            </a:r>
            <a:r>
              <a:rPr lang="en-US" altLang="zh-TW" sz="1800" dirty="0">
                <a:solidFill>
                  <a:srgbClr val="FF0000"/>
                </a:solidFill>
              </a:rPr>
              <a:t>),</a:t>
            </a:r>
            <a:r>
              <a:rPr lang="en-US" altLang="zh-TW" sz="1800" dirty="0"/>
              <a:t> including a </a:t>
            </a:r>
            <a:r>
              <a:rPr lang="en-US" altLang="zh-TW" sz="1800" u="sng" dirty="0"/>
              <a:t>constant </a:t>
            </a:r>
            <a:r>
              <a:rPr lang="en-US" altLang="zh-TW" sz="1800" dirty="0"/>
              <a:t>                          </a:t>
            </a:r>
            <a:r>
              <a:rPr lang="en-US" altLang="zh-TW" sz="1400" dirty="0">
                <a:solidFill>
                  <a:srgbClr val="FF00FF"/>
                </a:solidFill>
              </a:rPr>
              <a:t>// assign w = ({a, b} &amp; c) | r ;        assign w = 1’b1; </a:t>
            </a:r>
          </a:p>
          <a:p>
            <a:pPr lvl="1"/>
            <a:r>
              <a:rPr lang="en-US" altLang="zh-TW" sz="1800" dirty="0"/>
              <a:t>With a propagation delay and strengths </a:t>
            </a:r>
            <a:r>
              <a:rPr lang="en-US" altLang="zh-TW" sz="1400" dirty="0">
                <a:solidFill>
                  <a:srgbClr val="FF00FF"/>
                </a:solidFill>
              </a:rPr>
              <a:t>// wire [7:0] #(3) o1 = in; //not recommended</a:t>
            </a:r>
          </a:p>
          <a:p>
            <a:pPr lvl="1"/>
            <a:r>
              <a:rPr lang="en-US" altLang="zh-TW" sz="1800" dirty="0"/>
              <a:t>From the return values of user-defined functions    </a:t>
            </a:r>
            <a:r>
              <a:rPr lang="en-US" altLang="zh-TW" sz="1400" dirty="0">
                <a:solidFill>
                  <a:srgbClr val="FF00FF"/>
                </a:solidFill>
              </a:rPr>
              <a:t>// assign w = f(…)</a:t>
            </a:r>
          </a:p>
        </p:txBody>
      </p:sp>
      <p:sp>
        <p:nvSpPr>
          <p:cNvPr id="1115138" name="Rectangle 2"/>
          <p:cNvSpPr>
            <a:spLocks noGrp="1" noChangeArrowheads="1"/>
          </p:cNvSpPr>
          <p:nvPr>
            <p:ph type="title"/>
          </p:nvPr>
        </p:nvSpPr>
        <p:spPr/>
        <p:txBody>
          <a:bodyPr>
            <a:normAutofit/>
          </a:bodyPr>
          <a:lstStyle/>
          <a:p>
            <a:r>
              <a:rPr lang="en-US" altLang="zh-TW" dirty="0"/>
              <a:t>Continuous Assignments (1/2)</a:t>
            </a:r>
          </a:p>
        </p:txBody>
      </p:sp>
      <p:sp>
        <p:nvSpPr>
          <p:cNvPr id="9" name="投影片編號版面配置區 5"/>
          <p:cNvSpPr>
            <a:spLocks noGrp="1"/>
          </p:cNvSpPr>
          <p:nvPr>
            <p:ph type="sldNum" sz="quarter" idx="12"/>
          </p:nvPr>
        </p:nvSpPr>
        <p:spPr/>
        <p:txBody>
          <a:bodyPr/>
          <a:lstStyle/>
          <a:p>
            <a:fld id="{69891A86-CCE7-4497-B5A0-012F9714C12B}" type="slidenum">
              <a:rPr lang="en-US" altLang="zh-TW"/>
              <a:pPr/>
              <a:t>128</a:t>
            </a:fld>
            <a:endParaRPr lang="en-US" altLang="zh-TW"/>
          </a:p>
        </p:txBody>
      </p:sp>
      <p:pic>
        <p:nvPicPr>
          <p:cNvPr id="3" name="圖片 2">
            <a:extLst>
              <a:ext uri="{FF2B5EF4-FFF2-40B4-BE49-F238E27FC236}">
                <a16:creationId xmlns:a16="http://schemas.microsoft.com/office/drawing/2014/main" id="{4F76C970-E6C2-E5C1-49B8-1433CF082C16}"/>
              </a:ext>
            </a:extLst>
          </p:cNvPr>
          <p:cNvPicPr>
            <a:picLocks noChangeAspect="1"/>
          </p:cNvPicPr>
          <p:nvPr/>
        </p:nvPicPr>
        <p:blipFill>
          <a:blip r:embed="rId3"/>
          <a:stretch>
            <a:fillRect/>
          </a:stretch>
        </p:blipFill>
        <p:spPr>
          <a:xfrm>
            <a:off x="9264352" y="476672"/>
            <a:ext cx="2857500" cy="2809875"/>
          </a:xfrm>
          <a:prstGeom prst="rect">
            <a:avLst/>
          </a:prstGeom>
        </p:spPr>
      </p:pic>
    </p:spTree>
    <p:extLst>
      <p:ext uri="{BB962C8B-B14F-4D97-AF65-F5344CB8AC3E}">
        <p14:creationId xmlns:p14="http://schemas.microsoft.com/office/powerpoint/2010/main" val="93378997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51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51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51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51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513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1513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513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513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51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139"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lnSpcReduction="10000"/>
          </a:bodyPr>
          <a:lstStyle/>
          <a:p>
            <a:r>
              <a:rPr lang="en-US" altLang="zh-TW" sz="2200" dirty="0"/>
              <a:t>The assignment is </a:t>
            </a:r>
            <a:r>
              <a:rPr lang="en-US" altLang="zh-TW" sz="2200" b="1" dirty="0">
                <a:solidFill>
                  <a:srgbClr val="0000FF"/>
                </a:solidFill>
              </a:rPr>
              <a:t>always active </a:t>
            </a:r>
            <a:r>
              <a:rPr lang="en-US" altLang="zh-TW" sz="2200" dirty="0"/>
              <a:t>(</a:t>
            </a:r>
            <a:r>
              <a:rPr lang="en-US" altLang="zh-TW" sz="2200" dirty="0">
                <a:solidFill>
                  <a:srgbClr val="0000FF"/>
                </a:solidFill>
              </a:rPr>
              <a:t>continuous assignment</a:t>
            </a:r>
            <a:r>
              <a:rPr lang="en-US" altLang="zh-TW" sz="2200" dirty="0"/>
              <a:t>)</a:t>
            </a:r>
          </a:p>
          <a:p>
            <a:pPr lvl="1"/>
            <a:r>
              <a:rPr lang="en-US" altLang="zh-TW" dirty="0"/>
              <a:t>Whenever any change on the RHS of the assignment occurs, it is evaluated and assigned to the LHS.</a:t>
            </a:r>
          </a:p>
          <a:p>
            <a:r>
              <a:rPr lang="en-US" altLang="zh-TW" sz="2200" dirty="0"/>
              <a:t>You can make continuous assignments </a:t>
            </a:r>
            <a:r>
              <a:rPr lang="en-US" altLang="zh-TW" sz="2200" u="sng" dirty="0">
                <a:solidFill>
                  <a:srgbClr val="FF00FF"/>
                </a:solidFill>
              </a:rPr>
              <a:t>explicit</a:t>
            </a:r>
            <a:r>
              <a:rPr lang="en-US" altLang="zh-TW" sz="2200" dirty="0"/>
              <a:t> or </a:t>
            </a:r>
            <a:r>
              <a:rPr lang="en-US" altLang="zh-TW" sz="2200" u="sng" dirty="0">
                <a:solidFill>
                  <a:srgbClr val="FF00FF"/>
                </a:solidFill>
              </a:rPr>
              <a:t>implicit</a:t>
            </a:r>
            <a:r>
              <a:rPr lang="en-US" altLang="zh-TW" sz="2200" dirty="0"/>
              <a:t>:</a:t>
            </a:r>
          </a:p>
          <a:p>
            <a:pPr lvl="2">
              <a:buNone/>
            </a:pPr>
            <a:r>
              <a:rPr lang="en-US" altLang="zh-TW" dirty="0">
                <a:solidFill>
                  <a:srgbClr val="800000"/>
                </a:solidFill>
              </a:rPr>
              <a:t>wire  [ 3:0 ]  a;			</a:t>
            </a:r>
          </a:p>
          <a:p>
            <a:pPr lvl="2">
              <a:buNone/>
            </a:pPr>
            <a:r>
              <a:rPr lang="en-US" altLang="zh-TW" dirty="0">
                <a:solidFill>
                  <a:srgbClr val="800000"/>
                </a:solidFill>
              </a:rPr>
              <a:t>assign  a = b + c;</a:t>
            </a:r>
            <a:r>
              <a:rPr lang="en-US" altLang="zh-TW" dirty="0"/>
              <a:t> </a:t>
            </a:r>
            <a:r>
              <a:rPr lang="en-US" altLang="zh-TW" dirty="0">
                <a:solidFill>
                  <a:srgbClr val="FF0000"/>
                </a:solidFill>
              </a:rPr>
              <a:t>// explicit</a:t>
            </a:r>
            <a:r>
              <a:rPr lang="en-US" altLang="zh-TW" dirty="0"/>
              <a:t> 			</a:t>
            </a:r>
            <a:r>
              <a:rPr lang="en-US" altLang="zh-TW" dirty="0">
                <a:solidFill>
                  <a:srgbClr val="800000"/>
                </a:solidFill>
              </a:rPr>
              <a:t>wire  [ 3:0 ]  a = b + c; </a:t>
            </a:r>
            <a:r>
              <a:rPr lang="en-US" altLang="zh-TW" dirty="0">
                <a:solidFill>
                  <a:srgbClr val="FF0000"/>
                </a:solidFill>
              </a:rPr>
              <a:t>// implicit</a:t>
            </a:r>
            <a:r>
              <a:rPr lang="en-US" altLang="zh-TW" dirty="0"/>
              <a:t>       </a:t>
            </a:r>
          </a:p>
          <a:p>
            <a:pPr marL="0" indent="0">
              <a:buNone/>
            </a:pPr>
            <a:endParaRPr lang="en-US" altLang="zh-TW" sz="2000" dirty="0"/>
          </a:p>
          <a:p>
            <a:r>
              <a:rPr lang="en-US" altLang="zh-TW" sz="2200" dirty="0"/>
              <a:t>It’s not allowed which required a concatenation on the LHS.</a:t>
            </a:r>
          </a:p>
          <a:p>
            <a:pPr lvl="1">
              <a:buNone/>
            </a:pPr>
            <a:r>
              <a:rPr lang="en-US" altLang="zh-TW" dirty="0">
                <a:solidFill>
                  <a:srgbClr val="800000"/>
                </a:solidFill>
              </a:rPr>
              <a:t>	wire  [ 7:0 ]  {co, sum} = a + b + ci; </a:t>
            </a:r>
          </a:p>
          <a:p>
            <a:pPr lvl="1">
              <a:buNone/>
            </a:pPr>
            <a:r>
              <a:rPr lang="en-US" altLang="zh-TW" dirty="0">
                <a:solidFill>
                  <a:srgbClr val="800000"/>
                </a:solidFill>
              </a:rPr>
              <a:t>	assign  {co, sum} = a + b + ci;</a:t>
            </a:r>
          </a:p>
          <a:p>
            <a:endParaRPr lang="en-US" altLang="zh-TW" sz="2000" dirty="0"/>
          </a:p>
          <a:p>
            <a:pPr marL="342900" lvl="1" indent="-342900">
              <a:buClr>
                <a:srgbClr val="000066"/>
              </a:buClr>
              <a:buFont typeface="Wingdings 2" pitchFamily="18" charset="2"/>
              <a:buChar char="¿"/>
            </a:pPr>
            <a:r>
              <a:rPr lang="en-US" altLang="zh-TW" dirty="0">
                <a:solidFill>
                  <a:srgbClr val="FF0000"/>
                </a:solidFill>
              </a:rPr>
              <a:t>&lt;assign&gt;</a:t>
            </a:r>
            <a:r>
              <a:rPr lang="en-US" altLang="zh-TW" dirty="0"/>
              <a:t> </a:t>
            </a:r>
            <a:r>
              <a:rPr lang="en-US" altLang="zh-TW" b="1" dirty="0">
                <a:solidFill>
                  <a:srgbClr val="008000"/>
                </a:solidFill>
              </a:rPr>
              <a:t>[#delay] [strength] </a:t>
            </a:r>
            <a:r>
              <a:rPr lang="en-US" altLang="zh-TW" dirty="0">
                <a:solidFill>
                  <a:schemeClr val="tx1"/>
                </a:solidFill>
              </a:rPr>
              <a:t>&lt;</a:t>
            </a:r>
            <a:r>
              <a:rPr lang="en-US" altLang="zh-TW" dirty="0" err="1">
                <a:solidFill>
                  <a:schemeClr val="tx1"/>
                </a:solidFill>
              </a:rPr>
              <a:t>net_name</a:t>
            </a:r>
            <a:r>
              <a:rPr lang="en-US" altLang="zh-TW" dirty="0">
                <a:solidFill>
                  <a:schemeClr val="tx1"/>
                </a:solidFill>
              </a:rPr>
              <a:t>&gt; = &lt;expression&gt;</a:t>
            </a:r>
          </a:p>
          <a:p>
            <a:pPr marL="742950" lvl="2" indent="-342900">
              <a:buClr>
                <a:srgbClr val="000066"/>
              </a:buClr>
              <a:buFont typeface="Wingdings 2" pitchFamily="18" charset="2"/>
              <a:buChar char="¿"/>
            </a:pPr>
            <a:r>
              <a:rPr lang="en-US" altLang="zh-TW" dirty="0">
                <a:solidFill>
                  <a:srgbClr val="000066"/>
                </a:solidFill>
              </a:rPr>
              <a:t>wire [7:0] </a:t>
            </a:r>
            <a:r>
              <a:rPr lang="en-US" altLang="zh-TW" b="1" dirty="0">
                <a:solidFill>
                  <a:srgbClr val="008000"/>
                </a:solidFill>
              </a:rPr>
              <a:t>(strong1, weak0) #(3,5,2) </a:t>
            </a:r>
            <a:r>
              <a:rPr lang="en-US" altLang="zh-TW" dirty="0">
                <a:solidFill>
                  <a:srgbClr val="000066"/>
                </a:solidFill>
              </a:rPr>
              <a:t>o1 = in; 	 // strength and delays</a:t>
            </a:r>
          </a:p>
        </p:txBody>
      </p:sp>
      <p:sp>
        <p:nvSpPr>
          <p:cNvPr id="2" name="標題 1"/>
          <p:cNvSpPr>
            <a:spLocks noGrp="1"/>
          </p:cNvSpPr>
          <p:nvPr>
            <p:ph type="title"/>
          </p:nvPr>
        </p:nvSpPr>
        <p:spPr/>
        <p:txBody>
          <a:bodyPr>
            <a:normAutofit/>
          </a:bodyPr>
          <a:lstStyle/>
          <a:p>
            <a:r>
              <a:rPr lang="en-US" altLang="zh-TW" dirty="0"/>
              <a:t>Continuous Assignments (2/2)</a:t>
            </a:r>
            <a:endParaRPr lang="zh-TW" altLang="en-US" dirty="0"/>
          </a:p>
        </p:txBody>
      </p:sp>
      <p:sp>
        <p:nvSpPr>
          <p:cNvPr id="4" name="投影片編號版面配置區 3"/>
          <p:cNvSpPr>
            <a:spLocks noGrp="1"/>
          </p:cNvSpPr>
          <p:nvPr>
            <p:ph type="sldNum" sz="quarter" idx="12"/>
          </p:nvPr>
        </p:nvSpPr>
        <p:spPr/>
        <p:txBody>
          <a:bodyPr/>
          <a:lstStyle/>
          <a:p>
            <a:fld id="{F8DA664E-8A0E-4595-B90C-C3432E52D5CB}" type="slidenum">
              <a:rPr lang="en-US" altLang="zh-TW" smtClean="0"/>
              <a:pPr/>
              <a:t>129</a:t>
            </a:fld>
            <a:endParaRPr lang="en-US" altLang="zh-TW"/>
          </a:p>
        </p:txBody>
      </p:sp>
      <p:sp>
        <p:nvSpPr>
          <p:cNvPr id="5" name="Line 4"/>
          <p:cNvSpPr>
            <a:spLocks noChangeShapeType="1"/>
          </p:cNvSpPr>
          <p:nvPr/>
        </p:nvSpPr>
        <p:spPr bwMode="auto">
          <a:xfrm>
            <a:off x="5231904" y="2780928"/>
            <a:ext cx="0" cy="713164"/>
          </a:xfrm>
          <a:prstGeom prst="line">
            <a:avLst/>
          </a:prstGeom>
          <a:noFill/>
          <a:ln w="25400">
            <a:solidFill>
              <a:srgbClr val="008000"/>
            </a:solidFill>
            <a:round/>
            <a:headEnd/>
            <a:tailEnd/>
          </a:ln>
          <a:effectLst/>
        </p:spPr>
        <p:txBody>
          <a:bodyPr wrap="none" anchor="ctr"/>
          <a:lstStyle/>
          <a:p>
            <a:endParaRPr lang="zh-TW" altLang="en-US"/>
          </a:p>
        </p:txBody>
      </p:sp>
      <p:grpSp>
        <p:nvGrpSpPr>
          <p:cNvPr id="10" name="群組 9">
            <a:extLst>
              <a:ext uri="{FF2B5EF4-FFF2-40B4-BE49-F238E27FC236}">
                <a16:creationId xmlns:a16="http://schemas.microsoft.com/office/drawing/2014/main" id="{CCB7A54B-2652-4149-8D12-246700012CBD}"/>
              </a:ext>
            </a:extLst>
          </p:cNvPr>
          <p:cNvGrpSpPr/>
          <p:nvPr/>
        </p:nvGrpSpPr>
        <p:grpSpPr>
          <a:xfrm>
            <a:off x="6743701" y="4183930"/>
            <a:ext cx="2879725" cy="369332"/>
            <a:chOff x="6743701" y="4183930"/>
            <a:chExt cx="2879725" cy="369332"/>
          </a:xfrm>
        </p:grpSpPr>
        <p:sp>
          <p:nvSpPr>
            <p:cNvPr id="6" name="Line 4"/>
            <p:cNvSpPr>
              <a:spLocks noChangeShapeType="1"/>
            </p:cNvSpPr>
            <p:nvPr/>
          </p:nvSpPr>
          <p:spPr bwMode="auto">
            <a:xfrm>
              <a:off x="6743701" y="4399830"/>
              <a:ext cx="576263" cy="0"/>
            </a:xfrm>
            <a:prstGeom prst="line">
              <a:avLst/>
            </a:prstGeom>
            <a:noFill/>
            <a:ln w="25400">
              <a:solidFill>
                <a:srgbClr val="FF0000"/>
              </a:solidFill>
              <a:round/>
              <a:headEnd/>
              <a:tailEnd type="triangle" w="med" len="med"/>
            </a:ln>
            <a:effectLst/>
          </p:spPr>
          <p:txBody>
            <a:bodyPr wrap="none" anchor="ctr"/>
            <a:lstStyle/>
            <a:p>
              <a:endParaRPr lang="zh-TW" altLang="en-US"/>
            </a:p>
          </p:txBody>
        </p:sp>
        <p:sp>
          <p:nvSpPr>
            <p:cNvPr id="7" name="Text Box 5"/>
            <p:cNvSpPr txBox="1">
              <a:spLocks noChangeArrowheads="1"/>
            </p:cNvSpPr>
            <p:nvPr/>
          </p:nvSpPr>
          <p:spPr bwMode="auto">
            <a:xfrm>
              <a:off x="7391401" y="4183930"/>
              <a:ext cx="2232025" cy="369332"/>
            </a:xfrm>
            <a:prstGeom prst="rect">
              <a:avLst/>
            </a:prstGeom>
            <a:noFill/>
            <a:ln w="25400" algn="ctr">
              <a:noFill/>
              <a:miter lim="800000"/>
              <a:headEnd/>
              <a:tailEnd/>
            </a:ln>
            <a:effectLst/>
          </p:spPr>
          <p:txBody>
            <a:bodyPr>
              <a:spAutoFit/>
            </a:bodyPr>
            <a:lstStyle/>
            <a:p>
              <a:pPr algn="l">
                <a:spcBef>
                  <a:spcPct val="50000"/>
                </a:spcBef>
              </a:pPr>
              <a:r>
                <a:rPr lang="en-US" altLang="zh-TW" b="1" i="1" dirty="0">
                  <a:solidFill>
                    <a:srgbClr val="FF0000"/>
                  </a:solidFill>
                </a:rPr>
                <a:t>Error !!</a:t>
              </a:r>
            </a:p>
          </p:txBody>
        </p:sp>
      </p:grpSp>
      <p:grpSp>
        <p:nvGrpSpPr>
          <p:cNvPr id="11" name="群組 10">
            <a:extLst>
              <a:ext uri="{FF2B5EF4-FFF2-40B4-BE49-F238E27FC236}">
                <a16:creationId xmlns:a16="http://schemas.microsoft.com/office/drawing/2014/main" id="{DACB622E-1F99-9EFF-884D-9279C20548AB}"/>
              </a:ext>
            </a:extLst>
          </p:cNvPr>
          <p:cNvGrpSpPr/>
          <p:nvPr/>
        </p:nvGrpSpPr>
        <p:grpSpPr>
          <a:xfrm>
            <a:off x="6743701" y="4544293"/>
            <a:ext cx="2879725" cy="369332"/>
            <a:chOff x="6743701" y="4544293"/>
            <a:chExt cx="2879725" cy="369332"/>
          </a:xfrm>
        </p:grpSpPr>
        <p:sp>
          <p:nvSpPr>
            <p:cNvPr id="8" name="Line 6"/>
            <p:cNvSpPr>
              <a:spLocks noChangeShapeType="1"/>
            </p:cNvSpPr>
            <p:nvPr/>
          </p:nvSpPr>
          <p:spPr bwMode="auto">
            <a:xfrm>
              <a:off x="6743701" y="4760193"/>
              <a:ext cx="576263" cy="0"/>
            </a:xfrm>
            <a:prstGeom prst="line">
              <a:avLst/>
            </a:prstGeom>
            <a:noFill/>
            <a:ln w="25400">
              <a:solidFill>
                <a:srgbClr val="FF0000"/>
              </a:solidFill>
              <a:round/>
              <a:headEnd/>
              <a:tailEnd type="triangle" w="med" len="med"/>
            </a:ln>
            <a:effectLst/>
          </p:spPr>
          <p:txBody>
            <a:bodyPr wrap="none" anchor="ctr"/>
            <a:lstStyle/>
            <a:p>
              <a:endParaRPr lang="zh-TW" altLang="en-US"/>
            </a:p>
          </p:txBody>
        </p:sp>
        <p:sp>
          <p:nvSpPr>
            <p:cNvPr id="9" name="Text Box 7"/>
            <p:cNvSpPr txBox="1">
              <a:spLocks noChangeArrowheads="1"/>
            </p:cNvSpPr>
            <p:nvPr/>
          </p:nvSpPr>
          <p:spPr bwMode="auto">
            <a:xfrm>
              <a:off x="7391401" y="4544293"/>
              <a:ext cx="2232025" cy="369332"/>
            </a:xfrm>
            <a:prstGeom prst="rect">
              <a:avLst/>
            </a:prstGeom>
            <a:noFill/>
            <a:ln w="25400" algn="ctr">
              <a:noFill/>
              <a:miter lim="800000"/>
              <a:headEnd/>
              <a:tailEnd/>
            </a:ln>
            <a:effectLst/>
          </p:spPr>
          <p:txBody>
            <a:bodyPr>
              <a:spAutoFit/>
            </a:bodyPr>
            <a:lstStyle/>
            <a:p>
              <a:pPr algn="l">
                <a:spcBef>
                  <a:spcPct val="50000"/>
                </a:spcBef>
              </a:pPr>
              <a:r>
                <a:rPr lang="en-US" altLang="zh-TW" b="1" i="1" dirty="0">
                  <a:solidFill>
                    <a:srgbClr val="FF0000"/>
                  </a:solidFill>
                </a:rPr>
                <a:t>OK !!</a:t>
              </a:r>
            </a:p>
          </p:txBody>
        </p:sp>
      </p:grpSp>
    </p:spTree>
    <p:extLst>
      <p:ext uri="{BB962C8B-B14F-4D97-AF65-F5344CB8AC3E}">
        <p14:creationId xmlns:p14="http://schemas.microsoft.com/office/powerpoint/2010/main" val="31850530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79E94E-57E8-CE75-81C8-181674AAE14F}"/>
              </a:ext>
            </a:extLst>
          </p:cNvPr>
          <p:cNvSpPr>
            <a:spLocks noGrp="1"/>
          </p:cNvSpPr>
          <p:nvPr>
            <p:ph type="title"/>
          </p:nvPr>
        </p:nvSpPr>
        <p:spPr/>
        <p:txBody>
          <a:bodyPr/>
          <a:lstStyle/>
          <a:p>
            <a:r>
              <a:rPr lang="en-US" dirty="0"/>
              <a:t>Objectives</a:t>
            </a:r>
          </a:p>
        </p:txBody>
      </p:sp>
      <p:sp>
        <p:nvSpPr>
          <p:cNvPr id="3" name="內容版面配置區 2">
            <a:extLst>
              <a:ext uri="{FF2B5EF4-FFF2-40B4-BE49-F238E27FC236}">
                <a16:creationId xmlns:a16="http://schemas.microsoft.com/office/drawing/2014/main" id="{7BBEEE47-C8E3-C592-42DC-B04324EB18B2}"/>
              </a:ext>
            </a:extLst>
          </p:cNvPr>
          <p:cNvSpPr>
            <a:spLocks noGrp="1"/>
          </p:cNvSpPr>
          <p:nvPr>
            <p:ph idx="1"/>
          </p:nvPr>
        </p:nvSpPr>
        <p:spPr/>
        <p:txBody>
          <a:bodyPr/>
          <a:lstStyle/>
          <a:p>
            <a:r>
              <a:rPr lang="en-US" dirty="0"/>
              <a:t>Benefits of HDL (hardware description language)</a:t>
            </a:r>
          </a:p>
          <a:p>
            <a:r>
              <a:rPr lang="en-US" altLang="zh-TW" dirty="0"/>
              <a:t>History of Verilog</a:t>
            </a:r>
          </a:p>
          <a:p>
            <a:r>
              <a:rPr lang="en-US" altLang="zh-TW" dirty="0"/>
              <a:t>Understand “cell based design flow”</a:t>
            </a:r>
          </a:p>
          <a:p>
            <a:r>
              <a:rPr lang="en-US" dirty="0"/>
              <a:t>Understand “</a:t>
            </a:r>
            <a:r>
              <a:rPr lang="en-US" dirty="0">
                <a:solidFill>
                  <a:srgbClr val="FF0000"/>
                </a:solidFill>
              </a:rPr>
              <a:t>levels of abstraction</a:t>
            </a:r>
            <a:r>
              <a:rPr lang="en-US" dirty="0"/>
              <a:t>” and its usage with Verilog</a:t>
            </a:r>
          </a:p>
          <a:p>
            <a:endParaRPr lang="en-US" dirty="0"/>
          </a:p>
        </p:txBody>
      </p:sp>
    </p:spTree>
    <p:extLst>
      <p:ext uri="{BB962C8B-B14F-4D97-AF65-F5344CB8AC3E}">
        <p14:creationId xmlns:p14="http://schemas.microsoft.com/office/powerpoint/2010/main" val="23579436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idx="1"/>
          </p:nvPr>
        </p:nvSpPr>
        <p:spPr/>
        <p:txBody>
          <a:bodyPr>
            <a:normAutofit fontScale="92500" lnSpcReduction="20000"/>
          </a:bodyPr>
          <a:lstStyle/>
          <a:p>
            <a:r>
              <a:rPr lang="zh-TW" altLang="en-US" dirty="0"/>
              <a:t>以下語法，請在</a:t>
            </a:r>
            <a:endParaRPr lang="en-US" altLang="zh-TW" dirty="0"/>
          </a:p>
          <a:p>
            <a:r>
              <a:rPr lang="en-US" altLang="zh-TW" dirty="0">
                <a:solidFill>
                  <a:srgbClr val="FF0000"/>
                </a:solidFill>
              </a:rPr>
              <a:t>always @</a:t>
            </a:r>
            <a:r>
              <a:rPr lang="zh-TW" altLang="en-US" dirty="0">
                <a:solidFill>
                  <a:srgbClr val="FF0000"/>
                </a:solidFill>
              </a:rPr>
              <a:t>* </a:t>
            </a:r>
            <a:endParaRPr lang="en-US" altLang="zh-TW" dirty="0">
              <a:solidFill>
                <a:srgbClr val="FF0000"/>
              </a:solidFill>
            </a:endParaRPr>
          </a:p>
          <a:p>
            <a:r>
              <a:rPr lang="en-US" altLang="zh-TW" dirty="0">
                <a:solidFill>
                  <a:srgbClr val="FF0000"/>
                </a:solidFill>
              </a:rPr>
              <a:t>begin</a:t>
            </a:r>
          </a:p>
          <a:p>
            <a:r>
              <a:rPr lang="en-US" altLang="zh-TW" dirty="0">
                <a:solidFill>
                  <a:srgbClr val="FF0000"/>
                </a:solidFill>
              </a:rPr>
              <a:t>   .. = …;</a:t>
            </a:r>
          </a:p>
          <a:p>
            <a:r>
              <a:rPr lang="en-US" altLang="zh-TW" dirty="0">
                <a:solidFill>
                  <a:srgbClr val="FF0000"/>
                </a:solidFill>
              </a:rPr>
              <a:t>end</a:t>
            </a:r>
            <a:endParaRPr lang="zh-TW" altLang="en-US" dirty="0">
              <a:solidFill>
                <a:srgbClr val="FF0000"/>
              </a:solidFill>
            </a:endParaRPr>
          </a:p>
        </p:txBody>
      </p:sp>
      <p:sp>
        <p:nvSpPr>
          <p:cNvPr id="6" name="標題 5"/>
          <p:cNvSpPr>
            <a:spLocks noGrp="1"/>
          </p:cNvSpPr>
          <p:nvPr>
            <p:ph type="title"/>
          </p:nvPr>
        </p:nvSpPr>
        <p:spPr/>
        <p:txBody>
          <a:bodyPr/>
          <a:lstStyle/>
          <a:p>
            <a:r>
              <a:rPr lang="en-US" altLang="zh-TW" dirty="0"/>
              <a:t>Combinational Logic</a:t>
            </a:r>
            <a:br>
              <a:rPr lang="en-US" altLang="zh-TW" dirty="0"/>
            </a:br>
            <a:r>
              <a:rPr lang="zh-TW" altLang="en-US" dirty="0"/>
              <a:t>使用</a:t>
            </a:r>
            <a:r>
              <a:rPr lang="en-US" altLang="zh-TW" dirty="0"/>
              <a:t>procedural assignment</a:t>
            </a:r>
            <a:endParaRPr lang="zh-TW" altLang="en-US" dirty="0"/>
          </a:p>
        </p:txBody>
      </p:sp>
      <p:sp>
        <p:nvSpPr>
          <p:cNvPr id="5" name="投影片編號版面配置區 4"/>
          <p:cNvSpPr>
            <a:spLocks noGrp="1"/>
          </p:cNvSpPr>
          <p:nvPr>
            <p:ph type="sldNum" sz="quarter" idx="11"/>
          </p:nvPr>
        </p:nvSpPr>
        <p:spPr/>
        <p:txBody>
          <a:bodyPr>
            <a:normAutofit fontScale="92500" lnSpcReduction="20000"/>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A0446A4-EE4A-40C5-8310-DC9DF15C13C6}" type="slidenum">
              <a:rPr kumimoji="0" lang="en-US" altLang="zh-TW" sz="2400" b="1" i="0" u="none" strike="noStrike" kern="1200" cap="none" spc="0" normalizeH="0" baseline="0" noProof="0">
                <a:ln>
                  <a:noFill/>
                </a:ln>
                <a:solidFill>
                  <a:srgbClr val="FFFFFF"/>
                </a:solidFill>
                <a:effectLst/>
                <a:uLnTx/>
                <a:uFillTx/>
                <a:latin typeface="Arial" pitchFamily="34" charset="0"/>
                <a:ea typeface="新細明體" pitchFamily="18" charset="-120"/>
                <a:cs typeface="Arial"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130</a:t>
            </a:fld>
            <a:endParaRPr kumimoji="0" lang="en-US" altLang="zh-TW" sz="2400" b="1" i="0" u="none" strike="noStrike" kern="1200" cap="none" spc="0" normalizeH="0" baseline="0" noProof="0" dirty="0">
              <a:ln>
                <a:noFill/>
              </a:ln>
              <a:solidFill>
                <a:srgbClr val="FFFFFF"/>
              </a:solidFill>
              <a:effectLst/>
              <a:uLnTx/>
              <a:uFillTx/>
              <a:latin typeface="Arial" pitchFamily="34" charset="0"/>
              <a:ea typeface="新細明體" pitchFamily="18" charset="-120"/>
              <a:cs typeface="Arial" pitchFamily="34" charset="0"/>
            </a:endParaRPr>
          </a:p>
        </p:txBody>
      </p:sp>
      <p:sp>
        <p:nvSpPr>
          <p:cNvPr id="2" name="文字方塊 1"/>
          <p:cNvSpPr txBox="1"/>
          <p:nvPr/>
        </p:nvSpPr>
        <p:spPr>
          <a:xfrm>
            <a:off x="1127448" y="5949280"/>
            <a:ext cx="53245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需要用多行連續表示的，就用</a:t>
            </a: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procedural assignment</a:t>
            </a: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2392994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58F7766-0560-B82A-0092-8ACB62470EA8}"/>
              </a:ext>
            </a:extLst>
          </p:cNvPr>
          <p:cNvSpPr>
            <a:spLocks noGrp="1"/>
          </p:cNvSpPr>
          <p:nvPr>
            <p:ph type="title"/>
          </p:nvPr>
        </p:nvSpPr>
        <p:spPr/>
        <p:txBody>
          <a:bodyPr/>
          <a:lstStyle/>
          <a:p>
            <a:r>
              <a:rPr lang="en-US" dirty="0"/>
              <a:t>Outline</a:t>
            </a:r>
          </a:p>
        </p:txBody>
      </p:sp>
      <p:sp>
        <p:nvSpPr>
          <p:cNvPr id="5" name="內容版面配置區 4">
            <a:extLst>
              <a:ext uri="{FF2B5EF4-FFF2-40B4-BE49-F238E27FC236}">
                <a16:creationId xmlns:a16="http://schemas.microsoft.com/office/drawing/2014/main" id="{BC4A3356-0F36-D6E2-D99D-9A4608FAABB1}"/>
              </a:ext>
            </a:extLst>
          </p:cNvPr>
          <p:cNvSpPr>
            <a:spLocks noGrp="1"/>
          </p:cNvSpPr>
          <p:nvPr>
            <p:ph idx="1"/>
          </p:nvPr>
        </p:nvSpPr>
        <p:spPr/>
        <p:txBody>
          <a:bodyPr/>
          <a:lstStyle/>
          <a:p>
            <a:r>
              <a:rPr lang="en-US" dirty="0"/>
              <a:t>Conditional statements</a:t>
            </a:r>
          </a:p>
          <a:p>
            <a:pPr lvl="1"/>
            <a:r>
              <a:rPr lang="en-US" dirty="0">
                <a:latin typeface="Consolas" panose="020B0609020204030204" pitchFamily="49" charset="0"/>
                <a:cs typeface="Courier New" panose="02070309020205020404" pitchFamily="49" charset="0"/>
              </a:rPr>
              <a:t>if-else</a:t>
            </a:r>
          </a:p>
          <a:p>
            <a:pPr lvl="1"/>
            <a:r>
              <a:rPr lang="en-US" dirty="0">
                <a:latin typeface="Consolas" panose="020B0609020204030204" pitchFamily="49" charset="0"/>
                <a:cs typeface="Courier New" panose="02070309020205020404" pitchFamily="49" charset="0"/>
              </a:rPr>
              <a:t>case/</a:t>
            </a:r>
            <a:r>
              <a:rPr lang="en-US" dirty="0" err="1">
                <a:latin typeface="Consolas" panose="020B0609020204030204" pitchFamily="49" charset="0"/>
                <a:cs typeface="Courier New" panose="02070309020205020404" pitchFamily="49" charset="0"/>
              </a:rPr>
              <a:t>casez</a:t>
            </a:r>
            <a:r>
              <a:rPr lang="en-US" dirty="0">
                <a:latin typeface="Consolas" panose="020B0609020204030204" pitchFamily="49" charset="0"/>
                <a:cs typeface="Courier New" panose="02070309020205020404" pitchFamily="49" charset="0"/>
              </a:rPr>
              <a:t>/</a:t>
            </a:r>
            <a:r>
              <a:rPr lang="en-US" dirty="0" err="1">
                <a:latin typeface="Consolas" panose="020B0609020204030204" pitchFamily="49" charset="0"/>
                <a:cs typeface="Courier New" panose="02070309020205020404" pitchFamily="49" charset="0"/>
              </a:rPr>
              <a:t>casex</a:t>
            </a:r>
            <a:endParaRPr lang="en-US" dirty="0">
              <a:latin typeface="Consolas" panose="020B0609020204030204" pitchFamily="49" charset="0"/>
              <a:cs typeface="Courier New" panose="02070309020205020404" pitchFamily="49" charset="0"/>
            </a:endParaRPr>
          </a:p>
          <a:p>
            <a:pPr lvl="1"/>
            <a:r>
              <a:rPr lang="en-US" dirty="0"/>
              <a:t>Common gotchas of conditional statements</a:t>
            </a:r>
          </a:p>
          <a:p>
            <a:r>
              <a:rPr lang="en-US" dirty="0"/>
              <a:t>Looping statements</a:t>
            </a:r>
          </a:p>
          <a:p>
            <a:pPr lvl="1"/>
            <a:r>
              <a:rPr lang="en-US" dirty="0">
                <a:solidFill>
                  <a:srgbClr val="FF0000"/>
                </a:solidFill>
                <a:latin typeface="Consolas" panose="020B0609020204030204" pitchFamily="49" charset="0"/>
                <a:cs typeface="Courier New" panose="02070309020205020404" pitchFamily="49" charset="0"/>
              </a:rPr>
              <a:t>for</a:t>
            </a:r>
            <a:r>
              <a:rPr lang="en-US" dirty="0"/>
              <a:t> loop</a:t>
            </a:r>
          </a:p>
          <a:p>
            <a:pPr lvl="1"/>
            <a:r>
              <a:rPr lang="en-US" dirty="0"/>
              <a:t>Other loops like </a:t>
            </a:r>
            <a:r>
              <a:rPr lang="en-US" dirty="0">
                <a:latin typeface="Consolas" panose="020B0609020204030204" pitchFamily="49" charset="0"/>
                <a:cs typeface="Courier New" panose="02070309020205020404" pitchFamily="49" charset="0"/>
              </a:rPr>
              <a:t>while</a:t>
            </a:r>
            <a:r>
              <a:rPr lang="en-US" dirty="0"/>
              <a:t> and </a:t>
            </a:r>
            <a:r>
              <a:rPr lang="en-US" dirty="0">
                <a:latin typeface="Consolas" panose="020B0609020204030204" pitchFamily="49" charset="0"/>
                <a:cs typeface="Courier New" panose="02070309020205020404" pitchFamily="49" charset="0"/>
              </a:rPr>
              <a:t>repeat</a:t>
            </a:r>
            <a:r>
              <a:rPr lang="en-US" dirty="0"/>
              <a:t> and </a:t>
            </a:r>
            <a:r>
              <a:rPr lang="en-US" dirty="0">
                <a:latin typeface="Consolas" panose="020B0609020204030204" pitchFamily="49" charset="0"/>
                <a:cs typeface="Courier New" panose="02070309020205020404" pitchFamily="49" charset="0"/>
              </a:rPr>
              <a:t>forever</a:t>
            </a:r>
            <a:r>
              <a:rPr lang="en-US" dirty="0"/>
              <a:t> are not synthesizable</a:t>
            </a:r>
          </a:p>
          <a:p>
            <a:pPr lvl="2"/>
            <a:r>
              <a:rPr lang="en-US" dirty="0"/>
              <a:t>Only allowed in the testbench</a:t>
            </a:r>
          </a:p>
        </p:txBody>
      </p:sp>
    </p:spTree>
    <p:extLst>
      <p:ext uri="{BB962C8B-B14F-4D97-AF65-F5344CB8AC3E}">
        <p14:creationId xmlns:p14="http://schemas.microsoft.com/office/powerpoint/2010/main" val="37924637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矩形 2"/>
          <p:cNvSpPr/>
          <p:nvPr/>
        </p:nvSpPr>
        <p:spPr>
          <a:xfrm>
            <a:off x="1055440" y="2564904"/>
            <a:ext cx="3456384" cy="2123658"/>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logic</a:t>
            </a:r>
            <a:r>
              <a:rPr kumimoji="0" lang="en-US" altLang="zh-TW" sz="24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70C0"/>
                </a:solidFill>
                <a:effectLst/>
                <a:uLnTx/>
                <a:uFillTx/>
                <a:latin typeface="Consolas" panose="020B0609020204030204" pitchFamily="49" charset="0"/>
                <a:ea typeface="新細明體" panose="02020500000000000000" pitchFamily="18" charset="-120"/>
                <a:cs typeface="+mn-cs"/>
              </a:rPr>
              <a:t>always</a:t>
            </a:r>
            <a:r>
              <a:rPr kumimoji="0" lang="en-US" altLang="zh-TW" sz="24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 (B or 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70C0"/>
                </a:solidFill>
                <a:effectLst/>
                <a:uLnTx/>
                <a:uFillTx/>
                <a:latin typeface="Consolas" panose="020B0609020204030204" pitchFamily="49" charset="0"/>
                <a:ea typeface="新細明體" panose="02020500000000000000" pitchFamily="18" charset="-120"/>
                <a:cs typeface="+mn-cs"/>
              </a:rPr>
              <a:t>begin</a:t>
            </a:r>
            <a:r>
              <a:rPr kumimoji="0" lang="en-US" altLang="zh-TW" sz="24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 = ~(B &amp; 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70C0"/>
                </a:solidFill>
                <a:effectLst/>
                <a:uLnTx/>
                <a:uFillTx/>
                <a:latin typeface="Consolas" panose="020B0609020204030204" pitchFamily="49" charset="0"/>
                <a:ea typeface="新細明體" panose="02020500000000000000" pitchFamily="18" charset="-120"/>
                <a:cs typeface="+mn-cs"/>
              </a:rPr>
              <a:t>end </a:t>
            </a:r>
            <a:endParaRPr kumimoji="0" lang="zh-TW" altLang="en-US" sz="1800" b="0" i="0" u="none" strike="noStrike" kern="1200" cap="none" spc="0" normalizeH="0" baseline="0" noProof="0" dirty="0">
              <a:ln>
                <a:noFill/>
              </a:ln>
              <a:solidFill>
                <a:srgbClr val="0070C0"/>
              </a:solidFill>
              <a:effectLst/>
              <a:uLnTx/>
              <a:uFillTx/>
              <a:latin typeface="Calibri"/>
              <a:ea typeface="新細明體" panose="02020500000000000000" pitchFamily="18" charset="-120"/>
              <a:cs typeface="+mn-cs"/>
            </a:endParaRPr>
          </a:p>
        </p:txBody>
      </p:sp>
      <p:sp>
        <p:nvSpPr>
          <p:cNvPr id="4" name="文字方塊 3"/>
          <p:cNvSpPr txBox="1"/>
          <p:nvPr/>
        </p:nvSpPr>
        <p:spPr>
          <a:xfrm>
            <a:off x="6456040" y="2038360"/>
            <a:ext cx="209300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Isn’t this just</a:t>
            </a:r>
            <a:endParaRPr kumimoji="0" lang="zh-TW" altLang="en-US" sz="2800" b="1"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
        <p:nvSpPr>
          <p:cNvPr id="5" name="矩形 4"/>
          <p:cNvSpPr/>
          <p:nvPr/>
        </p:nvSpPr>
        <p:spPr>
          <a:xfrm>
            <a:off x="6672064" y="2924944"/>
            <a:ext cx="3888432" cy="1292662"/>
          </a:xfrm>
          <a:prstGeom prst="rect">
            <a:avLst/>
          </a:prstGeom>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logic</a:t>
            </a:r>
            <a:r>
              <a:rPr kumimoji="0" lang="en-US" altLang="zh-TW" sz="24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70C0"/>
                </a:solidFill>
                <a:effectLst/>
                <a:uLnTx/>
                <a:uFillTx/>
                <a:latin typeface="Consolas" panose="020B0609020204030204" pitchFamily="49" charset="0"/>
                <a:ea typeface="新細明體" panose="02020500000000000000" pitchFamily="18" charset="-120"/>
                <a:cs typeface="+mn-cs"/>
              </a:rPr>
              <a:t>assign </a:t>
            </a:r>
            <a:r>
              <a:rPr kumimoji="0" lang="en-US" altLang="zh-TW" sz="24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 = ~(B &amp; 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0070C0"/>
              </a:solidFill>
              <a:effectLst/>
              <a:uLnTx/>
              <a:uFillTx/>
              <a:latin typeface="Calibri"/>
              <a:ea typeface="新細明體" panose="02020500000000000000" pitchFamily="18" charset="-120"/>
              <a:cs typeface="+mn-cs"/>
            </a:endParaRPr>
          </a:p>
        </p:txBody>
      </p:sp>
      <p:sp>
        <p:nvSpPr>
          <p:cNvPr id="6" name="文字方塊 5"/>
          <p:cNvSpPr txBox="1"/>
          <p:nvPr/>
        </p:nvSpPr>
        <p:spPr>
          <a:xfrm>
            <a:off x="8184232" y="4676584"/>
            <a:ext cx="212583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Why bother?</a:t>
            </a:r>
            <a:endParaRPr kumimoji="0" lang="zh-TW" altLang="en-US" sz="2800" b="1"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2046473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Always blocks can contain </a:t>
            </a:r>
            <a:br>
              <a:rPr lang="en-US" altLang="zh-TW" dirty="0"/>
            </a:br>
            <a:r>
              <a:rPr lang="en-US" altLang="zh-TW" dirty="0"/>
              <a:t>more advanced control constructs </a:t>
            </a:r>
            <a:endParaRPr lang="zh-TW" altLang="en-US" dirty="0"/>
          </a:p>
        </p:txBody>
      </p:sp>
      <p:sp>
        <p:nvSpPr>
          <p:cNvPr id="3" name="Text Box 3"/>
          <p:cNvSpPr txBox="1">
            <a:spLocks noChangeArrowheads="1"/>
          </p:cNvSpPr>
          <p:nvPr/>
        </p:nvSpPr>
        <p:spPr bwMode="auto">
          <a:xfrm>
            <a:off x="685800" y="1611313"/>
            <a:ext cx="3603625" cy="4078859"/>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module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mux4(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input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 b, c, d</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input [1:0]</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output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 );</a:t>
            </a:r>
            <a:endPar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50000"/>
              </a:spcBef>
              <a:spcAft>
                <a:spcPct val="5000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err="1">
                <a:ln>
                  <a:noFill/>
                </a:ln>
                <a:solidFill>
                  <a:srgbClr val="009900"/>
                </a:solidFill>
                <a:effectLst/>
                <a:uLnTx/>
                <a:uFillTx/>
                <a:latin typeface="Consolas" panose="020B0609020204030204" pitchFamily="49" charset="0"/>
                <a:ea typeface="新細明體" panose="02020500000000000000" pitchFamily="18" charset="-120"/>
                <a:cs typeface="+mn-cs"/>
              </a:rPr>
              <a:t>reg</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always</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begin</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if</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2’d0 )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 = a;</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else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if</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2’d1 )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 = b;</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else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if</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2’d2 )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 = c;</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else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 = d;</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end</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endPar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50000"/>
              </a:spcBef>
              <a:spcAft>
                <a:spcPct val="0"/>
              </a:spcAft>
              <a:buClrTx/>
              <a:buSzTx/>
              <a:buFontTx/>
              <a:buNone/>
              <a:tabLst/>
              <a:defRPr/>
            </a:pPr>
            <a:r>
              <a:rPr kumimoji="0" lang="en-US" altLang="zh-TW" sz="1400" b="1" i="0" u="none" strike="noStrike" kern="1200" cap="none" spc="0" normalizeH="0" baseline="0" noProof="0" dirty="0" err="1">
                <a:ln>
                  <a:noFill/>
                </a:ln>
                <a:solidFill>
                  <a:srgbClr val="3333CC"/>
                </a:solidFill>
                <a:effectLst/>
                <a:uLnTx/>
                <a:uFillTx/>
                <a:latin typeface="Consolas" panose="020B0609020204030204" pitchFamily="49" charset="0"/>
                <a:ea typeface="新細明體" panose="02020500000000000000" pitchFamily="18" charset="-120"/>
                <a:cs typeface="+mn-cs"/>
              </a:rPr>
              <a:t>endmodule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p:txBody>
      </p:sp>
      <p:sp>
        <p:nvSpPr>
          <p:cNvPr id="4" name="Text Box 4"/>
          <p:cNvSpPr txBox="1">
            <a:spLocks noChangeArrowheads="1"/>
          </p:cNvSpPr>
          <p:nvPr/>
        </p:nvSpPr>
        <p:spPr bwMode="auto">
          <a:xfrm>
            <a:off x="4518025" y="1600200"/>
            <a:ext cx="3657600" cy="386341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module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mux4(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input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 b, c, d</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input [1:0]</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output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 );</a:t>
            </a:r>
            <a:endPar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50000"/>
              </a:spcBef>
              <a:spcAft>
                <a:spcPct val="5000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err="1">
                <a:ln>
                  <a:noFill/>
                </a:ln>
                <a:solidFill>
                  <a:srgbClr val="009900"/>
                </a:solidFill>
                <a:effectLst/>
                <a:uLnTx/>
                <a:uFillTx/>
                <a:latin typeface="Consolas" panose="020B0609020204030204" pitchFamily="49" charset="0"/>
                <a:ea typeface="新細明體" panose="02020500000000000000" pitchFamily="18" charset="-120"/>
                <a:cs typeface="+mn-cs"/>
              </a:rPr>
              <a:t>reg</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always</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begin</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case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2’d0 : out = a;</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2’d1 : out = b;</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2’d2 : out = c;</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2’d3 : out = d;</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default : out = a;</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err="1">
                <a:ln>
                  <a:noFill/>
                </a:ln>
                <a:solidFill>
                  <a:srgbClr val="3333CC"/>
                </a:solidFill>
                <a:effectLst/>
                <a:uLnTx/>
                <a:uFillTx/>
                <a:latin typeface="Consolas" panose="020B0609020204030204" pitchFamily="49" charset="0"/>
                <a:ea typeface="新細明體" panose="02020500000000000000" pitchFamily="18" charset="-120"/>
                <a:cs typeface="+mn-cs"/>
              </a:rPr>
              <a:t>endcase</a:t>
            </a:r>
            <a:endPar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end</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endPar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50000"/>
              </a:spcBef>
              <a:spcAft>
                <a:spcPct val="0"/>
              </a:spcAft>
              <a:buClrTx/>
              <a:buSzTx/>
              <a:buFontTx/>
              <a:buNone/>
              <a:tabLst/>
              <a:defRPr/>
            </a:pPr>
            <a:r>
              <a:rPr kumimoji="0" lang="en-US" altLang="zh-TW" sz="1400" b="1" i="0" u="none" strike="noStrike" kern="1200" cap="none" spc="0" normalizeH="0" baseline="0" noProof="0" dirty="0" err="1">
                <a:ln>
                  <a:noFill/>
                </a:ln>
                <a:solidFill>
                  <a:srgbClr val="3333CC"/>
                </a:solidFill>
                <a:effectLst/>
                <a:uLnTx/>
                <a:uFillTx/>
                <a:latin typeface="Consolas" panose="020B0609020204030204" pitchFamily="49" charset="0"/>
                <a:ea typeface="新細明體" panose="02020500000000000000" pitchFamily="18" charset="-120"/>
                <a:cs typeface="+mn-cs"/>
              </a:rPr>
              <a:t>endmodule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p:txBody>
      </p:sp>
      <p:sp>
        <p:nvSpPr>
          <p:cNvPr id="6" name="文字方塊 5"/>
          <p:cNvSpPr txBox="1"/>
          <p:nvPr/>
        </p:nvSpPr>
        <p:spPr>
          <a:xfrm>
            <a:off x="1615078" y="5963666"/>
            <a:ext cx="21773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Nested if-else</a:t>
            </a:r>
            <a:endParaRPr kumimoji="0" lang="zh-TW" altLang="en-US" sz="2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
        <p:nvSpPr>
          <p:cNvPr id="7" name="文字方塊 6"/>
          <p:cNvSpPr txBox="1"/>
          <p:nvPr/>
        </p:nvSpPr>
        <p:spPr>
          <a:xfrm>
            <a:off x="5087888" y="5802640"/>
            <a:ext cx="82452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case</a:t>
            </a:r>
            <a:endParaRPr kumimoji="0" lang="zh-TW" altLang="en-US" sz="2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
        <p:nvSpPr>
          <p:cNvPr id="8" name="object 3"/>
          <p:cNvSpPr txBox="1"/>
          <p:nvPr/>
        </p:nvSpPr>
        <p:spPr>
          <a:xfrm>
            <a:off x="10916366" y="3008087"/>
            <a:ext cx="379095" cy="3314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5" normalizeH="0" baseline="0" noProof="0" dirty="0">
                <a:ln>
                  <a:noFill/>
                </a:ln>
                <a:solidFill>
                  <a:prstClr val="black"/>
                </a:solidFill>
                <a:effectLst/>
                <a:uLnTx/>
                <a:uFillTx/>
                <a:latin typeface="Calibri"/>
                <a:ea typeface="+mn-ea"/>
                <a:cs typeface="Calibri"/>
              </a:rPr>
              <a:t>out</a:t>
            </a:r>
            <a:endParaRPr kumimoji="0" sz="2000" b="0" i="0" u="none" strike="noStrike" kern="1200" cap="none" spc="0" normalizeH="0" baseline="0" noProof="0">
              <a:ln>
                <a:noFill/>
              </a:ln>
              <a:solidFill>
                <a:prstClr val="black"/>
              </a:solidFill>
              <a:effectLst/>
              <a:uLnTx/>
              <a:uFillTx/>
              <a:latin typeface="Calibri"/>
              <a:ea typeface="+mn-ea"/>
              <a:cs typeface="Calibri"/>
            </a:endParaRPr>
          </a:p>
        </p:txBody>
      </p:sp>
      <p:sp>
        <p:nvSpPr>
          <p:cNvPr id="9" name="object 4"/>
          <p:cNvSpPr/>
          <p:nvPr/>
        </p:nvSpPr>
        <p:spPr>
          <a:xfrm>
            <a:off x="9408368" y="2276872"/>
            <a:ext cx="1000125" cy="2357755"/>
          </a:xfrm>
          <a:custGeom>
            <a:avLst/>
            <a:gdLst/>
            <a:ahLst/>
            <a:cxnLst/>
            <a:rect l="l" t="t" r="r" b="b"/>
            <a:pathLst>
              <a:path w="1000125" h="2357754">
                <a:moveTo>
                  <a:pt x="0" y="2357374"/>
                </a:moveTo>
                <a:lnTo>
                  <a:pt x="0" y="0"/>
                </a:lnTo>
                <a:lnTo>
                  <a:pt x="1000125" y="471424"/>
                </a:lnTo>
                <a:lnTo>
                  <a:pt x="1000125" y="1885950"/>
                </a:lnTo>
                <a:lnTo>
                  <a:pt x="0" y="2357374"/>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5"/>
          <p:cNvSpPr/>
          <p:nvPr/>
        </p:nvSpPr>
        <p:spPr>
          <a:xfrm>
            <a:off x="10408493" y="3491245"/>
            <a:ext cx="714375" cy="1905"/>
          </a:xfrm>
          <a:custGeom>
            <a:avLst/>
            <a:gdLst/>
            <a:ahLst/>
            <a:cxnLst/>
            <a:rect l="l" t="t" r="r" b="b"/>
            <a:pathLst>
              <a:path w="714375" h="1904">
                <a:moveTo>
                  <a:pt x="0" y="0"/>
                </a:moveTo>
                <a:lnTo>
                  <a:pt x="714375" y="1650"/>
                </a:lnTo>
              </a:path>
            </a:pathLst>
          </a:custGeom>
          <a:ln w="253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6"/>
          <p:cNvSpPr/>
          <p:nvPr/>
        </p:nvSpPr>
        <p:spPr>
          <a:xfrm>
            <a:off x="8693993" y="4062745"/>
            <a:ext cx="714375" cy="1905"/>
          </a:xfrm>
          <a:custGeom>
            <a:avLst/>
            <a:gdLst/>
            <a:ahLst/>
            <a:cxnLst/>
            <a:rect l="l" t="t" r="r" b="b"/>
            <a:pathLst>
              <a:path w="714375" h="1904">
                <a:moveTo>
                  <a:pt x="0" y="0"/>
                </a:moveTo>
                <a:lnTo>
                  <a:pt x="714375" y="1650"/>
                </a:lnTo>
              </a:path>
            </a:pathLst>
          </a:custGeom>
          <a:ln w="253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7"/>
          <p:cNvSpPr/>
          <p:nvPr/>
        </p:nvSpPr>
        <p:spPr>
          <a:xfrm>
            <a:off x="8693993" y="3134122"/>
            <a:ext cx="714375" cy="1905"/>
          </a:xfrm>
          <a:custGeom>
            <a:avLst/>
            <a:gdLst/>
            <a:ahLst/>
            <a:cxnLst/>
            <a:rect l="l" t="t" r="r" b="b"/>
            <a:pathLst>
              <a:path w="714375" h="1905">
                <a:moveTo>
                  <a:pt x="0" y="0"/>
                </a:moveTo>
                <a:lnTo>
                  <a:pt x="714375" y="1650"/>
                </a:lnTo>
              </a:path>
            </a:pathLst>
          </a:custGeom>
          <a:ln w="253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8"/>
          <p:cNvSpPr/>
          <p:nvPr/>
        </p:nvSpPr>
        <p:spPr>
          <a:xfrm>
            <a:off x="8693993" y="2705497"/>
            <a:ext cx="714375" cy="1905"/>
          </a:xfrm>
          <a:custGeom>
            <a:avLst/>
            <a:gdLst/>
            <a:ahLst/>
            <a:cxnLst/>
            <a:rect l="l" t="t" r="r" b="b"/>
            <a:pathLst>
              <a:path w="714375" h="1905">
                <a:moveTo>
                  <a:pt x="0" y="0"/>
                </a:moveTo>
                <a:lnTo>
                  <a:pt x="714375" y="1650"/>
                </a:lnTo>
              </a:path>
            </a:pathLst>
          </a:custGeom>
          <a:ln w="253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9"/>
          <p:cNvSpPr/>
          <p:nvPr/>
        </p:nvSpPr>
        <p:spPr>
          <a:xfrm>
            <a:off x="10122743" y="4277122"/>
            <a:ext cx="1905" cy="900430"/>
          </a:xfrm>
          <a:custGeom>
            <a:avLst/>
            <a:gdLst/>
            <a:ahLst/>
            <a:cxnLst/>
            <a:rect l="l" t="t" r="r" b="b"/>
            <a:pathLst>
              <a:path w="1905" h="900429">
                <a:moveTo>
                  <a:pt x="1524" y="0"/>
                </a:moveTo>
                <a:lnTo>
                  <a:pt x="0" y="900176"/>
                </a:lnTo>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0"/>
          <p:cNvSpPr/>
          <p:nvPr/>
        </p:nvSpPr>
        <p:spPr>
          <a:xfrm>
            <a:off x="9765619" y="4466098"/>
            <a:ext cx="1905" cy="714375"/>
          </a:xfrm>
          <a:custGeom>
            <a:avLst/>
            <a:gdLst/>
            <a:ahLst/>
            <a:cxnLst/>
            <a:rect l="l" t="t" r="r" b="b"/>
            <a:pathLst>
              <a:path w="1905" h="714375">
                <a:moveTo>
                  <a:pt x="1524" y="0"/>
                </a:moveTo>
                <a:lnTo>
                  <a:pt x="0" y="714375"/>
                </a:lnTo>
              </a:path>
            </a:pathLst>
          </a:custGeom>
          <a:ln w="253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1"/>
          <p:cNvSpPr/>
          <p:nvPr/>
        </p:nvSpPr>
        <p:spPr>
          <a:xfrm>
            <a:off x="9051180" y="2562622"/>
            <a:ext cx="214629" cy="285750"/>
          </a:xfrm>
          <a:custGeom>
            <a:avLst/>
            <a:gdLst/>
            <a:ahLst/>
            <a:cxnLst/>
            <a:rect l="l" t="t" r="r" b="b"/>
            <a:pathLst>
              <a:path w="214630" h="285750">
                <a:moveTo>
                  <a:pt x="214312" y="0"/>
                </a:moveTo>
                <a:lnTo>
                  <a:pt x="0" y="285750"/>
                </a:lnTo>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2"/>
          <p:cNvSpPr/>
          <p:nvPr/>
        </p:nvSpPr>
        <p:spPr>
          <a:xfrm>
            <a:off x="9051180" y="3919870"/>
            <a:ext cx="214629" cy="285750"/>
          </a:xfrm>
          <a:custGeom>
            <a:avLst/>
            <a:gdLst/>
            <a:ahLst/>
            <a:cxnLst/>
            <a:rect l="l" t="t" r="r" b="b"/>
            <a:pathLst>
              <a:path w="214630" h="285750">
                <a:moveTo>
                  <a:pt x="214312" y="0"/>
                </a:moveTo>
                <a:lnTo>
                  <a:pt x="0" y="285750"/>
                </a:lnTo>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3"/>
          <p:cNvSpPr/>
          <p:nvPr/>
        </p:nvSpPr>
        <p:spPr>
          <a:xfrm>
            <a:off x="9051180" y="2991247"/>
            <a:ext cx="214629" cy="285750"/>
          </a:xfrm>
          <a:custGeom>
            <a:avLst/>
            <a:gdLst/>
            <a:ahLst/>
            <a:cxnLst/>
            <a:rect l="l" t="t" r="r" b="b"/>
            <a:pathLst>
              <a:path w="214630" h="285750">
                <a:moveTo>
                  <a:pt x="214312" y="0"/>
                </a:moveTo>
                <a:lnTo>
                  <a:pt x="0" y="285750"/>
                </a:lnTo>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4"/>
          <p:cNvSpPr/>
          <p:nvPr/>
        </p:nvSpPr>
        <p:spPr>
          <a:xfrm>
            <a:off x="9051180" y="3491245"/>
            <a:ext cx="214629" cy="285750"/>
          </a:xfrm>
          <a:custGeom>
            <a:avLst/>
            <a:gdLst/>
            <a:ahLst/>
            <a:cxnLst/>
            <a:rect l="l" t="t" r="r" b="b"/>
            <a:pathLst>
              <a:path w="214630" h="285750">
                <a:moveTo>
                  <a:pt x="214312" y="0"/>
                </a:moveTo>
                <a:lnTo>
                  <a:pt x="0" y="285750"/>
                </a:lnTo>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15"/>
          <p:cNvSpPr/>
          <p:nvPr/>
        </p:nvSpPr>
        <p:spPr>
          <a:xfrm>
            <a:off x="10622869" y="3348370"/>
            <a:ext cx="214629" cy="285750"/>
          </a:xfrm>
          <a:custGeom>
            <a:avLst/>
            <a:gdLst/>
            <a:ahLst/>
            <a:cxnLst/>
            <a:rect l="l" t="t" r="r" b="b"/>
            <a:pathLst>
              <a:path w="214630" h="285750">
                <a:moveTo>
                  <a:pt x="214249" y="0"/>
                </a:moveTo>
                <a:lnTo>
                  <a:pt x="0" y="285750"/>
                </a:lnTo>
              </a:path>
            </a:pathLst>
          </a:custGeom>
          <a:ln w="253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16"/>
          <p:cNvSpPr txBox="1"/>
          <p:nvPr/>
        </p:nvSpPr>
        <p:spPr>
          <a:xfrm>
            <a:off x="9051180" y="4868052"/>
            <a:ext cx="592569"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err="1">
                <a:ln>
                  <a:noFill/>
                </a:ln>
                <a:solidFill>
                  <a:prstClr val="black"/>
                </a:solidFill>
                <a:effectLst/>
                <a:uLnTx/>
                <a:uFillTx/>
                <a:latin typeface="Calibri"/>
                <a:ea typeface="+mn-ea"/>
                <a:cs typeface="Calibri"/>
              </a:rPr>
              <a:t>s</a:t>
            </a:r>
            <a:r>
              <a:rPr kumimoji="0" lang="en-US" sz="1800" b="0" i="0" u="none" strike="noStrike" kern="1200" cap="none" spc="-5" normalizeH="0" baseline="0" noProof="0" dirty="0" err="1">
                <a:ln>
                  <a:noFill/>
                </a:ln>
                <a:solidFill>
                  <a:prstClr val="black"/>
                </a:solidFill>
                <a:effectLst/>
                <a:uLnTx/>
                <a:uFillTx/>
                <a:latin typeface="Calibri"/>
                <a:ea typeface="+mn-ea"/>
                <a:cs typeface="Calibri"/>
              </a:rPr>
              <a:t>el</a:t>
            </a:r>
            <a:r>
              <a:rPr kumimoji="0" sz="1800" b="0" i="0" u="none" strike="noStrike" kern="1200" cap="none" spc="-5" normalizeH="0" baseline="0" noProof="0" dirty="0">
                <a:ln>
                  <a:noFill/>
                </a:ln>
                <a:solidFill>
                  <a:prstClr val="black"/>
                </a:solidFill>
                <a:effectLst/>
                <a:uLnTx/>
                <a:uFillTx/>
                <a:latin typeface="Calibri"/>
                <a:ea typeface="+mn-ea"/>
                <a:cs typeface="Calibri"/>
              </a:rPr>
              <a:t>[0]</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22" name="object 17"/>
          <p:cNvSpPr txBox="1"/>
          <p:nvPr/>
        </p:nvSpPr>
        <p:spPr>
          <a:xfrm>
            <a:off x="8668593" y="3170926"/>
            <a:ext cx="765175" cy="857885"/>
          </a:xfrm>
          <a:prstGeom prst="rect">
            <a:avLst/>
          </a:prstGeom>
        </p:spPr>
        <p:txBody>
          <a:bodyPr vert="horz" wrap="square" lIns="0" tIns="12700" rIns="0" bIns="0" rtlCol="0">
            <a:spAutoFit/>
          </a:bodyPr>
          <a:lstStyle/>
          <a:p>
            <a:pPr marL="45085" marR="5080" lvl="0" indent="-33020" algn="l" defTabSz="914400" rtl="0" eaLnBrk="1" fontAlgn="auto" latinLnBrk="0" hangingPunct="1">
              <a:lnSpc>
                <a:spcPct val="136500"/>
              </a:lnSpc>
              <a:spcBef>
                <a:spcPts val="100"/>
              </a:spcBef>
              <a:spcAft>
                <a:spcPts val="0"/>
              </a:spcAft>
              <a:buClrTx/>
              <a:buSzTx/>
              <a:buFontTx/>
              <a:buNone/>
              <a:tabLst>
                <a:tab pos="751840" algn="l"/>
              </a:tabLst>
              <a:defRPr/>
            </a:pPr>
            <a:r>
              <a:rPr kumimoji="0" sz="2000" b="0" i="0" u="heavy" strike="noStrike" kern="1200" cap="none" spc="-195" normalizeH="0" baseline="0" noProof="0" dirty="0">
                <a:ln>
                  <a:noFill/>
                </a:ln>
                <a:solidFill>
                  <a:prstClr val="black"/>
                </a:solidFill>
                <a:effectLst/>
                <a:uLnTx/>
                <a:uFill>
                  <a:solidFill>
                    <a:srgbClr val="000000"/>
                  </a:solidFill>
                </a:uFill>
                <a:latin typeface="Calibri"/>
                <a:ea typeface="+mn-ea"/>
                <a:cs typeface="Calibri"/>
              </a:rPr>
              <a:t> </a:t>
            </a:r>
            <a:r>
              <a:rPr kumimoji="0" sz="2000" b="0" i="0" u="heavy" strike="noStrike" kern="1200" cap="none" spc="0" normalizeH="0" baseline="0" noProof="0" dirty="0">
                <a:ln>
                  <a:noFill/>
                </a:ln>
                <a:solidFill>
                  <a:prstClr val="black"/>
                </a:solidFill>
                <a:effectLst/>
                <a:uLnTx/>
                <a:uFill>
                  <a:solidFill>
                    <a:srgbClr val="000000"/>
                  </a:solidFill>
                </a:uFill>
                <a:latin typeface="Calibri"/>
                <a:ea typeface="+mn-ea"/>
                <a:cs typeface="Calibri"/>
              </a:rPr>
              <a:t>c 	</a:t>
            </a:r>
            <a:r>
              <a:rPr kumimoji="0" sz="2000" b="0" i="0" u="none" strike="noStrike" kern="1200" cap="none" spc="0" normalizeH="0" baseline="0" noProof="0" dirty="0">
                <a:ln>
                  <a:noFill/>
                </a:ln>
                <a:solidFill>
                  <a:prstClr val="black"/>
                </a:solidFill>
                <a:effectLst/>
                <a:uLnTx/>
                <a:uFillTx/>
                <a:latin typeface="Calibri"/>
                <a:ea typeface="+mn-ea"/>
                <a:cs typeface="Calibri"/>
              </a:rPr>
              <a:t> d</a:t>
            </a:r>
            <a:endParaRPr kumimoji="0" sz="2000" b="0" i="0" u="none" strike="noStrike" kern="1200" cap="none" spc="0" normalizeH="0" baseline="0" noProof="0">
              <a:ln>
                <a:noFill/>
              </a:ln>
              <a:solidFill>
                <a:prstClr val="black"/>
              </a:solidFill>
              <a:effectLst/>
              <a:uLnTx/>
              <a:uFillTx/>
              <a:latin typeface="Calibri"/>
              <a:ea typeface="+mn-ea"/>
              <a:cs typeface="Calibri"/>
            </a:endParaRPr>
          </a:p>
        </p:txBody>
      </p:sp>
      <p:sp>
        <p:nvSpPr>
          <p:cNvPr id="23" name="object 18"/>
          <p:cNvSpPr txBox="1"/>
          <p:nvPr/>
        </p:nvSpPr>
        <p:spPr>
          <a:xfrm>
            <a:off x="8701409" y="2760615"/>
            <a:ext cx="159385"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Calibri"/>
                <a:ea typeface="+mn-ea"/>
                <a:cs typeface="Calibri"/>
              </a:rPr>
              <a:t>b</a:t>
            </a:r>
            <a:endParaRPr kumimoji="0" sz="2000" b="0" i="0" u="none" strike="noStrike" kern="1200" cap="none" spc="0" normalizeH="0" baseline="0" noProof="0">
              <a:ln>
                <a:noFill/>
              </a:ln>
              <a:solidFill>
                <a:prstClr val="black"/>
              </a:solidFill>
              <a:effectLst/>
              <a:uLnTx/>
              <a:uFillTx/>
              <a:latin typeface="Calibri"/>
              <a:ea typeface="+mn-ea"/>
              <a:cs typeface="Calibri"/>
            </a:endParaRPr>
          </a:p>
        </p:txBody>
      </p:sp>
      <p:sp>
        <p:nvSpPr>
          <p:cNvPr id="24" name="object 19"/>
          <p:cNvSpPr txBox="1"/>
          <p:nvPr/>
        </p:nvSpPr>
        <p:spPr>
          <a:xfrm>
            <a:off x="8701409" y="2331735"/>
            <a:ext cx="147320" cy="33083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Calibri"/>
                <a:ea typeface="+mn-ea"/>
                <a:cs typeface="Calibri"/>
              </a:rPr>
              <a:t>a</a:t>
            </a:r>
            <a:endParaRPr kumimoji="0" sz="2000" b="0" i="0" u="none" strike="noStrike" kern="1200" cap="none" spc="0" normalizeH="0" baseline="0" noProof="0">
              <a:ln>
                <a:noFill/>
              </a:ln>
              <a:solidFill>
                <a:prstClr val="black"/>
              </a:solidFill>
              <a:effectLst/>
              <a:uLnTx/>
              <a:uFillTx/>
              <a:latin typeface="Calibri"/>
              <a:ea typeface="+mn-ea"/>
              <a:cs typeface="Calibri"/>
            </a:endParaRPr>
          </a:p>
        </p:txBody>
      </p:sp>
      <p:sp>
        <p:nvSpPr>
          <p:cNvPr id="25" name="object 20"/>
          <p:cNvSpPr txBox="1"/>
          <p:nvPr/>
        </p:nvSpPr>
        <p:spPr>
          <a:xfrm>
            <a:off x="10201990" y="4868052"/>
            <a:ext cx="635507"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err="1">
                <a:ln>
                  <a:noFill/>
                </a:ln>
                <a:solidFill>
                  <a:prstClr val="black"/>
                </a:solidFill>
                <a:effectLst/>
                <a:uLnTx/>
                <a:uFillTx/>
                <a:latin typeface="Calibri"/>
                <a:ea typeface="+mn-ea"/>
                <a:cs typeface="Calibri"/>
              </a:rPr>
              <a:t>s</a:t>
            </a:r>
            <a:r>
              <a:rPr kumimoji="0" lang="en-US" sz="1800" b="0" i="0" u="none" strike="noStrike" kern="1200" cap="none" spc="-5" normalizeH="0" baseline="0" noProof="0" dirty="0" err="1">
                <a:ln>
                  <a:noFill/>
                </a:ln>
                <a:solidFill>
                  <a:prstClr val="black"/>
                </a:solidFill>
                <a:effectLst/>
                <a:uLnTx/>
                <a:uFillTx/>
                <a:latin typeface="Calibri"/>
                <a:ea typeface="+mn-ea"/>
                <a:cs typeface="Calibri"/>
              </a:rPr>
              <a:t>el</a:t>
            </a:r>
            <a:r>
              <a:rPr kumimoji="0" sz="1800" b="0" i="0" u="none" strike="noStrike" kern="1200" cap="none" spc="-5" normalizeH="0" baseline="0" noProof="0" dirty="0">
                <a:ln>
                  <a:noFill/>
                </a:ln>
                <a:solidFill>
                  <a:prstClr val="black"/>
                </a:solidFill>
                <a:effectLst/>
                <a:uLnTx/>
                <a:uFillTx/>
                <a:latin typeface="Calibri"/>
                <a:ea typeface="+mn-ea"/>
                <a:cs typeface="Calibri"/>
              </a:rPr>
              <a:t>[1]</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26" name="object 21"/>
          <p:cNvSpPr txBox="1"/>
          <p:nvPr/>
        </p:nvSpPr>
        <p:spPr>
          <a:xfrm>
            <a:off x="9480185" y="3167205"/>
            <a:ext cx="963294" cy="504625"/>
          </a:xfrm>
          <a:prstGeom prst="rect">
            <a:avLst/>
          </a:prstGeom>
        </p:spPr>
        <p:txBody>
          <a:bodyPr vert="horz" wrap="square" lIns="0" tIns="12065" rIns="0" bIns="0" rtlCol="0">
            <a:spAutoFit/>
          </a:bodyPr>
          <a:lstStyle/>
          <a:p>
            <a:pPr marL="207645" marR="243840" lvl="0" indent="-1905" algn="ctr"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Calibri"/>
                <a:ea typeface="+mn-ea"/>
                <a:cs typeface="Calibri"/>
              </a:rPr>
              <a:t>4</a:t>
            </a:r>
            <a:r>
              <a:rPr kumimoji="0" sz="1600" b="0" i="0" u="none" strike="noStrike" kern="1200" cap="none" spc="-5" normalizeH="0" baseline="0" noProof="0" dirty="0">
                <a:ln>
                  <a:noFill/>
                </a:ln>
                <a:solidFill>
                  <a:prstClr val="black"/>
                </a:solidFill>
                <a:effectLst/>
                <a:uLnTx/>
                <a:uFillTx/>
                <a:latin typeface="Calibri"/>
                <a:ea typeface="+mn-ea"/>
                <a:cs typeface="Calibri"/>
              </a:rPr>
              <a:t>-</a:t>
            </a:r>
            <a:r>
              <a:rPr kumimoji="0" sz="1600" b="0" i="0" u="none" strike="noStrike" kern="1200" cap="none" spc="-15" normalizeH="0" baseline="0" noProof="0" dirty="0">
                <a:ln>
                  <a:noFill/>
                </a:ln>
                <a:solidFill>
                  <a:prstClr val="black"/>
                </a:solidFill>
                <a:effectLst/>
                <a:uLnTx/>
                <a:uFillTx/>
                <a:latin typeface="Calibri"/>
                <a:ea typeface="+mn-ea"/>
                <a:cs typeface="Calibri"/>
              </a:rPr>
              <a:t>t</a:t>
            </a:r>
            <a:r>
              <a:rPr kumimoji="0" sz="1600" b="0" i="0" u="none" strike="noStrike" kern="1200" cap="none" spc="-10" normalizeH="0" baseline="0" noProof="0" dirty="0">
                <a:ln>
                  <a:noFill/>
                </a:ln>
                <a:solidFill>
                  <a:prstClr val="black"/>
                </a:solidFill>
                <a:effectLst/>
                <a:uLnTx/>
                <a:uFillTx/>
                <a:latin typeface="Calibri"/>
                <a:ea typeface="+mn-ea"/>
                <a:cs typeface="Calibri"/>
              </a:rPr>
              <a:t>o</a:t>
            </a:r>
            <a:r>
              <a:rPr kumimoji="0" sz="1600" b="0" i="0" u="none" strike="noStrike" kern="1200" cap="none" spc="-5" normalizeH="0" baseline="0" noProof="0" dirty="0">
                <a:ln>
                  <a:noFill/>
                </a:ln>
                <a:solidFill>
                  <a:prstClr val="black"/>
                </a:solidFill>
                <a:effectLst/>
                <a:uLnTx/>
                <a:uFillTx/>
                <a:latin typeface="Calibri"/>
                <a:ea typeface="+mn-ea"/>
                <a:cs typeface="Calibri"/>
              </a:rPr>
              <a:t>-1</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Calibri"/>
                <a:ea typeface="+mn-ea"/>
                <a:cs typeface="Calibri"/>
              </a:rPr>
              <a:t>multiplexer</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p:txBody>
      </p:sp>
      <p:cxnSp>
        <p:nvCxnSpPr>
          <p:cNvPr id="28" name="直線接點 27"/>
          <p:cNvCxnSpPr/>
          <p:nvPr/>
        </p:nvCxnSpPr>
        <p:spPr>
          <a:xfrm>
            <a:off x="5303912" y="4437112"/>
            <a:ext cx="2160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954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if…else</a:t>
            </a:r>
            <a:endParaRPr lang="en-US" dirty="0"/>
          </a:p>
        </p:txBody>
      </p:sp>
      <p:sp>
        <p:nvSpPr>
          <p:cNvPr id="10" name="內容版面配置區 9"/>
          <p:cNvSpPr>
            <a:spLocks noGrp="1"/>
          </p:cNvSpPr>
          <p:nvPr>
            <p:ph sz="quarter" idx="1"/>
          </p:nvPr>
        </p:nvSpPr>
        <p:spPr/>
        <p:txBody>
          <a:bodyPr/>
          <a:lstStyle/>
          <a:p>
            <a:r>
              <a:rPr lang="en-US" altLang="zh-TW" dirty="0">
                <a:solidFill>
                  <a:srgbClr val="FF0000"/>
                </a:solidFill>
              </a:rPr>
              <a:t>else</a:t>
            </a:r>
            <a:r>
              <a:rPr lang="en-US" altLang="zh-TW" dirty="0"/>
              <a:t> is paired with nearest </a:t>
            </a:r>
            <a:r>
              <a:rPr lang="en-US" altLang="zh-TW" dirty="0">
                <a:solidFill>
                  <a:srgbClr val="FF0000"/>
                </a:solidFill>
              </a:rPr>
              <a:t>if</a:t>
            </a:r>
            <a:r>
              <a:rPr lang="en-US" altLang="zh-TW" dirty="0"/>
              <a:t> when ambiguous (use </a:t>
            </a:r>
            <a:r>
              <a:rPr lang="en-US" altLang="zh-TW" dirty="0">
                <a:solidFill>
                  <a:srgbClr val="FF0000"/>
                </a:solidFill>
              </a:rPr>
              <a:t>begin</a:t>
            </a:r>
            <a:r>
              <a:rPr lang="en-US" altLang="zh-TW" dirty="0"/>
              <a:t>…</a:t>
            </a:r>
            <a:r>
              <a:rPr lang="en-US" altLang="zh-TW" dirty="0">
                <a:solidFill>
                  <a:srgbClr val="FF0000"/>
                </a:solidFill>
              </a:rPr>
              <a:t>end</a:t>
            </a:r>
            <a:r>
              <a:rPr lang="en-US" altLang="zh-TW" dirty="0"/>
              <a:t> in nesting to clarify)</a:t>
            </a:r>
          </a:p>
          <a:p>
            <a:pPr lvl="1"/>
            <a:r>
              <a:rPr lang="en-US" altLang="zh-TW" dirty="0"/>
              <a:t>Beware of </a:t>
            </a:r>
            <a:r>
              <a:rPr lang="en-US" altLang="zh-TW" dirty="0">
                <a:solidFill>
                  <a:srgbClr val="FF0000"/>
                </a:solidFill>
              </a:rPr>
              <a:t>no-else</a:t>
            </a:r>
            <a:r>
              <a:rPr lang="en-US" altLang="zh-TW" dirty="0"/>
              <a:t> condition =&gt; </a:t>
            </a:r>
            <a:r>
              <a:rPr lang="en-US" altLang="zh-TW" dirty="0">
                <a:solidFill>
                  <a:srgbClr val="FF0000"/>
                </a:solidFill>
              </a:rPr>
              <a:t>latch</a:t>
            </a:r>
            <a:r>
              <a:rPr lang="en-US" altLang="zh-TW" dirty="0"/>
              <a:t> inference</a:t>
            </a:r>
          </a:p>
          <a:p>
            <a:endParaRPr lang="zh-TW" altLang="en-US" dirty="0"/>
          </a:p>
        </p:txBody>
      </p:sp>
      <p:sp>
        <p:nvSpPr>
          <p:cNvPr id="4" name="object 4"/>
          <p:cNvSpPr txBox="1"/>
          <p:nvPr/>
        </p:nvSpPr>
        <p:spPr>
          <a:xfrm>
            <a:off x="983432" y="2996952"/>
            <a:ext cx="3444747" cy="2775664"/>
          </a:xfrm>
          <a:prstGeom prst="rect">
            <a:avLst/>
          </a:prstGeom>
        </p:spPr>
        <p:txBody>
          <a:bodyPr vert="horz" wrap="square" lIns="0" tIns="154210" rIns="0" bIns="0" rtlCol="0">
            <a:spAutoFit/>
          </a:bodyPr>
          <a:lstStyle/>
          <a:p>
            <a:pPr marL="10317" marR="0" lvl="0" indent="0" algn="l" defTabSz="914400" rtl="0" eaLnBrk="1" fontAlgn="auto" latinLnBrk="0" hangingPunct="1">
              <a:lnSpc>
                <a:spcPct val="100000"/>
              </a:lnSpc>
              <a:spcBef>
                <a:spcPts val="1214"/>
              </a:spcBef>
              <a:spcAft>
                <a:spcPts val="0"/>
              </a:spcAft>
              <a:buClrTx/>
              <a:buSzTx/>
              <a:buFontTx/>
              <a:buNone/>
              <a:tabLst>
                <a:tab pos="337196" algn="l"/>
              </a:tabLst>
              <a:defRPr/>
            </a:pPr>
            <a:r>
              <a:rPr kumimoji="0" sz="1881" b="1" i="0" u="none" strike="noStrike" kern="1200" cap="none" spc="0" normalizeH="0" baseline="0" noProof="0" dirty="0">
                <a:ln>
                  <a:noFill/>
                </a:ln>
                <a:solidFill>
                  <a:prstClr val="black"/>
                </a:solidFill>
                <a:effectLst/>
                <a:uLnTx/>
                <a:uFillTx/>
                <a:latin typeface="Consolas"/>
                <a:ea typeface="+mn-ea"/>
                <a:cs typeface="Consolas"/>
              </a:rPr>
              <a:t>if </a:t>
            </a:r>
            <a:r>
              <a:rPr kumimoji="0" sz="1881" b="0" i="0" u="none" strike="noStrike" kern="1200" cap="none" spc="0" normalizeH="0" baseline="0" noProof="0" dirty="0">
                <a:ln>
                  <a:noFill/>
                </a:ln>
                <a:solidFill>
                  <a:prstClr val="black"/>
                </a:solidFill>
                <a:effectLst/>
                <a:uLnTx/>
                <a:uFillTx/>
                <a:latin typeface="Consolas"/>
                <a:ea typeface="+mn-ea"/>
                <a:cs typeface="Consolas"/>
              </a:rPr>
              <a:t>(a &lt; b) c = d +</a:t>
            </a:r>
            <a:r>
              <a:rPr kumimoji="0" sz="1881" b="0" i="0" u="none" strike="noStrike" kern="1200" cap="none" spc="-47" normalizeH="0" baseline="0" noProof="0" dirty="0">
                <a:ln>
                  <a:noFill/>
                </a:ln>
                <a:solidFill>
                  <a:prstClr val="black"/>
                </a:solidFill>
                <a:effectLst/>
                <a:uLnTx/>
                <a:uFillTx/>
                <a:latin typeface="Consolas"/>
                <a:ea typeface="+mn-ea"/>
                <a:cs typeface="Consolas"/>
              </a:rPr>
              <a:t> </a:t>
            </a:r>
            <a:r>
              <a:rPr kumimoji="0" sz="1881" b="0" i="0" u="none" strike="noStrike" kern="1200" cap="none" spc="0" normalizeH="0" baseline="0" noProof="0" dirty="0">
                <a:ln>
                  <a:noFill/>
                </a:ln>
                <a:solidFill>
                  <a:prstClr val="black"/>
                </a:solidFill>
                <a:effectLst/>
                <a:uLnTx/>
                <a:uFillTx/>
                <a:latin typeface="Consolas"/>
                <a:ea typeface="+mn-ea"/>
                <a:cs typeface="Consolas"/>
              </a:rPr>
              <a:t>1;</a:t>
            </a:r>
            <a:endParaRPr kumimoji="0" lang="en-US" sz="1881" b="0" i="0" u="none" strike="noStrike" kern="1200" cap="none" spc="0" normalizeH="0" baseline="0" noProof="0" dirty="0">
              <a:ln>
                <a:noFill/>
              </a:ln>
              <a:solidFill>
                <a:prstClr val="black"/>
              </a:solidFill>
              <a:effectLst/>
              <a:uLnTx/>
              <a:uFillTx/>
              <a:latin typeface="Consolas"/>
              <a:ea typeface="+mn-ea"/>
              <a:cs typeface="Consolas"/>
            </a:endParaRPr>
          </a:p>
          <a:p>
            <a:pPr marL="10317" marR="0" lvl="0" indent="0" algn="l" defTabSz="914400" rtl="0" eaLnBrk="1" fontAlgn="auto" latinLnBrk="0" hangingPunct="1">
              <a:lnSpc>
                <a:spcPct val="100000"/>
              </a:lnSpc>
              <a:spcBef>
                <a:spcPts val="1214"/>
              </a:spcBef>
              <a:spcAft>
                <a:spcPts val="0"/>
              </a:spcAft>
              <a:buClrTx/>
              <a:buSzTx/>
              <a:buFontTx/>
              <a:buNone/>
              <a:tabLst>
                <a:tab pos="337196" algn="l"/>
              </a:tabLst>
              <a:defRPr/>
            </a:pPr>
            <a:r>
              <a:rPr kumimoji="0" sz="1881" b="1" i="0" u="none" strike="noStrike" kern="1200" cap="none" spc="0" normalizeH="0" baseline="0" noProof="0" dirty="0">
                <a:ln>
                  <a:noFill/>
                </a:ln>
                <a:solidFill>
                  <a:prstClr val="black"/>
                </a:solidFill>
                <a:effectLst/>
                <a:uLnTx/>
                <a:uFillTx/>
                <a:latin typeface="Consolas"/>
                <a:ea typeface="+mn-ea"/>
                <a:cs typeface="Consolas"/>
              </a:rPr>
              <a:t>if </a:t>
            </a:r>
            <a:r>
              <a:rPr kumimoji="0" sz="1881" b="0" i="0" u="none" strike="noStrike" kern="1200" cap="none" spc="0" normalizeH="0" baseline="0" noProof="0" dirty="0">
                <a:ln>
                  <a:noFill/>
                </a:ln>
                <a:solidFill>
                  <a:prstClr val="black"/>
                </a:solidFill>
                <a:effectLst/>
                <a:uLnTx/>
                <a:uFillTx/>
                <a:latin typeface="Consolas"/>
                <a:ea typeface="+mn-ea"/>
                <a:cs typeface="Consolas"/>
              </a:rPr>
              <a:t>(a &lt;</a:t>
            </a:r>
            <a:r>
              <a:rPr kumimoji="0" sz="1881" b="0" i="0" u="none" strike="noStrike" kern="1200" cap="none" spc="-13" normalizeH="0" baseline="0" noProof="0" dirty="0">
                <a:ln>
                  <a:noFill/>
                </a:ln>
                <a:solidFill>
                  <a:prstClr val="black"/>
                </a:solidFill>
                <a:effectLst/>
                <a:uLnTx/>
                <a:uFillTx/>
                <a:latin typeface="Consolas"/>
                <a:ea typeface="+mn-ea"/>
                <a:cs typeface="Consolas"/>
              </a:rPr>
              <a:t> </a:t>
            </a:r>
            <a:r>
              <a:rPr kumimoji="0" sz="1881" b="0" i="0" u="none" strike="noStrike" kern="1200" cap="none" spc="0" normalizeH="0" baseline="0" noProof="0" dirty="0">
                <a:ln>
                  <a:noFill/>
                </a:ln>
                <a:solidFill>
                  <a:prstClr val="black"/>
                </a:solidFill>
                <a:effectLst/>
                <a:uLnTx/>
                <a:uFillTx/>
                <a:latin typeface="Consolas"/>
                <a:ea typeface="+mn-ea"/>
                <a:cs typeface="Consolas"/>
              </a:rPr>
              <a:t>b);</a:t>
            </a:r>
          </a:p>
          <a:p>
            <a:pPr marL="10860" marR="0" lvl="0" indent="0" algn="l" defTabSz="914400" rtl="0" eaLnBrk="1" fontAlgn="auto" latinLnBrk="0" hangingPunct="1">
              <a:lnSpc>
                <a:spcPct val="100000"/>
              </a:lnSpc>
              <a:spcBef>
                <a:spcPts val="697"/>
              </a:spcBef>
              <a:spcAft>
                <a:spcPts val="0"/>
              </a:spcAft>
              <a:buClrTx/>
              <a:buSzTx/>
              <a:buFontTx/>
              <a:buNone/>
              <a:tabLst>
                <a:tab pos="336653" algn="l"/>
              </a:tabLst>
              <a:defRPr/>
            </a:pPr>
            <a:r>
              <a:rPr kumimoji="0" sz="1881" b="1" i="0" u="none" strike="noStrike" kern="1200" cap="none" spc="0" normalizeH="0" baseline="0" noProof="0" dirty="0">
                <a:ln>
                  <a:noFill/>
                </a:ln>
                <a:solidFill>
                  <a:prstClr val="black"/>
                </a:solidFill>
                <a:effectLst/>
                <a:uLnTx/>
                <a:uFillTx/>
                <a:latin typeface="Consolas"/>
                <a:ea typeface="+mn-ea"/>
                <a:cs typeface="Consolas"/>
              </a:rPr>
              <a:t>if </a:t>
            </a:r>
            <a:r>
              <a:rPr kumimoji="0" sz="1881" b="0" i="0" u="none" strike="noStrike" kern="1200" cap="none" spc="0" normalizeH="0" baseline="0" noProof="0" dirty="0">
                <a:ln>
                  <a:noFill/>
                </a:ln>
                <a:solidFill>
                  <a:prstClr val="black"/>
                </a:solidFill>
                <a:effectLst/>
                <a:uLnTx/>
                <a:uFillTx/>
                <a:latin typeface="Consolas"/>
                <a:ea typeface="+mn-ea"/>
                <a:cs typeface="Consolas"/>
              </a:rPr>
              <a:t>(k ==</a:t>
            </a:r>
            <a:r>
              <a:rPr kumimoji="0" sz="1881" b="0" i="0" u="none" strike="noStrike" kern="1200" cap="none" spc="-13" normalizeH="0" baseline="0" noProof="0" dirty="0">
                <a:ln>
                  <a:noFill/>
                </a:ln>
                <a:solidFill>
                  <a:prstClr val="black"/>
                </a:solidFill>
                <a:effectLst/>
                <a:uLnTx/>
                <a:uFillTx/>
                <a:latin typeface="Consolas"/>
                <a:ea typeface="+mn-ea"/>
                <a:cs typeface="Consolas"/>
              </a:rPr>
              <a:t> </a:t>
            </a:r>
            <a:r>
              <a:rPr kumimoji="0" sz="1881" b="0" i="0" u="none" strike="noStrike" kern="1200" cap="none" spc="0" normalizeH="0" baseline="0" noProof="0" dirty="0">
                <a:ln>
                  <a:noFill/>
                </a:ln>
                <a:solidFill>
                  <a:prstClr val="black"/>
                </a:solidFill>
                <a:effectLst/>
                <a:uLnTx/>
                <a:uFillTx/>
                <a:latin typeface="Consolas"/>
                <a:ea typeface="+mn-ea"/>
                <a:cs typeface="Consolas"/>
              </a:rPr>
              <a:t>1)</a:t>
            </a:r>
          </a:p>
          <a:p>
            <a:pPr marL="1063714" marR="4344" lvl="0" indent="-131946" algn="l" defTabSz="914400" rtl="0" eaLnBrk="1" fontAlgn="auto" latinLnBrk="0" hangingPunct="1">
              <a:lnSpc>
                <a:spcPct val="130000"/>
              </a:lnSpc>
              <a:spcBef>
                <a:spcPts val="0"/>
              </a:spcBef>
              <a:spcAft>
                <a:spcPts val="0"/>
              </a:spcAft>
              <a:buClrTx/>
              <a:buSzTx/>
              <a:buFontTx/>
              <a:buNone/>
              <a:tabLst/>
              <a:defRPr/>
            </a:pPr>
            <a:r>
              <a:rPr kumimoji="0" sz="1881" b="1" i="0" u="none" strike="noStrike" kern="1200" cap="none" spc="0" normalizeH="0" baseline="0" noProof="0" dirty="0">
                <a:ln>
                  <a:noFill/>
                </a:ln>
                <a:solidFill>
                  <a:prstClr val="black"/>
                </a:solidFill>
                <a:effectLst/>
                <a:uLnTx/>
                <a:uFillTx/>
                <a:latin typeface="Consolas"/>
                <a:ea typeface="+mn-ea"/>
                <a:cs typeface="Consolas"/>
              </a:rPr>
              <a:t>begin </a:t>
            </a:r>
            <a:r>
              <a:rPr kumimoji="0" sz="1881" b="0" i="0" u="none" strike="noStrike" kern="1200" cap="none" spc="0" normalizeH="0" baseline="0" noProof="0" dirty="0">
                <a:ln>
                  <a:noFill/>
                </a:ln>
                <a:solidFill>
                  <a:prstClr val="black"/>
                </a:solidFill>
                <a:effectLst/>
                <a:uLnTx/>
                <a:uFillTx/>
                <a:latin typeface="Consolas"/>
                <a:ea typeface="+mn-ea"/>
                <a:cs typeface="Consolas"/>
              </a:rPr>
              <a:t>: A_block  sum_out =</a:t>
            </a:r>
            <a:r>
              <a:rPr kumimoji="0" sz="1881" b="0" i="0" u="none" strike="noStrike" kern="1200" cap="none" spc="-73" normalizeH="0" baseline="0" noProof="0" dirty="0">
                <a:ln>
                  <a:noFill/>
                </a:ln>
                <a:solidFill>
                  <a:prstClr val="black"/>
                </a:solidFill>
                <a:effectLst/>
                <a:uLnTx/>
                <a:uFillTx/>
                <a:latin typeface="Consolas"/>
                <a:ea typeface="+mn-ea"/>
                <a:cs typeface="Consolas"/>
              </a:rPr>
              <a:t> </a:t>
            </a:r>
            <a:r>
              <a:rPr kumimoji="0" sz="1881" b="0" i="0" u="none" strike="noStrike" kern="1200" cap="none" spc="0" normalizeH="0" baseline="0" noProof="0" dirty="0">
                <a:ln>
                  <a:noFill/>
                </a:ln>
                <a:solidFill>
                  <a:prstClr val="black"/>
                </a:solidFill>
                <a:effectLst/>
                <a:uLnTx/>
                <a:uFillTx/>
                <a:latin typeface="Consolas"/>
                <a:ea typeface="+mn-ea"/>
                <a:cs typeface="Consolas"/>
              </a:rPr>
              <a:t>sum_reg;  c_out =</a:t>
            </a:r>
            <a:r>
              <a:rPr kumimoji="0" sz="1881" b="0" i="0" u="none" strike="noStrike" kern="1200" cap="none" spc="-26" normalizeH="0" baseline="0" noProof="0" dirty="0">
                <a:ln>
                  <a:noFill/>
                </a:ln>
                <a:solidFill>
                  <a:prstClr val="black"/>
                </a:solidFill>
                <a:effectLst/>
                <a:uLnTx/>
                <a:uFillTx/>
                <a:latin typeface="Consolas"/>
                <a:ea typeface="+mn-ea"/>
                <a:cs typeface="Consolas"/>
              </a:rPr>
              <a:t> </a:t>
            </a:r>
            <a:r>
              <a:rPr kumimoji="0" sz="1881" b="0" i="0" u="none" strike="noStrike" kern="1200" cap="none" spc="0" normalizeH="0" baseline="0" noProof="0" dirty="0">
                <a:ln>
                  <a:noFill/>
                </a:ln>
                <a:solidFill>
                  <a:prstClr val="black"/>
                </a:solidFill>
                <a:effectLst/>
                <a:uLnTx/>
                <a:uFillTx/>
                <a:latin typeface="Consolas"/>
                <a:ea typeface="+mn-ea"/>
                <a:cs typeface="Consolas"/>
              </a:rPr>
              <a:t>c_reg;</a:t>
            </a:r>
          </a:p>
          <a:p>
            <a:pPr marL="931768" marR="0" lvl="0" indent="0" algn="l" defTabSz="914400" rtl="0" eaLnBrk="1" fontAlgn="auto" latinLnBrk="0" hangingPunct="1">
              <a:lnSpc>
                <a:spcPct val="100000"/>
              </a:lnSpc>
              <a:spcBef>
                <a:spcPts val="676"/>
              </a:spcBef>
              <a:spcAft>
                <a:spcPts val="0"/>
              </a:spcAft>
              <a:buClrTx/>
              <a:buSzTx/>
              <a:buFontTx/>
              <a:buNone/>
              <a:tabLst/>
              <a:defRPr/>
            </a:pPr>
            <a:r>
              <a:rPr kumimoji="0" sz="1881" b="1" i="0" u="none" strike="noStrike" kern="1200" cap="none" spc="0" normalizeH="0" baseline="0" noProof="0" dirty="0">
                <a:ln>
                  <a:noFill/>
                </a:ln>
                <a:solidFill>
                  <a:prstClr val="black"/>
                </a:solidFill>
                <a:effectLst/>
                <a:uLnTx/>
                <a:uFillTx/>
                <a:latin typeface="Consolas"/>
                <a:ea typeface="+mn-ea"/>
                <a:cs typeface="Consolas"/>
              </a:rPr>
              <a:t>end</a:t>
            </a:r>
            <a:endParaRPr kumimoji="0" sz="1881"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5" name="object 5"/>
          <p:cNvSpPr txBox="1"/>
          <p:nvPr/>
        </p:nvSpPr>
        <p:spPr>
          <a:xfrm>
            <a:off x="5087888" y="2780928"/>
            <a:ext cx="2917500" cy="1524654"/>
          </a:xfrm>
          <a:prstGeom prst="rect">
            <a:avLst/>
          </a:prstGeom>
        </p:spPr>
        <p:txBody>
          <a:bodyPr vert="horz" wrap="square" lIns="0" tIns="96653" rIns="0" bIns="0" rtlCol="0">
            <a:spAutoFit/>
          </a:bodyPr>
          <a:lstStyle/>
          <a:p>
            <a:pPr marL="10860" marR="0" lvl="0" indent="0" algn="l" defTabSz="914400" rtl="0" eaLnBrk="1" fontAlgn="auto" latinLnBrk="0" hangingPunct="1">
              <a:lnSpc>
                <a:spcPct val="100000"/>
              </a:lnSpc>
              <a:spcBef>
                <a:spcPts val="761"/>
              </a:spcBef>
              <a:spcAft>
                <a:spcPts val="0"/>
              </a:spcAft>
              <a:buClrTx/>
              <a:buSzTx/>
              <a:buFontTx/>
              <a:buNone/>
              <a:tabLst/>
              <a:defRPr/>
            </a:pPr>
            <a:r>
              <a:rPr kumimoji="0" lang="en-US" sz="1881" b="0" i="0" u="none" strike="noStrike" kern="1200" cap="none" spc="-4" normalizeH="0" baseline="0" noProof="0" dirty="0">
                <a:ln>
                  <a:noFill/>
                </a:ln>
                <a:solidFill>
                  <a:prstClr val="black"/>
                </a:solidFill>
                <a:effectLst/>
                <a:uLnTx/>
                <a:uFillTx/>
                <a:latin typeface="Times New Roman"/>
                <a:ea typeface="+mn-ea"/>
                <a:cs typeface="Times New Roman"/>
              </a:rPr>
              <a:t>      </a:t>
            </a:r>
            <a:r>
              <a:rPr kumimoji="0" sz="1881" b="1" i="0" u="none" strike="noStrike" kern="1200" cap="none" spc="0" normalizeH="0" baseline="0" noProof="0" dirty="0">
                <a:ln>
                  <a:noFill/>
                </a:ln>
                <a:solidFill>
                  <a:prstClr val="black"/>
                </a:solidFill>
                <a:effectLst/>
                <a:uLnTx/>
                <a:uFillTx/>
                <a:latin typeface="Consolas"/>
                <a:ea typeface="+mn-ea"/>
                <a:cs typeface="Consolas"/>
              </a:rPr>
              <a:t>if </a:t>
            </a:r>
            <a:r>
              <a:rPr kumimoji="0" sz="1881" b="0" i="0" u="none" strike="noStrike" kern="1200" cap="none" spc="0" normalizeH="0" baseline="0" noProof="0" dirty="0">
                <a:ln>
                  <a:noFill/>
                </a:ln>
                <a:solidFill>
                  <a:prstClr val="black"/>
                </a:solidFill>
                <a:effectLst/>
                <a:uLnTx/>
                <a:uFillTx/>
                <a:latin typeface="Consolas"/>
                <a:ea typeface="+mn-ea"/>
                <a:cs typeface="Consolas"/>
              </a:rPr>
              <a:t>(a &lt;</a:t>
            </a:r>
            <a:r>
              <a:rPr kumimoji="0" sz="1881" b="0" i="0" u="none" strike="noStrike" kern="1200" cap="none" spc="-9" normalizeH="0" baseline="0" noProof="0" dirty="0">
                <a:ln>
                  <a:noFill/>
                </a:ln>
                <a:solidFill>
                  <a:prstClr val="black"/>
                </a:solidFill>
                <a:effectLst/>
                <a:uLnTx/>
                <a:uFillTx/>
                <a:latin typeface="Consolas"/>
                <a:ea typeface="+mn-ea"/>
                <a:cs typeface="Consolas"/>
              </a:rPr>
              <a:t> </a:t>
            </a:r>
            <a:r>
              <a:rPr kumimoji="0" sz="1881" b="0" i="0" u="none" strike="noStrike" kern="1200" cap="none" spc="0" normalizeH="0" baseline="0" noProof="0" dirty="0">
                <a:ln>
                  <a:noFill/>
                </a:ln>
                <a:solidFill>
                  <a:prstClr val="black"/>
                </a:solidFill>
                <a:effectLst/>
                <a:uLnTx/>
                <a:uFillTx/>
                <a:latin typeface="Consolas"/>
                <a:ea typeface="+mn-ea"/>
                <a:cs typeface="Consolas"/>
              </a:rPr>
              <a:t>b)</a:t>
            </a:r>
          </a:p>
          <a:p>
            <a:pPr marL="1063714" marR="0" lvl="0" indent="0" algn="l" defTabSz="914400" rtl="0" eaLnBrk="1" fontAlgn="auto" latinLnBrk="0" hangingPunct="1">
              <a:lnSpc>
                <a:spcPct val="100000"/>
              </a:lnSpc>
              <a:spcBef>
                <a:spcPts val="676"/>
              </a:spcBef>
              <a:spcAft>
                <a:spcPts val="0"/>
              </a:spcAft>
              <a:buClrTx/>
              <a:buSzTx/>
              <a:buFontTx/>
              <a:buNone/>
              <a:tabLst/>
              <a:defRPr/>
            </a:pPr>
            <a:r>
              <a:rPr kumimoji="0" sz="1881" b="0" i="0" u="none" strike="noStrike" kern="1200" cap="none" spc="0" normalizeH="0" baseline="0" noProof="0" dirty="0">
                <a:ln>
                  <a:noFill/>
                </a:ln>
                <a:solidFill>
                  <a:prstClr val="black"/>
                </a:solidFill>
                <a:effectLst/>
                <a:uLnTx/>
                <a:uFillTx/>
                <a:latin typeface="Consolas"/>
                <a:ea typeface="+mn-ea"/>
                <a:cs typeface="Consolas"/>
              </a:rPr>
              <a:t>sum = sum +</a:t>
            </a:r>
            <a:r>
              <a:rPr kumimoji="0" sz="1881" b="0" i="0" u="none" strike="noStrike" kern="1200" cap="none" spc="-77" normalizeH="0" baseline="0" noProof="0" dirty="0">
                <a:ln>
                  <a:noFill/>
                </a:ln>
                <a:solidFill>
                  <a:prstClr val="black"/>
                </a:solidFill>
                <a:effectLst/>
                <a:uLnTx/>
                <a:uFillTx/>
                <a:latin typeface="Consolas"/>
                <a:ea typeface="+mn-ea"/>
                <a:cs typeface="Consolas"/>
              </a:rPr>
              <a:t> </a:t>
            </a:r>
            <a:r>
              <a:rPr kumimoji="0" sz="1881" b="0" i="0" u="none" strike="noStrike" kern="1200" cap="none" spc="0" normalizeH="0" baseline="0" noProof="0" dirty="0">
                <a:ln>
                  <a:noFill/>
                </a:ln>
                <a:solidFill>
                  <a:prstClr val="black"/>
                </a:solidFill>
                <a:effectLst/>
                <a:uLnTx/>
                <a:uFillTx/>
                <a:latin typeface="Consolas"/>
                <a:ea typeface="+mn-ea"/>
                <a:cs typeface="Consolas"/>
              </a:rPr>
              <a:t>1;</a:t>
            </a:r>
          </a:p>
          <a:p>
            <a:pPr marL="405612" marR="0" lvl="0" indent="0" algn="l" defTabSz="914400" rtl="0" eaLnBrk="1" fontAlgn="auto" latinLnBrk="0" hangingPunct="1">
              <a:lnSpc>
                <a:spcPct val="100000"/>
              </a:lnSpc>
              <a:spcBef>
                <a:spcPts val="680"/>
              </a:spcBef>
              <a:spcAft>
                <a:spcPts val="0"/>
              </a:spcAft>
              <a:buClrTx/>
              <a:buSzTx/>
              <a:buFontTx/>
              <a:buNone/>
              <a:tabLst/>
              <a:defRPr/>
            </a:pPr>
            <a:r>
              <a:rPr kumimoji="0" sz="1881" b="1" i="0" u="none" strike="noStrike" kern="1200" cap="none" spc="0" normalizeH="0" baseline="0" noProof="0" dirty="0">
                <a:ln>
                  <a:noFill/>
                </a:ln>
                <a:solidFill>
                  <a:prstClr val="black"/>
                </a:solidFill>
                <a:effectLst/>
                <a:uLnTx/>
                <a:uFillTx/>
                <a:latin typeface="Consolas"/>
                <a:ea typeface="+mn-ea"/>
                <a:cs typeface="Consolas"/>
              </a:rPr>
              <a:t>else</a:t>
            </a:r>
            <a:endParaRPr kumimoji="0" sz="1881" b="0" i="0" u="none" strike="noStrike" kern="1200" cap="none" spc="0" normalizeH="0" baseline="0" noProof="0" dirty="0">
              <a:ln>
                <a:noFill/>
              </a:ln>
              <a:solidFill>
                <a:prstClr val="black"/>
              </a:solidFill>
              <a:effectLst/>
              <a:uLnTx/>
              <a:uFillTx/>
              <a:latin typeface="Consolas"/>
              <a:ea typeface="+mn-ea"/>
              <a:cs typeface="Consolas"/>
            </a:endParaRPr>
          </a:p>
          <a:p>
            <a:pPr marL="1063714" marR="0" lvl="0" indent="0" algn="l" defTabSz="914400" rtl="0" eaLnBrk="1" fontAlgn="auto" latinLnBrk="0" hangingPunct="1">
              <a:lnSpc>
                <a:spcPct val="100000"/>
              </a:lnSpc>
              <a:spcBef>
                <a:spcPts val="676"/>
              </a:spcBef>
              <a:spcAft>
                <a:spcPts val="0"/>
              </a:spcAft>
              <a:buClrTx/>
              <a:buSzTx/>
              <a:buFontTx/>
              <a:buNone/>
              <a:tabLst/>
              <a:defRPr/>
            </a:pPr>
            <a:r>
              <a:rPr kumimoji="0" sz="1881" b="0" i="0" u="none" strike="noStrike" kern="1200" cap="none" spc="0" normalizeH="0" baseline="0" noProof="0" dirty="0">
                <a:ln>
                  <a:noFill/>
                </a:ln>
                <a:solidFill>
                  <a:prstClr val="black"/>
                </a:solidFill>
                <a:effectLst/>
                <a:uLnTx/>
                <a:uFillTx/>
                <a:latin typeface="Consolas"/>
                <a:ea typeface="+mn-ea"/>
                <a:cs typeface="Consolas"/>
              </a:rPr>
              <a:t>sum = sum +</a:t>
            </a:r>
            <a:r>
              <a:rPr kumimoji="0" sz="1881" b="0" i="0" u="none" strike="noStrike" kern="1200" cap="none" spc="-77" normalizeH="0" baseline="0" noProof="0" dirty="0">
                <a:ln>
                  <a:noFill/>
                </a:ln>
                <a:solidFill>
                  <a:prstClr val="black"/>
                </a:solidFill>
                <a:effectLst/>
                <a:uLnTx/>
                <a:uFillTx/>
                <a:latin typeface="Consolas"/>
                <a:ea typeface="+mn-ea"/>
                <a:cs typeface="Consolas"/>
              </a:rPr>
              <a:t> </a:t>
            </a:r>
            <a:r>
              <a:rPr kumimoji="0" sz="1881" b="0" i="0" u="none" strike="noStrike" kern="1200" cap="none" spc="0" normalizeH="0" baseline="0" noProof="0" dirty="0">
                <a:ln>
                  <a:noFill/>
                </a:ln>
                <a:solidFill>
                  <a:prstClr val="black"/>
                </a:solidFill>
                <a:effectLst/>
                <a:uLnTx/>
                <a:uFillTx/>
                <a:latin typeface="Consolas"/>
                <a:ea typeface="+mn-ea"/>
                <a:cs typeface="Consolas"/>
              </a:rPr>
              <a:t>2;</a:t>
            </a:r>
          </a:p>
        </p:txBody>
      </p:sp>
      <p:pic>
        <p:nvPicPr>
          <p:cNvPr id="3" name="圖片 2">
            <a:extLst>
              <a:ext uri="{FF2B5EF4-FFF2-40B4-BE49-F238E27FC236}">
                <a16:creationId xmlns:a16="http://schemas.microsoft.com/office/drawing/2014/main" id="{808B3340-DBEC-449F-0050-F2CCC2EA5F17}"/>
              </a:ext>
            </a:extLst>
          </p:cNvPr>
          <p:cNvPicPr>
            <a:picLocks noChangeAspect="1"/>
          </p:cNvPicPr>
          <p:nvPr/>
        </p:nvPicPr>
        <p:blipFill>
          <a:blip r:embed="rId2"/>
          <a:stretch>
            <a:fillRect/>
          </a:stretch>
        </p:blipFill>
        <p:spPr>
          <a:xfrm>
            <a:off x="8328248" y="2420888"/>
            <a:ext cx="1296144" cy="1851634"/>
          </a:xfrm>
          <a:prstGeom prst="rect">
            <a:avLst/>
          </a:prstGeom>
        </p:spPr>
      </p:pic>
      <p:sp>
        <p:nvSpPr>
          <p:cNvPr id="8" name="AutoShape 38">
            <a:extLst>
              <a:ext uri="{FF2B5EF4-FFF2-40B4-BE49-F238E27FC236}">
                <a16:creationId xmlns:a16="http://schemas.microsoft.com/office/drawing/2014/main" id="{A62420FA-DB26-07B2-7242-A214FE933ACA}"/>
              </a:ext>
            </a:extLst>
          </p:cNvPr>
          <p:cNvSpPr>
            <a:spLocks noChangeArrowheads="1"/>
          </p:cNvSpPr>
          <p:nvPr/>
        </p:nvSpPr>
        <p:spPr bwMode="auto">
          <a:xfrm>
            <a:off x="5303912" y="4437112"/>
            <a:ext cx="3528392" cy="2089150"/>
          </a:xfrm>
          <a:prstGeom prst="roundRect">
            <a:avLst>
              <a:gd name="adj" fmla="val 16667"/>
            </a:avLst>
          </a:prstGeom>
          <a:solidFill>
            <a:srgbClr val="CCFFFF"/>
          </a:solidFill>
          <a:ln w="9525">
            <a:solidFill>
              <a:srgbClr val="00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a</a:t>
            </a:r>
            <a:r>
              <a:rPr kumimoji="0" lang="en-US" altLang="zh-TW" sz="1800" b="1" i="0" u="none" strike="noStrike" kern="0" cap="none" spc="0" normalizeH="0" baseline="0" noProof="0" dirty="0" err="1">
                <a:ln>
                  <a:noFill/>
                </a:ln>
                <a:solidFill>
                  <a:srgbClr val="FF0000"/>
                </a:solidFill>
                <a:effectLst/>
                <a:uLnTx/>
                <a:uFillTx/>
                <a:latin typeface="Consolas" panose="020B0609020204030204" pitchFamily="49" charset="0"/>
                <a:ea typeface="新細明體" panose="02020500000000000000" pitchFamily="18" charset="-120"/>
                <a:cs typeface="+mn-cs"/>
              </a:rPr>
              <a:t>lways_comb</a:t>
            </a:r>
            <a:endParaRPr kumimoji="0" lang="en-US" altLang="zh-TW" sz="1800" b="1" i="0" u="none" strike="noStrike" kern="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800" b="0"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800" b="1"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if</a:t>
            </a:r>
            <a:r>
              <a:rPr kumimoji="0" lang="en-US" altLang="zh-TW" sz="1800" b="0"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(index &lt; stage1)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800" b="0"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result = a + 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800" b="0"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800" b="1"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else if </a:t>
            </a:r>
            <a:r>
              <a:rPr kumimoji="0" lang="en-US" altLang="zh-TW" sz="1800" b="0"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(index &lt; stage2)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800" b="0"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result = a – 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800" b="0"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800" b="1"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800" b="0"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result = a;</a:t>
            </a:r>
            <a:endParaRPr kumimoji="1" lang="en-US" altLang="zh-TW" sz="1800" b="0" i="0" u="none" strike="noStrike" kern="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endParaRPr>
          </a:p>
        </p:txBody>
      </p:sp>
      <p:graphicFrame>
        <p:nvGraphicFramePr>
          <p:cNvPr id="9" name="Object 5">
            <a:extLst>
              <a:ext uri="{FF2B5EF4-FFF2-40B4-BE49-F238E27FC236}">
                <a16:creationId xmlns:a16="http://schemas.microsoft.com/office/drawing/2014/main" id="{F2F898C1-9774-3B15-CAC7-215FBF48594A}"/>
              </a:ext>
            </a:extLst>
          </p:cNvPr>
          <p:cNvGraphicFramePr>
            <a:graphicFrameLocks noChangeAspect="1"/>
          </p:cNvGraphicFramePr>
          <p:nvPr/>
        </p:nvGraphicFramePr>
        <p:xfrm>
          <a:off x="9984432" y="3645024"/>
          <a:ext cx="2006600" cy="2878137"/>
        </p:xfrm>
        <a:graphic>
          <a:graphicData uri="http://schemas.openxmlformats.org/presentationml/2006/ole">
            <mc:AlternateContent xmlns:mc="http://schemas.openxmlformats.org/markup-compatibility/2006">
              <mc:Choice xmlns:v="urn:schemas-microsoft-com:vml" Requires="v">
                <p:oleObj name="Visio" r:id="rId3" imgW="1403604" imgH="2013204" progId="">
                  <p:embed/>
                </p:oleObj>
              </mc:Choice>
              <mc:Fallback>
                <p:oleObj name="Visio" r:id="rId3" imgW="1403604" imgH="2013204" progId="">
                  <p:embed/>
                  <p:pic>
                    <p:nvPicPr>
                      <p:cNvPr id="9" name="Object 5">
                        <a:extLst>
                          <a:ext uri="{FF2B5EF4-FFF2-40B4-BE49-F238E27FC236}">
                            <a16:creationId xmlns:a16="http://schemas.microsoft.com/office/drawing/2014/main" id="{F2F898C1-9774-3B15-CAC7-215FBF485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432" y="3645024"/>
                        <a:ext cx="2006600" cy="287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文字方塊 10">
            <a:extLst>
              <a:ext uri="{FF2B5EF4-FFF2-40B4-BE49-F238E27FC236}">
                <a16:creationId xmlns:a16="http://schemas.microsoft.com/office/drawing/2014/main" id="{D69A0C3B-D5DA-494B-4752-BE6F11A67D70}"/>
              </a:ext>
            </a:extLst>
          </p:cNvPr>
          <p:cNvSpPr txBox="1"/>
          <p:nvPr/>
        </p:nvSpPr>
        <p:spPr>
          <a:xfrm>
            <a:off x="11270952" y="6381328"/>
            <a:ext cx="10801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default</a:t>
            </a:r>
            <a:endParaRPr kumimoji="0" lang="zh-TW" altLang="en-US" sz="1800" b="1"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F556DD70-5819-5ED3-15BB-1AA41544B1F5}"/>
              </a:ext>
            </a:extLst>
          </p:cNvPr>
          <p:cNvSpPr txBox="1"/>
          <p:nvPr/>
        </p:nvSpPr>
        <p:spPr>
          <a:xfrm>
            <a:off x="8112224" y="6093296"/>
            <a:ext cx="28771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Nested if =&gt; priority encoder</a:t>
            </a:r>
          </a:p>
        </p:txBody>
      </p:sp>
      <p:pic>
        <p:nvPicPr>
          <p:cNvPr id="6" name="圖片 5">
            <a:extLst>
              <a:ext uri="{FF2B5EF4-FFF2-40B4-BE49-F238E27FC236}">
                <a16:creationId xmlns:a16="http://schemas.microsoft.com/office/drawing/2014/main" id="{D32F0A59-4E8F-406D-6B6C-E7B39A1BBD30}"/>
              </a:ext>
            </a:extLst>
          </p:cNvPr>
          <p:cNvPicPr>
            <a:picLocks noChangeAspect="1"/>
          </p:cNvPicPr>
          <p:nvPr/>
        </p:nvPicPr>
        <p:blipFill>
          <a:blip r:embed="rId5"/>
          <a:stretch>
            <a:fillRect/>
          </a:stretch>
        </p:blipFill>
        <p:spPr>
          <a:xfrm>
            <a:off x="4367808" y="6237312"/>
            <a:ext cx="1438761" cy="504056"/>
          </a:xfrm>
          <a:prstGeom prst="rect">
            <a:avLst/>
          </a:prstGeom>
        </p:spPr>
      </p:pic>
    </p:spTree>
    <p:extLst>
      <p:ext uri="{BB962C8B-B14F-4D97-AF65-F5344CB8AC3E}">
        <p14:creationId xmlns:p14="http://schemas.microsoft.com/office/powerpoint/2010/main" val="9435346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p:txBody>
          <a:bodyPr/>
          <a:lstStyle/>
          <a:p>
            <a:r>
              <a:rPr lang="en-US"/>
              <a:t>case</a:t>
            </a:r>
            <a:endParaRPr lang="en-US" dirty="0"/>
          </a:p>
        </p:txBody>
      </p:sp>
      <p:sp>
        <p:nvSpPr>
          <p:cNvPr id="9" name="內容版面配置區 8"/>
          <p:cNvSpPr>
            <a:spLocks noGrp="1"/>
          </p:cNvSpPr>
          <p:nvPr>
            <p:ph sz="quarter" idx="1"/>
          </p:nvPr>
        </p:nvSpPr>
        <p:spPr/>
        <p:txBody>
          <a:bodyPr/>
          <a:lstStyle/>
          <a:p>
            <a:pPr>
              <a:spcBef>
                <a:spcPts val="600"/>
              </a:spcBef>
            </a:pPr>
            <a:r>
              <a:rPr lang="en-US" altLang="zh-TW" u="sng" dirty="0"/>
              <a:t>bit-by-bit comparison</a:t>
            </a:r>
            <a:r>
              <a:rPr lang="en-US" altLang="zh-TW" dirty="0"/>
              <a:t> for an </a:t>
            </a:r>
            <a:r>
              <a:rPr lang="en-US" altLang="zh-TW" b="1" u="sng" dirty="0">
                <a:solidFill>
                  <a:srgbClr val="FF0000"/>
                </a:solidFill>
              </a:rPr>
              <a:t>exact match</a:t>
            </a:r>
            <a:r>
              <a:rPr lang="en-US" altLang="zh-TW" dirty="0"/>
              <a:t> (</a:t>
            </a:r>
            <a:r>
              <a:rPr lang="en-US" altLang="zh-TW" dirty="0">
                <a:solidFill>
                  <a:srgbClr val="339933"/>
                </a:solidFill>
              </a:rPr>
              <a:t>including x and z</a:t>
            </a:r>
            <a:r>
              <a:rPr lang="en-US" altLang="zh-TW" dirty="0"/>
              <a:t>)</a:t>
            </a:r>
          </a:p>
          <a:p>
            <a:r>
              <a:rPr lang="en-US" altLang="zh-TW" b="1" i="1" dirty="0">
                <a:solidFill>
                  <a:srgbClr val="FF0000"/>
                </a:solidFill>
              </a:rPr>
              <a:t>default</a:t>
            </a:r>
            <a:r>
              <a:rPr lang="en-US" altLang="zh-TW" dirty="0"/>
              <a:t> statement is </a:t>
            </a:r>
            <a:r>
              <a:rPr lang="en-US" altLang="zh-TW" u="sng" dirty="0">
                <a:solidFill>
                  <a:srgbClr val="FF0000"/>
                </a:solidFill>
              </a:rPr>
              <a:t>optional</a:t>
            </a:r>
            <a:endParaRPr lang="zh-TW" altLang="en-US" dirty="0"/>
          </a:p>
        </p:txBody>
      </p:sp>
      <p:sp>
        <p:nvSpPr>
          <p:cNvPr id="5" name="object 5"/>
          <p:cNvSpPr txBox="1"/>
          <p:nvPr/>
        </p:nvSpPr>
        <p:spPr>
          <a:xfrm>
            <a:off x="-816768" y="2708920"/>
            <a:ext cx="6371111" cy="3479948"/>
          </a:xfrm>
          <a:prstGeom prst="rect">
            <a:avLst/>
          </a:prstGeom>
        </p:spPr>
        <p:txBody>
          <a:bodyPr vert="horz" wrap="square" lIns="0" tIns="14118" rIns="0" bIns="0" rtlCol="0">
            <a:spAutoFit/>
          </a:bodyPr>
          <a:lstStyle/>
          <a:p>
            <a:pPr marL="1761454" marR="0" lvl="0" indent="0" algn="l" defTabSz="914400" rtl="0" eaLnBrk="1" fontAlgn="auto" latinLnBrk="0" hangingPunct="1">
              <a:lnSpc>
                <a:spcPts val="2360"/>
              </a:lnSpc>
              <a:spcBef>
                <a:spcPts val="0"/>
              </a:spcBef>
              <a:spcAft>
                <a:spcPts val="0"/>
              </a:spcAft>
              <a:buClrTx/>
              <a:buSzTx/>
              <a:buFontTx/>
              <a:buNone/>
              <a:tabLst/>
              <a:defRPr/>
            </a:pPr>
            <a:r>
              <a:rPr kumimoji="0" sz="2052" b="0" i="0" u="none" strike="noStrike" kern="1200" cap="none" spc="0" normalizeH="0" baseline="0" noProof="0" dirty="0">
                <a:ln>
                  <a:noFill/>
                </a:ln>
                <a:solidFill>
                  <a:prstClr val="black"/>
                </a:solidFill>
                <a:effectLst/>
                <a:uLnTx/>
                <a:uFillTx/>
                <a:latin typeface="Consolas"/>
                <a:ea typeface="+mn-ea"/>
                <a:cs typeface="Consolas"/>
              </a:rPr>
              <a:t>…</a:t>
            </a:r>
          </a:p>
          <a:p>
            <a:pPr marL="1761454" marR="0" lvl="0" indent="0" algn="l" defTabSz="914400" rtl="0" eaLnBrk="1" fontAlgn="auto" latinLnBrk="0" hangingPunct="1">
              <a:lnSpc>
                <a:spcPct val="100000"/>
              </a:lnSpc>
              <a:spcBef>
                <a:spcPts val="0"/>
              </a:spcBef>
              <a:spcAft>
                <a:spcPts val="0"/>
              </a:spcAft>
              <a:buClrTx/>
              <a:buSzTx/>
              <a:buFontTx/>
              <a:buNone/>
              <a:tabLst/>
              <a:defRPr/>
            </a:pPr>
            <a:r>
              <a:rPr kumimoji="0" sz="2052" b="1" i="0" u="none" strike="noStrike" kern="1200" cap="none" spc="0" normalizeH="0" baseline="0" noProof="0" dirty="0">
                <a:ln>
                  <a:noFill/>
                </a:ln>
                <a:solidFill>
                  <a:prstClr val="black"/>
                </a:solidFill>
                <a:effectLst/>
                <a:uLnTx/>
                <a:uFillTx/>
                <a:latin typeface="Consolas"/>
                <a:ea typeface="+mn-ea"/>
                <a:cs typeface="Consolas"/>
              </a:rPr>
              <a:t>always </a:t>
            </a:r>
            <a:r>
              <a:rPr kumimoji="0" sz="2052" b="0" i="0" u="none" strike="noStrike" kern="1200" cap="none" spc="0" normalizeH="0" baseline="0" noProof="0" dirty="0">
                <a:ln>
                  <a:noFill/>
                </a:ln>
                <a:solidFill>
                  <a:prstClr val="black"/>
                </a:solidFill>
                <a:effectLst/>
                <a:uLnTx/>
                <a:uFillTx/>
                <a:latin typeface="Consolas"/>
                <a:ea typeface="+mn-ea"/>
                <a:cs typeface="Consolas"/>
              </a:rPr>
              <a:t>@ </a:t>
            </a:r>
            <a:r>
              <a:rPr kumimoji="0" lang="en-US" sz="2052" b="0" i="0" u="none" strike="noStrike" kern="1200" cap="none" spc="0" normalizeH="0" baseline="0" noProof="0" dirty="0">
                <a:ln>
                  <a:noFill/>
                </a:ln>
                <a:solidFill>
                  <a:prstClr val="black"/>
                </a:solidFill>
                <a:effectLst/>
                <a:uLnTx/>
                <a:uFillTx/>
                <a:latin typeface="Consolas"/>
                <a:ea typeface="+mn-ea"/>
                <a:cs typeface="Consolas"/>
              </a:rPr>
              <a:t>*</a:t>
            </a:r>
          </a:p>
          <a:p>
            <a:pPr marL="1761454"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52" b="1" i="0" u="none" strike="noStrike" kern="1200" cap="none" spc="4" normalizeH="0" baseline="0" noProof="0" dirty="0">
                <a:ln>
                  <a:noFill/>
                </a:ln>
                <a:solidFill>
                  <a:prstClr val="black"/>
                </a:solidFill>
                <a:effectLst/>
                <a:uLnTx/>
                <a:uFillTx/>
                <a:latin typeface="Consolas"/>
                <a:ea typeface="新細明體" panose="02020500000000000000" pitchFamily="18" charset="-120"/>
                <a:cs typeface="Consolas"/>
              </a:rPr>
              <a:t>   </a:t>
            </a:r>
            <a:r>
              <a:rPr kumimoji="0" sz="2052" b="1" i="0" u="none" strike="noStrike" kern="1200" cap="none" spc="4" normalizeH="0" baseline="0" noProof="0" dirty="0">
                <a:ln>
                  <a:noFill/>
                </a:ln>
                <a:solidFill>
                  <a:prstClr val="black"/>
                </a:solidFill>
                <a:effectLst/>
                <a:uLnTx/>
                <a:uFillTx/>
                <a:latin typeface="Consolas"/>
                <a:ea typeface="+mn-ea"/>
                <a:cs typeface="Consolas"/>
              </a:rPr>
              <a:t>begin</a:t>
            </a:r>
            <a:endParaRPr kumimoji="0" sz="2052" b="0" i="0" u="none" strike="noStrike" kern="1200" cap="none" spc="0" normalizeH="0" baseline="0" noProof="0" dirty="0">
              <a:ln>
                <a:noFill/>
              </a:ln>
              <a:solidFill>
                <a:prstClr val="black"/>
              </a:solidFill>
              <a:effectLst/>
              <a:uLnTx/>
              <a:uFillTx/>
              <a:latin typeface="Consolas"/>
              <a:ea typeface="+mn-ea"/>
              <a:cs typeface="Consolas"/>
            </a:endParaRPr>
          </a:p>
          <a:p>
            <a:pPr marL="2192588" marR="1873853" lvl="0" indent="0" algn="ctr" defTabSz="914400" rtl="0" eaLnBrk="1" fontAlgn="auto" latinLnBrk="0" hangingPunct="1">
              <a:lnSpc>
                <a:spcPct val="100000"/>
              </a:lnSpc>
              <a:spcBef>
                <a:spcPts val="0"/>
              </a:spcBef>
              <a:spcAft>
                <a:spcPts val="0"/>
              </a:spcAft>
              <a:buClrTx/>
              <a:buSzTx/>
              <a:buFontTx/>
              <a:buNone/>
              <a:tabLst/>
              <a:defRPr/>
            </a:pPr>
            <a:r>
              <a:rPr kumimoji="0" sz="2052" b="1" i="0" u="none" strike="noStrike" kern="1200" cap="none" spc="0" normalizeH="0" baseline="0" noProof="0" dirty="0">
                <a:ln>
                  <a:noFill/>
                </a:ln>
                <a:solidFill>
                  <a:prstClr val="black"/>
                </a:solidFill>
                <a:effectLst/>
                <a:uLnTx/>
                <a:uFillTx/>
                <a:latin typeface="Consolas"/>
                <a:ea typeface="+mn-ea"/>
                <a:cs typeface="Consolas"/>
              </a:rPr>
              <a:t>case</a:t>
            </a:r>
            <a:r>
              <a:rPr kumimoji="0" sz="2052" b="1" i="0" u="none" strike="noStrike" kern="1200" cap="none" spc="-64" normalizeH="0" baseline="0" noProof="0" dirty="0">
                <a:ln>
                  <a:noFill/>
                </a:ln>
                <a:solidFill>
                  <a:prstClr val="black"/>
                </a:solidFill>
                <a:effectLst/>
                <a:uLnTx/>
                <a:uFillTx/>
                <a:latin typeface="Consolas"/>
                <a:ea typeface="+mn-ea"/>
                <a:cs typeface="Consolas"/>
              </a:rPr>
              <a:t> </a:t>
            </a:r>
            <a:r>
              <a:rPr kumimoji="0" sz="2052" b="0" i="0" u="none" strike="noStrike" kern="1200" cap="none" spc="4" normalizeH="0" baseline="0" noProof="0" dirty="0">
                <a:ln>
                  <a:noFill/>
                </a:ln>
                <a:solidFill>
                  <a:prstClr val="black"/>
                </a:solidFill>
                <a:effectLst/>
                <a:uLnTx/>
                <a:uFillTx/>
                <a:latin typeface="Consolas"/>
                <a:ea typeface="+mn-ea"/>
                <a:cs typeface="Consolas"/>
              </a:rPr>
              <a:t>(select)  </a:t>
            </a:r>
            <a:r>
              <a:rPr kumimoji="0" sz="2052" b="0" i="0" u="none" strike="noStrike" kern="1200" cap="none" spc="0" normalizeH="0" baseline="0" noProof="0" dirty="0">
                <a:ln>
                  <a:noFill/>
                </a:ln>
                <a:solidFill>
                  <a:prstClr val="black"/>
                </a:solidFill>
                <a:effectLst/>
                <a:uLnTx/>
                <a:uFillTx/>
                <a:latin typeface="Consolas"/>
                <a:ea typeface="+mn-ea"/>
                <a:cs typeface="Consolas"/>
              </a:rPr>
              <a:t>0: y =</a:t>
            </a:r>
            <a:r>
              <a:rPr kumimoji="0" sz="2052" b="0" i="0" u="none" strike="noStrike" kern="1200" cap="none" spc="-30" normalizeH="0" baseline="0" noProof="0" dirty="0">
                <a:ln>
                  <a:noFill/>
                </a:ln>
                <a:solidFill>
                  <a:prstClr val="black"/>
                </a:solidFill>
                <a:effectLst/>
                <a:uLnTx/>
                <a:uFillTx/>
                <a:latin typeface="Consolas"/>
                <a:ea typeface="+mn-ea"/>
                <a:cs typeface="Consolas"/>
              </a:rPr>
              <a:t> </a:t>
            </a:r>
            <a:r>
              <a:rPr kumimoji="0" sz="2052" b="0" i="0" u="none" strike="noStrike" kern="1200" cap="none" spc="4" normalizeH="0" baseline="0" noProof="0" dirty="0">
                <a:ln>
                  <a:noFill/>
                </a:ln>
                <a:solidFill>
                  <a:prstClr val="black"/>
                </a:solidFill>
                <a:effectLst/>
                <a:uLnTx/>
                <a:uFillTx/>
                <a:latin typeface="Consolas"/>
                <a:ea typeface="+mn-ea"/>
                <a:cs typeface="Consolas"/>
              </a:rPr>
              <a:t>a;</a:t>
            </a:r>
            <a:endParaRPr kumimoji="0" sz="2052" b="0" i="0" u="none" strike="noStrike" kern="1200" cap="none" spc="0" normalizeH="0" baseline="0" noProof="0" dirty="0">
              <a:ln>
                <a:noFill/>
              </a:ln>
              <a:solidFill>
                <a:prstClr val="black"/>
              </a:solidFill>
              <a:effectLst/>
              <a:uLnTx/>
              <a:uFillTx/>
              <a:latin typeface="Consolas"/>
              <a:ea typeface="+mn-ea"/>
              <a:cs typeface="Consolas"/>
            </a:endParaRPr>
          </a:p>
          <a:p>
            <a:pPr marL="312218" marR="0" lvl="0" indent="0" algn="ctr" defTabSz="914400" rtl="0" eaLnBrk="1" fontAlgn="auto" latinLnBrk="0" hangingPunct="1">
              <a:lnSpc>
                <a:spcPct val="100000"/>
              </a:lnSpc>
              <a:spcBef>
                <a:spcPts val="0"/>
              </a:spcBef>
              <a:spcAft>
                <a:spcPts val="0"/>
              </a:spcAft>
              <a:buClrTx/>
              <a:buSzTx/>
              <a:buFontTx/>
              <a:buNone/>
              <a:tabLst/>
              <a:defRPr/>
            </a:pPr>
            <a:r>
              <a:rPr kumimoji="0" sz="2052" b="0" i="0" u="none" strike="noStrike" kern="1200" cap="none" spc="0" normalizeH="0" baseline="0" noProof="0" dirty="0">
                <a:ln>
                  <a:noFill/>
                </a:ln>
                <a:solidFill>
                  <a:prstClr val="black"/>
                </a:solidFill>
                <a:effectLst/>
                <a:uLnTx/>
                <a:uFillTx/>
                <a:latin typeface="Consolas"/>
                <a:ea typeface="+mn-ea"/>
                <a:cs typeface="Consolas"/>
              </a:rPr>
              <a:t>1: y =</a:t>
            </a:r>
            <a:r>
              <a:rPr kumimoji="0" sz="2052" b="0" i="0" u="none" strike="noStrike" kern="1200" cap="none" spc="-64" normalizeH="0" baseline="0" noProof="0" dirty="0">
                <a:ln>
                  <a:noFill/>
                </a:ln>
                <a:solidFill>
                  <a:prstClr val="black"/>
                </a:solidFill>
                <a:effectLst/>
                <a:uLnTx/>
                <a:uFillTx/>
                <a:latin typeface="Consolas"/>
                <a:ea typeface="+mn-ea"/>
                <a:cs typeface="Consolas"/>
              </a:rPr>
              <a:t> </a:t>
            </a:r>
            <a:r>
              <a:rPr kumimoji="0" sz="2052" b="0" i="0" u="none" strike="noStrike" kern="1200" cap="none" spc="4" normalizeH="0" baseline="0" noProof="0" dirty="0">
                <a:ln>
                  <a:noFill/>
                </a:ln>
                <a:solidFill>
                  <a:prstClr val="black"/>
                </a:solidFill>
                <a:effectLst/>
                <a:uLnTx/>
                <a:uFillTx/>
                <a:latin typeface="Consolas"/>
                <a:ea typeface="+mn-ea"/>
                <a:cs typeface="Consolas"/>
              </a:rPr>
              <a:t>b;</a:t>
            </a:r>
            <a:endParaRPr kumimoji="0" sz="2052" b="0" i="0" u="none" strike="noStrike" kern="1200" cap="none" spc="0" normalizeH="0" baseline="0" noProof="0" dirty="0">
              <a:ln>
                <a:noFill/>
              </a:ln>
              <a:solidFill>
                <a:prstClr val="black"/>
              </a:solidFill>
              <a:effectLst/>
              <a:uLnTx/>
              <a:uFillTx/>
              <a:latin typeface="Consolas"/>
              <a:ea typeface="+mn-ea"/>
              <a:cs typeface="Consolas"/>
            </a:endParaRPr>
          </a:p>
          <a:p>
            <a:pPr marL="312218" marR="0" lvl="0" indent="0" algn="ctr" defTabSz="914400" rtl="0" eaLnBrk="1" fontAlgn="auto" latinLnBrk="0" hangingPunct="1">
              <a:lnSpc>
                <a:spcPct val="100000"/>
              </a:lnSpc>
              <a:spcBef>
                <a:spcPts val="0"/>
              </a:spcBef>
              <a:spcAft>
                <a:spcPts val="0"/>
              </a:spcAft>
              <a:buClrTx/>
              <a:buSzTx/>
              <a:buFontTx/>
              <a:buNone/>
              <a:tabLst/>
              <a:defRPr/>
            </a:pPr>
            <a:r>
              <a:rPr kumimoji="0" sz="2052" b="0" i="0" u="none" strike="noStrike" kern="1200" cap="none" spc="0" normalizeH="0" baseline="0" noProof="0" dirty="0">
                <a:ln>
                  <a:noFill/>
                </a:ln>
                <a:solidFill>
                  <a:prstClr val="black"/>
                </a:solidFill>
                <a:effectLst/>
                <a:uLnTx/>
                <a:uFillTx/>
                <a:latin typeface="Consolas"/>
                <a:ea typeface="+mn-ea"/>
                <a:cs typeface="Consolas"/>
              </a:rPr>
              <a:t>2: y =</a:t>
            </a:r>
            <a:r>
              <a:rPr kumimoji="0" sz="2052" b="0" i="0" u="none" strike="noStrike" kern="1200" cap="none" spc="-64" normalizeH="0" baseline="0" noProof="0" dirty="0">
                <a:ln>
                  <a:noFill/>
                </a:ln>
                <a:solidFill>
                  <a:prstClr val="black"/>
                </a:solidFill>
                <a:effectLst/>
                <a:uLnTx/>
                <a:uFillTx/>
                <a:latin typeface="Consolas"/>
                <a:ea typeface="+mn-ea"/>
                <a:cs typeface="Consolas"/>
              </a:rPr>
              <a:t> </a:t>
            </a:r>
            <a:r>
              <a:rPr kumimoji="0" sz="2052" b="0" i="0" u="none" strike="noStrike" kern="1200" cap="none" spc="4" normalizeH="0" baseline="0" noProof="0" dirty="0">
                <a:ln>
                  <a:noFill/>
                </a:ln>
                <a:solidFill>
                  <a:prstClr val="black"/>
                </a:solidFill>
                <a:effectLst/>
                <a:uLnTx/>
                <a:uFillTx/>
                <a:latin typeface="Consolas"/>
                <a:ea typeface="+mn-ea"/>
                <a:cs typeface="Consolas"/>
              </a:rPr>
              <a:t>c;</a:t>
            </a:r>
            <a:endParaRPr kumimoji="0" sz="2052" b="0" i="0" u="none" strike="noStrike" kern="1200" cap="none" spc="0" normalizeH="0" baseline="0" noProof="0" dirty="0">
              <a:ln>
                <a:noFill/>
              </a:ln>
              <a:solidFill>
                <a:prstClr val="black"/>
              </a:solidFill>
              <a:effectLst/>
              <a:uLnTx/>
              <a:uFillTx/>
              <a:latin typeface="Consolas"/>
              <a:ea typeface="+mn-ea"/>
              <a:cs typeface="Consolas"/>
            </a:endParaRPr>
          </a:p>
          <a:p>
            <a:pPr marL="312218" marR="0" lvl="0" indent="0" algn="ctr" defTabSz="914400" rtl="0" eaLnBrk="1" fontAlgn="auto" latinLnBrk="0" hangingPunct="1">
              <a:lnSpc>
                <a:spcPct val="100000"/>
              </a:lnSpc>
              <a:spcBef>
                <a:spcPts val="0"/>
              </a:spcBef>
              <a:spcAft>
                <a:spcPts val="0"/>
              </a:spcAft>
              <a:buClrTx/>
              <a:buSzTx/>
              <a:buFontTx/>
              <a:buNone/>
              <a:tabLst/>
              <a:defRPr/>
            </a:pPr>
            <a:r>
              <a:rPr kumimoji="0" sz="2052" b="0" i="0" u="none" strike="noStrike" kern="1200" cap="none" spc="0" normalizeH="0" baseline="0" noProof="0" dirty="0">
                <a:ln>
                  <a:noFill/>
                </a:ln>
                <a:solidFill>
                  <a:prstClr val="black"/>
                </a:solidFill>
                <a:effectLst/>
                <a:uLnTx/>
                <a:uFillTx/>
                <a:latin typeface="Consolas"/>
                <a:ea typeface="+mn-ea"/>
                <a:cs typeface="Consolas"/>
              </a:rPr>
              <a:t>3: y =</a:t>
            </a:r>
            <a:r>
              <a:rPr kumimoji="0" sz="2052" b="0" i="0" u="none" strike="noStrike" kern="1200" cap="none" spc="-64" normalizeH="0" baseline="0" noProof="0" dirty="0">
                <a:ln>
                  <a:noFill/>
                </a:ln>
                <a:solidFill>
                  <a:prstClr val="black"/>
                </a:solidFill>
                <a:effectLst/>
                <a:uLnTx/>
                <a:uFillTx/>
                <a:latin typeface="Consolas"/>
                <a:ea typeface="+mn-ea"/>
                <a:cs typeface="Consolas"/>
              </a:rPr>
              <a:t> </a:t>
            </a:r>
            <a:r>
              <a:rPr kumimoji="0" sz="2052" b="0" i="0" u="none" strike="noStrike" kern="1200" cap="none" spc="4" normalizeH="0" baseline="0" noProof="0" dirty="0">
                <a:ln>
                  <a:noFill/>
                </a:ln>
                <a:solidFill>
                  <a:prstClr val="black"/>
                </a:solidFill>
                <a:effectLst/>
                <a:uLnTx/>
                <a:uFillTx/>
                <a:latin typeface="Consolas"/>
                <a:ea typeface="+mn-ea"/>
                <a:cs typeface="Consolas"/>
              </a:rPr>
              <a:t>d;</a:t>
            </a:r>
            <a:endParaRPr kumimoji="0" sz="2052" b="0" i="0" u="none" strike="noStrike" kern="1200" cap="none" spc="0" normalizeH="0" baseline="0" noProof="0" dirty="0">
              <a:ln>
                <a:noFill/>
              </a:ln>
              <a:solidFill>
                <a:prstClr val="black"/>
              </a:solidFill>
              <a:effectLst/>
              <a:uLnTx/>
              <a:uFillTx/>
              <a:latin typeface="Consolas"/>
              <a:ea typeface="+mn-ea"/>
              <a:cs typeface="Consolas"/>
            </a:endParaRPr>
          </a:p>
          <a:p>
            <a:pPr marL="1606702" marR="0" lvl="0" indent="0" algn="ctr" defTabSz="914400" rtl="0" eaLnBrk="1" fontAlgn="auto" latinLnBrk="0" hangingPunct="1">
              <a:lnSpc>
                <a:spcPct val="100000"/>
              </a:lnSpc>
              <a:spcBef>
                <a:spcPts val="0"/>
              </a:spcBef>
              <a:spcAft>
                <a:spcPts val="0"/>
              </a:spcAft>
              <a:buClrTx/>
              <a:buSzTx/>
              <a:buFontTx/>
              <a:buNone/>
              <a:tabLst/>
              <a:defRPr/>
            </a:pPr>
            <a:r>
              <a:rPr kumimoji="0" sz="2052" b="1" i="0" u="none" strike="noStrike" kern="1200" cap="none" spc="0" normalizeH="0" baseline="0" noProof="0" dirty="0">
                <a:ln>
                  <a:noFill/>
                </a:ln>
                <a:solidFill>
                  <a:prstClr val="black"/>
                </a:solidFill>
                <a:effectLst/>
                <a:uLnTx/>
                <a:uFillTx/>
                <a:latin typeface="Consolas"/>
                <a:ea typeface="+mn-ea"/>
                <a:cs typeface="Consolas"/>
              </a:rPr>
              <a:t>default</a:t>
            </a:r>
            <a:r>
              <a:rPr kumimoji="0" sz="2052" b="0" i="0" u="none" strike="noStrike" kern="1200" cap="none" spc="0" normalizeH="0" baseline="0" noProof="0" dirty="0">
                <a:ln>
                  <a:noFill/>
                </a:ln>
                <a:solidFill>
                  <a:prstClr val="black"/>
                </a:solidFill>
                <a:effectLst/>
                <a:uLnTx/>
                <a:uFillTx/>
                <a:latin typeface="Consolas"/>
                <a:ea typeface="+mn-ea"/>
                <a:cs typeface="Consolas"/>
              </a:rPr>
              <a:t>: y =</a:t>
            </a:r>
            <a:r>
              <a:rPr kumimoji="0" sz="2052" b="0" i="0" u="none" strike="noStrike" kern="1200" cap="none" spc="-4" normalizeH="0" baseline="0" noProof="0" dirty="0">
                <a:ln>
                  <a:noFill/>
                </a:ln>
                <a:solidFill>
                  <a:prstClr val="black"/>
                </a:solidFill>
                <a:effectLst/>
                <a:uLnTx/>
                <a:uFillTx/>
                <a:latin typeface="Consolas"/>
                <a:ea typeface="+mn-ea"/>
                <a:cs typeface="Consolas"/>
              </a:rPr>
              <a:t> </a:t>
            </a:r>
            <a:r>
              <a:rPr kumimoji="0" sz="2052" b="0" i="0" u="none" strike="noStrike" kern="1200" cap="none" spc="4" normalizeH="0" baseline="0" noProof="0" dirty="0">
                <a:ln>
                  <a:noFill/>
                </a:ln>
                <a:solidFill>
                  <a:prstClr val="black"/>
                </a:solidFill>
                <a:effectLst/>
                <a:uLnTx/>
                <a:uFillTx/>
                <a:latin typeface="Consolas"/>
                <a:ea typeface="+mn-ea"/>
                <a:cs typeface="Consolas"/>
              </a:rPr>
              <a:t>1’bx;</a:t>
            </a:r>
            <a:endParaRPr kumimoji="0" sz="2052" b="0" i="0" u="none" strike="noStrike" kern="1200" cap="none" spc="0" normalizeH="0" baseline="0" noProof="0" dirty="0">
              <a:ln>
                <a:noFill/>
              </a:ln>
              <a:solidFill>
                <a:prstClr val="black"/>
              </a:solidFill>
              <a:effectLst/>
              <a:uLnTx/>
              <a:uFillTx/>
              <a:latin typeface="Consolas"/>
              <a:ea typeface="+mn-ea"/>
              <a:cs typeface="Consolas"/>
            </a:endParaRPr>
          </a:p>
          <a:p>
            <a:pPr marL="2048696" marR="2736662" lvl="0" indent="143892" algn="l" defTabSz="914400" rtl="0" eaLnBrk="1" fontAlgn="auto" latinLnBrk="0" hangingPunct="1">
              <a:lnSpc>
                <a:spcPct val="100000"/>
              </a:lnSpc>
              <a:spcBef>
                <a:spcPts val="0"/>
              </a:spcBef>
              <a:spcAft>
                <a:spcPts val="0"/>
              </a:spcAft>
              <a:buClrTx/>
              <a:buSzTx/>
              <a:buFontTx/>
              <a:buNone/>
              <a:tabLst/>
              <a:defRPr/>
            </a:pPr>
            <a:r>
              <a:rPr kumimoji="0" lang="en-US" sz="2052" b="1" i="0" u="none" strike="noStrike" kern="1200" cap="none" spc="4" normalizeH="0" baseline="0" noProof="0" dirty="0">
                <a:ln>
                  <a:noFill/>
                </a:ln>
                <a:solidFill>
                  <a:prstClr val="black"/>
                </a:solidFill>
                <a:effectLst/>
                <a:uLnTx/>
                <a:uFillTx/>
                <a:latin typeface="Consolas"/>
                <a:ea typeface="+mn-ea"/>
                <a:cs typeface="Consolas"/>
              </a:rPr>
              <a:t> </a:t>
            </a:r>
            <a:r>
              <a:rPr kumimoji="0" sz="2052" b="1" i="0" u="none" strike="noStrike" kern="1200" cap="none" spc="4" normalizeH="0" baseline="0" noProof="0" dirty="0" err="1">
                <a:ln>
                  <a:noFill/>
                </a:ln>
                <a:solidFill>
                  <a:prstClr val="black"/>
                </a:solidFill>
                <a:effectLst/>
                <a:uLnTx/>
                <a:uFillTx/>
                <a:latin typeface="Consolas"/>
                <a:ea typeface="+mn-ea"/>
                <a:cs typeface="Consolas"/>
              </a:rPr>
              <a:t>endcase</a:t>
            </a:r>
            <a:endParaRPr kumimoji="0" lang="en-US" sz="2052" b="1" i="0" u="none" strike="noStrike" kern="1200" cap="none" spc="4" normalizeH="0" baseline="0" noProof="0" dirty="0">
              <a:ln>
                <a:noFill/>
              </a:ln>
              <a:solidFill>
                <a:prstClr val="black"/>
              </a:solidFill>
              <a:effectLst/>
              <a:uLnTx/>
              <a:uFillTx/>
              <a:latin typeface="Consolas"/>
              <a:ea typeface="+mn-ea"/>
              <a:cs typeface="Consolas"/>
            </a:endParaRPr>
          </a:p>
          <a:p>
            <a:pPr marL="2048696" marR="2736662" lvl="0" indent="143892" algn="l" defTabSz="914400" rtl="0" eaLnBrk="1" fontAlgn="auto" latinLnBrk="0" hangingPunct="1">
              <a:lnSpc>
                <a:spcPct val="100000"/>
              </a:lnSpc>
              <a:spcBef>
                <a:spcPts val="0"/>
              </a:spcBef>
              <a:spcAft>
                <a:spcPts val="0"/>
              </a:spcAft>
              <a:buClrTx/>
              <a:buSzTx/>
              <a:buFontTx/>
              <a:buNone/>
              <a:tabLst/>
              <a:defRPr/>
            </a:pPr>
            <a:r>
              <a:rPr kumimoji="0" sz="2052" b="1" i="0" u="none" strike="noStrike" kern="1200" cap="none" spc="4" normalizeH="0" baseline="0" noProof="0" dirty="0">
                <a:ln>
                  <a:noFill/>
                </a:ln>
                <a:solidFill>
                  <a:prstClr val="black"/>
                </a:solidFill>
                <a:effectLst/>
                <a:uLnTx/>
                <a:uFillTx/>
                <a:latin typeface="Consolas"/>
                <a:ea typeface="+mn-ea"/>
                <a:cs typeface="Consolas"/>
              </a:rPr>
              <a:t>end</a:t>
            </a:r>
            <a:endParaRPr kumimoji="0" sz="2052" b="0" i="0" u="none" strike="noStrike" kern="1200" cap="none" spc="0" normalizeH="0" baseline="0" noProof="0" dirty="0">
              <a:ln>
                <a:noFill/>
              </a:ln>
              <a:solidFill>
                <a:prstClr val="black"/>
              </a:solidFill>
              <a:effectLst/>
              <a:uLnTx/>
              <a:uFillTx/>
              <a:latin typeface="Consolas"/>
              <a:ea typeface="+mn-ea"/>
              <a:cs typeface="Consolas"/>
            </a:endParaRPr>
          </a:p>
        </p:txBody>
      </p:sp>
      <p:pic>
        <p:nvPicPr>
          <p:cNvPr id="39" name="圖片 38">
            <a:extLst>
              <a:ext uri="{FF2B5EF4-FFF2-40B4-BE49-F238E27FC236}">
                <a16:creationId xmlns:a16="http://schemas.microsoft.com/office/drawing/2014/main" id="{3D481A8A-7DF5-FE74-0646-DC85EC8DE061}"/>
              </a:ext>
            </a:extLst>
          </p:cNvPr>
          <p:cNvPicPr>
            <a:picLocks noChangeAspect="1"/>
          </p:cNvPicPr>
          <p:nvPr/>
        </p:nvPicPr>
        <p:blipFill>
          <a:blip r:embed="rId2"/>
          <a:stretch>
            <a:fillRect/>
          </a:stretch>
        </p:blipFill>
        <p:spPr>
          <a:xfrm>
            <a:off x="5303912" y="3429000"/>
            <a:ext cx="6616874" cy="2664296"/>
          </a:xfrm>
          <a:prstGeom prst="rect">
            <a:avLst/>
          </a:prstGeom>
        </p:spPr>
      </p:pic>
    </p:spTree>
    <p:extLst>
      <p:ext uri="{BB962C8B-B14F-4D97-AF65-F5344CB8AC3E}">
        <p14:creationId xmlns:p14="http://schemas.microsoft.com/office/powerpoint/2010/main" val="7497251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Conditional </a:t>
            </a:r>
            <a:r>
              <a:rPr lang="en-US" altLang="zh-TW" spc="-25" dirty="0"/>
              <a:t>statements</a:t>
            </a:r>
            <a:r>
              <a:rPr lang="en-US" altLang="zh-TW" spc="-45" dirty="0"/>
              <a:t> </a:t>
            </a:r>
            <a:r>
              <a:rPr lang="en-US" altLang="zh-TW" spc="-10" dirty="0"/>
              <a:t>(</a:t>
            </a:r>
            <a:r>
              <a:rPr lang="en-US" altLang="zh-TW" spc="-10" dirty="0">
                <a:solidFill>
                  <a:srgbClr val="006FC0"/>
                </a:solidFill>
                <a:latin typeface="Consolas"/>
                <a:cs typeface="Consolas"/>
              </a:rPr>
              <a:t>case</a:t>
            </a:r>
            <a:r>
              <a:rPr lang="en-US" altLang="zh-TW" spc="-10" dirty="0"/>
              <a:t>)</a:t>
            </a:r>
            <a:endParaRPr lang="zh-TW" altLang="en-US" dirty="0"/>
          </a:p>
        </p:txBody>
      </p:sp>
      <p:sp>
        <p:nvSpPr>
          <p:cNvPr id="3" name="內容版面配置區 2"/>
          <p:cNvSpPr>
            <a:spLocks noGrp="1"/>
          </p:cNvSpPr>
          <p:nvPr>
            <p:ph idx="1"/>
          </p:nvPr>
        </p:nvSpPr>
        <p:spPr/>
        <p:txBody>
          <a:bodyPr/>
          <a:lstStyle/>
          <a:p>
            <a:pPr marL="355600" marR="559435" indent="-343535">
              <a:lnSpc>
                <a:spcPts val="2400"/>
              </a:lnSpc>
              <a:spcBef>
                <a:spcPts val="675"/>
              </a:spcBef>
              <a:buFont typeface="Arial"/>
              <a:buChar char="•"/>
              <a:tabLst>
                <a:tab pos="355600" algn="l"/>
                <a:tab pos="356235" algn="l"/>
              </a:tabLst>
            </a:pPr>
            <a:r>
              <a:rPr lang="en-US" altLang="zh-TW" sz="2500" spc="-10" dirty="0">
                <a:solidFill>
                  <a:srgbClr val="006FC0"/>
                </a:solidFill>
                <a:latin typeface="Consolas"/>
                <a:cs typeface="Consolas"/>
              </a:rPr>
              <a:t>case</a:t>
            </a:r>
            <a:r>
              <a:rPr lang="en-US" altLang="zh-TW" sz="2500" spc="-10" dirty="0">
                <a:latin typeface="Calibri"/>
                <a:cs typeface="Calibri"/>
              </a:rPr>
              <a:t>, </a:t>
            </a:r>
            <a:r>
              <a:rPr lang="en-US" altLang="zh-TW" sz="2500" spc="-10" dirty="0" err="1">
                <a:solidFill>
                  <a:srgbClr val="006FC0"/>
                </a:solidFill>
                <a:latin typeface="Consolas"/>
                <a:cs typeface="Consolas"/>
              </a:rPr>
              <a:t>casex</a:t>
            </a:r>
            <a:r>
              <a:rPr lang="en-US" altLang="zh-TW" sz="2500" spc="-10" dirty="0">
                <a:latin typeface="Calibri"/>
                <a:cs typeface="Calibri"/>
              </a:rPr>
              <a:t>, </a:t>
            </a:r>
            <a:r>
              <a:rPr lang="en-US" altLang="zh-TW" sz="2500" spc="-10" dirty="0" err="1">
                <a:solidFill>
                  <a:srgbClr val="006FC0"/>
                </a:solidFill>
                <a:latin typeface="Consolas"/>
                <a:cs typeface="Consolas"/>
              </a:rPr>
              <a:t>casez</a:t>
            </a:r>
            <a:r>
              <a:rPr lang="en-US" altLang="zh-TW" sz="2500" spc="-10" dirty="0">
                <a:latin typeface="Calibri"/>
                <a:cs typeface="Calibri"/>
              </a:rPr>
              <a:t>: case </a:t>
            </a:r>
            <a:r>
              <a:rPr lang="en-US" altLang="zh-TW" sz="2500" spc="-15" dirty="0">
                <a:latin typeface="Calibri"/>
                <a:cs typeface="Calibri"/>
              </a:rPr>
              <a:t>statements are </a:t>
            </a:r>
            <a:r>
              <a:rPr lang="en-US" altLang="zh-TW" sz="2500" spc="-5" dirty="0">
                <a:latin typeface="Calibri"/>
                <a:cs typeface="Calibri"/>
              </a:rPr>
              <a:t>used </a:t>
            </a:r>
            <a:r>
              <a:rPr lang="en-US" altLang="zh-TW" sz="2500" spc="-25" dirty="0">
                <a:latin typeface="Calibri"/>
                <a:cs typeface="Calibri"/>
              </a:rPr>
              <a:t>for  </a:t>
            </a:r>
            <a:r>
              <a:rPr lang="en-US" altLang="zh-TW" sz="2500" spc="-10" dirty="0">
                <a:latin typeface="Calibri"/>
                <a:cs typeface="Calibri"/>
              </a:rPr>
              <a:t>switching between </a:t>
            </a:r>
            <a:r>
              <a:rPr lang="en-US" altLang="zh-TW" sz="2500" spc="-5" dirty="0">
                <a:latin typeface="Calibri"/>
                <a:cs typeface="Calibri"/>
              </a:rPr>
              <a:t>multiple</a:t>
            </a:r>
            <a:r>
              <a:rPr lang="en-US" altLang="zh-TW" sz="2500" spc="50" dirty="0">
                <a:latin typeface="Calibri"/>
                <a:cs typeface="Calibri"/>
              </a:rPr>
              <a:t> </a:t>
            </a:r>
            <a:r>
              <a:rPr lang="en-US" altLang="zh-TW" sz="2500" spc="-5" dirty="0">
                <a:latin typeface="Calibri"/>
                <a:cs typeface="Calibri"/>
              </a:rPr>
              <a:t>selections</a:t>
            </a:r>
            <a:endParaRPr lang="en-US" altLang="zh-TW" sz="2500" dirty="0">
              <a:latin typeface="Calibri"/>
              <a:cs typeface="Calibri"/>
            </a:endParaRPr>
          </a:p>
          <a:p>
            <a:pPr marL="756285" lvl="1" indent="-287020">
              <a:spcBef>
                <a:spcPts val="25"/>
              </a:spcBef>
              <a:buFont typeface="Arial"/>
              <a:buChar char="–"/>
              <a:tabLst>
                <a:tab pos="756920" algn="l"/>
              </a:tabLst>
            </a:pPr>
            <a:r>
              <a:rPr lang="en-US" altLang="zh-TW" dirty="0">
                <a:latin typeface="Calibri"/>
                <a:cs typeface="Calibri"/>
              </a:rPr>
              <a:t>If </a:t>
            </a:r>
            <a:r>
              <a:rPr lang="en-US" altLang="zh-TW" spc="-10" dirty="0">
                <a:latin typeface="Calibri"/>
                <a:cs typeface="Calibri"/>
              </a:rPr>
              <a:t>there are </a:t>
            </a:r>
            <a:r>
              <a:rPr lang="en-US" altLang="zh-TW" dirty="0">
                <a:latin typeface="Calibri"/>
                <a:cs typeface="Calibri"/>
              </a:rPr>
              <a:t>multiple </a:t>
            </a:r>
            <a:r>
              <a:rPr lang="en-US" altLang="zh-TW" spc="-10" dirty="0">
                <a:latin typeface="Calibri"/>
                <a:cs typeface="Calibri"/>
              </a:rPr>
              <a:t>matches </a:t>
            </a:r>
            <a:r>
              <a:rPr lang="en-US" altLang="zh-TW" spc="-5" dirty="0">
                <a:latin typeface="Calibri"/>
                <a:cs typeface="Calibri"/>
              </a:rPr>
              <a:t>only </a:t>
            </a:r>
            <a:r>
              <a:rPr lang="en-US" altLang="zh-TW" dirty="0">
                <a:latin typeface="Calibri"/>
                <a:cs typeface="Calibri"/>
              </a:rPr>
              <a:t>the </a:t>
            </a:r>
            <a:r>
              <a:rPr lang="en-US" altLang="zh-TW" spc="-15" dirty="0">
                <a:latin typeface="Calibri"/>
                <a:cs typeface="Calibri"/>
              </a:rPr>
              <a:t>first </a:t>
            </a:r>
            <a:r>
              <a:rPr lang="en-US" altLang="zh-TW" dirty="0">
                <a:latin typeface="Calibri"/>
                <a:cs typeface="Calibri"/>
              </a:rPr>
              <a:t>is</a:t>
            </a:r>
            <a:r>
              <a:rPr lang="en-US" altLang="zh-TW" spc="-45" dirty="0">
                <a:latin typeface="Calibri"/>
                <a:cs typeface="Calibri"/>
              </a:rPr>
              <a:t> </a:t>
            </a:r>
            <a:r>
              <a:rPr lang="en-US" altLang="zh-TW" spc="-15" dirty="0">
                <a:latin typeface="Calibri"/>
                <a:cs typeface="Calibri"/>
              </a:rPr>
              <a:t>evaluated</a:t>
            </a:r>
            <a:endParaRPr lang="en-US" altLang="zh-TW" dirty="0">
              <a:latin typeface="Calibri"/>
              <a:cs typeface="Calibri"/>
            </a:endParaRPr>
          </a:p>
          <a:p>
            <a:pPr marL="756285" lvl="1" indent="-287020">
              <a:lnSpc>
                <a:spcPts val="2880"/>
              </a:lnSpc>
              <a:buFont typeface="Arial"/>
              <a:buChar char="–"/>
              <a:tabLst>
                <a:tab pos="756920" algn="l"/>
              </a:tabLst>
            </a:pPr>
            <a:r>
              <a:rPr lang="en-US" altLang="zh-TW" spc="-10" dirty="0">
                <a:latin typeface="Calibri"/>
                <a:cs typeface="Calibri"/>
              </a:rPr>
              <a:t>Breaks</a:t>
            </a:r>
            <a:r>
              <a:rPr lang="en-US" altLang="zh-TW" spc="-25" dirty="0">
                <a:latin typeface="Calibri"/>
                <a:cs typeface="Calibri"/>
              </a:rPr>
              <a:t> </a:t>
            </a:r>
            <a:r>
              <a:rPr lang="en-US" altLang="zh-TW" spc="-10" dirty="0">
                <a:latin typeface="Calibri"/>
                <a:cs typeface="Calibri"/>
              </a:rPr>
              <a:t>automatically</a:t>
            </a:r>
            <a:endParaRPr lang="en-US" altLang="zh-TW" dirty="0">
              <a:latin typeface="Calibri"/>
              <a:cs typeface="Calibri"/>
            </a:endParaRPr>
          </a:p>
          <a:p>
            <a:pPr marL="355600" indent="-343535">
              <a:lnSpc>
                <a:spcPts val="3000"/>
              </a:lnSpc>
              <a:buFont typeface="Arial"/>
              <a:buChar char="•"/>
              <a:tabLst>
                <a:tab pos="355600" algn="l"/>
                <a:tab pos="356235" algn="l"/>
              </a:tabLst>
            </a:pPr>
            <a:r>
              <a:rPr lang="en-US" altLang="zh-TW" sz="2500" spc="-10" dirty="0" err="1">
                <a:solidFill>
                  <a:srgbClr val="006FC0"/>
                </a:solidFill>
                <a:latin typeface="Consolas"/>
                <a:cs typeface="Consolas"/>
              </a:rPr>
              <a:t>casez</a:t>
            </a:r>
            <a:r>
              <a:rPr lang="en-US" altLang="zh-TW" sz="2500" spc="-785" dirty="0">
                <a:solidFill>
                  <a:srgbClr val="006FC0"/>
                </a:solidFill>
                <a:latin typeface="Consolas"/>
                <a:cs typeface="Consolas"/>
              </a:rPr>
              <a:t> </a:t>
            </a:r>
            <a:r>
              <a:rPr lang="en-US" altLang="zh-TW" sz="2500" spc="-10" dirty="0">
                <a:latin typeface="Calibri"/>
                <a:cs typeface="Calibri"/>
              </a:rPr>
              <a:t>treats </a:t>
            </a:r>
            <a:r>
              <a:rPr lang="en-US" altLang="zh-TW" sz="2500" spc="-5" dirty="0">
                <a:latin typeface="Calibri"/>
                <a:cs typeface="Calibri"/>
              </a:rPr>
              <a:t>Z as don’t </a:t>
            </a:r>
            <a:r>
              <a:rPr lang="en-US" altLang="zh-TW" sz="2500" spc="-20" dirty="0">
                <a:latin typeface="Calibri"/>
                <a:cs typeface="Calibri"/>
              </a:rPr>
              <a:t>care</a:t>
            </a:r>
            <a:endParaRPr lang="en-US" altLang="zh-TW" sz="2500" dirty="0">
              <a:latin typeface="Calibri"/>
              <a:cs typeface="Calibri"/>
            </a:endParaRPr>
          </a:p>
          <a:p>
            <a:pPr marL="355600" indent="-343535">
              <a:buFont typeface="Arial"/>
              <a:buChar char="•"/>
              <a:tabLst>
                <a:tab pos="355600" algn="l"/>
                <a:tab pos="356235" algn="l"/>
              </a:tabLst>
            </a:pPr>
            <a:r>
              <a:rPr lang="en-US" altLang="zh-TW" sz="2500" spc="-10" dirty="0" err="1">
                <a:solidFill>
                  <a:srgbClr val="006FC0"/>
                </a:solidFill>
                <a:latin typeface="Consolas"/>
                <a:cs typeface="Consolas"/>
              </a:rPr>
              <a:t>casex</a:t>
            </a:r>
            <a:r>
              <a:rPr lang="en-US" altLang="zh-TW" sz="2500" spc="-760" dirty="0">
                <a:solidFill>
                  <a:srgbClr val="006FC0"/>
                </a:solidFill>
                <a:latin typeface="Consolas"/>
                <a:cs typeface="Consolas"/>
              </a:rPr>
              <a:t> </a:t>
            </a:r>
            <a:r>
              <a:rPr lang="en-US" altLang="zh-TW" sz="2500" spc="-10" dirty="0">
                <a:latin typeface="Calibri"/>
                <a:cs typeface="Calibri"/>
              </a:rPr>
              <a:t>treats </a:t>
            </a:r>
            <a:r>
              <a:rPr lang="en-US" altLang="zh-TW" sz="2500" spc="-5" dirty="0">
                <a:latin typeface="Calibri"/>
                <a:cs typeface="Calibri"/>
              </a:rPr>
              <a:t>Z and X as </a:t>
            </a:r>
            <a:r>
              <a:rPr lang="en-US" altLang="zh-TW" sz="2500" spc="-10" dirty="0">
                <a:latin typeface="Calibri"/>
                <a:cs typeface="Calibri"/>
              </a:rPr>
              <a:t>don’t </a:t>
            </a:r>
            <a:r>
              <a:rPr lang="en-US" altLang="zh-TW" sz="2500" spc="-15" dirty="0">
                <a:latin typeface="Calibri"/>
                <a:cs typeface="Calibri"/>
              </a:rPr>
              <a:t>care</a:t>
            </a:r>
            <a:endParaRPr lang="en-US" altLang="zh-TW" sz="2500" dirty="0">
              <a:latin typeface="Calibri"/>
              <a:cs typeface="Calibri"/>
            </a:endParaRPr>
          </a:p>
          <a:p>
            <a:endParaRPr lang="zh-TW" altLang="en-US" dirty="0"/>
          </a:p>
        </p:txBody>
      </p:sp>
      <p:sp>
        <p:nvSpPr>
          <p:cNvPr id="4" name="object 3"/>
          <p:cNvSpPr/>
          <p:nvPr/>
        </p:nvSpPr>
        <p:spPr>
          <a:xfrm>
            <a:off x="1619250" y="4076700"/>
            <a:ext cx="5977255" cy="1631950"/>
          </a:xfrm>
          <a:custGeom>
            <a:avLst/>
            <a:gdLst/>
            <a:ahLst/>
            <a:cxnLst/>
            <a:rect l="l" t="t" r="r" b="b"/>
            <a:pathLst>
              <a:path w="5977255" h="1631950">
                <a:moveTo>
                  <a:pt x="0" y="1631950"/>
                </a:moveTo>
                <a:lnTo>
                  <a:pt x="5977001" y="1631950"/>
                </a:lnTo>
                <a:lnTo>
                  <a:pt x="5977001" y="0"/>
                </a:lnTo>
                <a:lnTo>
                  <a:pt x="0" y="0"/>
                </a:lnTo>
                <a:lnTo>
                  <a:pt x="0" y="1631950"/>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 name="object 5"/>
          <p:cNvGraphicFramePr>
            <a:graphicFrameLocks noGrp="1"/>
          </p:cNvGraphicFramePr>
          <p:nvPr/>
        </p:nvGraphicFramePr>
        <p:xfrm>
          <a:off x="1959864" y="4478740"/>
          <a:ext cx="4532628" cy="559308"/>
        </p:xfrm>
        <a:graphic>
          <a:graphicData uri="http://schemas.openxmlformats.org/drawingml/2006/table">
            <a:tbl>
              <a:tblPr firstRow="1" bandRow="1">
                <a:tableStyleId>{2D5ABB26-0587-4C30-8999-92F81FD0307C}</a:tableStyleId>
              </a:tblPr>
              <a:tblGrid>
                <a:gridCol w="1778000">
                  <a:extLst>
                    <a:ext uri="{9D8B030D-6E8A-4147-A177-3AD203B41FA5}">
                      <a16:colId xmlns:a16="http://schemas.microsoft.com/office/drawing/2014/main" val="20000"/>
                    </a:ext>
                  </a:extLst>
                </a:gridCol>
                <a:gridCol w="698500">
                  <a:extLst>
                    <a:ext uri="{9D8B030D-6E8A-4147-A177-3AD203B41FA5}">
                      <a16:colId xmlns:a16="http://schemas.microsoft.com/office/drawing/2014/main" val="20001"/>
                    </a:ext>
                  </a:extLst>
                </a:gridCol>
                <a:gridCol w="1536064">
                  <a:extLst>
                    <a:ext uri="{9D8B030D-6E8A-4147-A177-3AD203B41FA5}">
                      <a16:colId xmlns:a16="http://schemas.microsoft.com/office/drawing/2014/main" val="20002"/>
                    </a:ext>
                  </a:extLst>
                </a:gridCol>
                <a:gridCol w="520064">
                  <a:extLst>
                    <a:ext uri="{9D8B030D-6E8A-4147-A177-3AD203B41FA5}">
                      <a16:colId xmlns:a16="http://schemas.microsoft.com/office/drawing/2014/main" val="20003"/>
                    </a:ext>
                  </a:extLst>
                </a:gridCol>
              </a:tblGrid>
              <a:tr h="279654">
                <a:tc>
                  <a:txBody>
                    <a:bodyPr/>
                    <a:lstStyle/>
                    <a:p>
                      <a:pPr marL="31750">
                        <a:lnSpc>
                          <a:spcPts val="1889"/>
                        </a:lnSpc>
                      </a:pPr>
                      <a:r>
                        <a:rPr sz="2000" spc="-5" dirty="0">
                          <a:solidFill>
                            <a:srgbClr val="FF0000"/>
                          </a:solidFill>
                          <a:latin typeface="Consolas"/>
                          <a:cs typeface="Consolas"/>
                        </a:rPr>
                        <a:t>&lt;alternative</a:t>
                      </a:r>
                      <a:endParaRPr sz="2000" dirty="0">
                        <a:latin typeface="Consolas"/>
                        <a:cs typeface="Consolas"/>
                      </a:endParaRPr>
                    </a:p>
                  </a:txBody>
                  <a:tcPr marL="0" marR="0" marT="0" marB="0"/>
                </a:tc>
                <a:tc>
                  <a:txBody>
                    <a:bodyPr/>
                    <a:lstStyle/>
                    <a:p>
                      <a:pPr algn="ctr">
                        <a:lnSpc>
                          <a:spcPts val="1889"/>
                        </a:lnSpc>
                      </a:pPr>
                      <a:r>
                        <a:rPr sz="2000" dirty="0">
                          <a:solidFill>
                            <a:srgbClr val="FF0000"/>
                          </a:solidFill>
                          <a:latin typeface="Consolas"/>
                          <a:cs typeface="Consolas"/>
                        </a:rPr>
                        <a:t>1&gt;</a:t>
                      </a:r>
                      <a:r>
                        <a:rPr sz="2000" spc="-75" dirty="0">
                          <a:solidFill>
                            <a:srgbClr val="FF0000"/>
                          </a:solidFill>
                          <a:latin typeface="Consolas"/>
                          <a:cs typeface="Consolas"/>
                        </a:rPr>
                        <a:t> </a:t>
                      </a:r>
                      <a:r>
                        <a:rPr sz="2000" dirty="0">
                          <a:latin typeface="Consolas"/>
                          <a:cs typeface="Consolas"/>
                        </a:rPr>
                        <a:t>:</a:t>
                      </a:r>
                      <a:endParaRPr sz="2000">
                        <a:latin typeface="Consolas"/>
                        <a:cs typeface="Consolas"/>
                      </a:endParaRPr>
                    </a:p>
                  </a:txBody>
                  <a:tcPr marL="0" marR="0" marT="0" marB="0"/>
                </a:tc>
                <a:tc>
                  <a:txBody>
                    <a:bodyPr/>
                    <a:lstStyle/>
                    <a:p>
                      <a:pPr algn="ctr">
                        <a:lnSpc>
                          <a:spcPts val="1889"/>
                        </a:lnSpc>
                      </a:pPr>
                      <a:r>
                        <a:rPr sz="2000" spc="-5" dirty="0">
                          <a:solidFill>
                            <a:srgbClr val="FF0000"/>
                          </a:solidFill>
                          <a:latin typeface="Consolas"/>
                          <a:cs typeface="Consolas"/>
                        </a:rPr>
                        <a:t>&lt;statement</a:t>
                      </a:r>
                      <a:endParaRPr sz="2000">
                        <a:latin typeface="Consolas"/>
                        <a:cs typeface="Consolas"/>
                      </a:endParaRPr>
                    </a:p>
                  </a:txBody>
                  <a:tcPr marL="0" marR="0" marT="0" marB="0"/>
                </a:tc>
                <a:tc>
                  <a:txBody>
                    <a:bodyPr/>
                    <a:lstStyle/>
                    <a:p>
                      <a:pPr marL="38100" algn="ctr">
                        <a:lnSpc>
                          <a:spcPts val="1889"/>
                        </a:lnSpc>
                      </a:pPr>
                      <a:r>
                        <a:rPr sz="2000" spc="-5" dirty="0">
                          <a:solidFill>
                            <a:srgbClr val="FF0000"/>
                          </a:solidFill>
                          <a:latin typeface="Consolas"/>
                          <a:cs typeface="Consolas"/>
                        </a:rPr>
                        <a:t>1&gt;</a:t>
                      </a:r>
                      <a:r>
                        <a:rPr sz="2000" spc="-5" dirty="0">
                          <a:latin typeface="Consolas"/>
                          <a:cs typeface="Consolas"/>
                        </a:rPr>
                        <a:t>;</a:t>
                      </a:r>
                      <a:endParaRPr sz="2000">
                        <a:latin typeface="Consolas"/>
                        <a:cs typeface="Consolas"/>
                      </a:endParaRPr>
                    </a:p>
                  </a:txBody>
                  <a:tcPr marL="0" marR="0" marT="0" marB="0"/>
                </a:tc>
                <a:extLst>
                  <a:ext uri="{0D108BD9-81ED-4DB2-BD59-A6C34878D82A}">
                    <a16:rowId xmlns:a16="http://schemas.microsoft.com/office/drawing/2014/main" val="10000"/>
                  </a:ext>
                </a:extLst>
              </a:tr>
              <a:tr h="279654">
                <a:tc>
                  <a:txBody>
                    <a:bodyPr/>
                    <a:lstStyle/>
                    <a:p>
                      <a:pPr marL="31750">
                        <a:lnSpc>
                          <a:spcPts val="2085"/>
                        </a:lnSpc>
                      </a:pPr>
                      <a:r>
                        <a:rPr sz="2000" spc="-5" dirty="0">
                          <a:solidFill>
                            <a:srgbClr val="FF0000"/>
                          </a:solidFill>
                          <a:latin typeface="Consolas"/>
                          <a:cs typeface="Consolas"/>
                        </a:rPr>
                        <a:t>&lt;alternative</a:t>
                      </a:r>
                      <a:endParaRPr sz="2000">
                        <a:latin typeface="Consolas"/>
                        <a:cs typeface="Consolas"/>
                      </a:endParaRPr>
                    </a:p>
                  </a:txBody>
                  <a:tcPr marL="0" marR="0" marT="0" marB="0"/>
                </a:tc>
                <a:tc>
                  <a:txBody>
                    <a:bodyPr/>
                    <a:lstStyle/>
                    <a:p>
                      <a:pPr algn="ctr">
                        <a:lnSpc>
                          <a:spcPts val="2085"/>
                        </a:lnSpc>
                      </a:pPr>
                      <a:r>
                        <a:rPr sz="2000" dirty="0">
                          <a:solidFill>
                            <a:srgbClr val="FF0000"/>
                          </a:solidFill>
                          <a:latin typeface="Consolas"/>
                          <a:cs typeface="Consolas"/>
                        </a:rPr>
                        <a:t>2&gt;</a:t>
                      </a:r>
                      <a:r>
                        <a:rPr sz="2000" spc="-75" dirty="0">
                          <a:solidFill>
                            <a:srgbClr val="FF0000"/>
                          </a:solidFill>
                          <a:latin typeface="Consolas"/>
                          <a:cs typeface="Consolas"/>
                        </a:rPr>
                        <a:t> </a:t>
                      </a:r>
                      <a:r>
                        <a:rPr sz="2000" dirty="0">
                          <a:latin typeface="Consolas"/>
                          <a:cs typeface="Consolas"/>
                        </a:rPr>
                        <a:t>:</a:t>
                      </a:r>
                      <a:endParaRPr sz="2000">
                        <a:latin typeface="Consolas"/>
                        <a:cs typeface="Consolas"/>
                      </a:endParaRPr>
                    </a:p>
                  </a:txBody>
                  <a:tcPr marL="0" marR="0" marT="0" marB="0"/>
                </a:tc>
                <a:tc>
                  <a:txBody>
                    <a:bodyPr/>
                    <a:lstStyle/>
                    <a:p>
                      <a:pPr algn="ctr">
                        <a:lnSpc>
                          <a:spcPts val="2085"/>
                        </a:lnSpc>
                      </a:pPr>
                      <a:r>
                        <a:rPr sz="2000" spc="-5" dirty="0">
                          <a:solidFill>
                            <a:srgbClr val="FF0000"/>
                          </a:solidFill>
                          <a:latin typeface="Consolas"/>
                          <a:cs typeface="Consolas"/>
                        </a:rPr>
                        <a:t>&lt;statement</a:t>
                      </a:r>
                      <a:endParaRPr sz="2000">
                        <a:latin typeface="Consolas"/>
                        <a:cs typeface="Consolas"/>
                      </a:endParaRPr>
                    </a:p>
                  </a:txBody>
                  <a:tcPr marL="0" marR="0" marT="0" marB="0"/>
                </a:tc>
                <a:tc>
                  <a:txBody>
                    <a:bodyPr/>
                    <a:lstStyle/>
                    <a:p>
                      <a:pPr marL="38100" algn="ctr">
                        <a:lnSpc>
                          <a:spcPts val="2085"/>
                        </a:lnSpc>
                      </a:pPr>
                      <a:r>
                        <a:rPr sz="2000" spc="-5" dirty="0">
                          <a:solidFill>
                            <a:srgbClr val="FF0000"/>
                          </a:solidFill>
                          <a:latin typeface="Consolas"/>
                          <a:cs typeface="Consolas"/>
                        </a:rPr>
                        <a:t>2&gt;</a:t>
                      </a:r>
                      <a:r>
                        <a:rPr sz="2000" spc="-5" dirty="0">
                          <a:latin typeface="Consolas"/>
                          <a:cs typeface="Consolas"/>
                        </a:rPr>
                        <a:t>;</a:t>
                      </a:r>
                      <a:endParaRPr sz="2000" dirty="0">
                        <a:latin typeface="Consolas"/>
                        <a:cs typeface="Consolas"/>
                      </a:endParaRPr>
                    </a:p>
                  </a:txBody>
                  <a:tcPr marL="0" marR="0" marT="0" marB="0"/>
                </a:tc>
                <a:extLst>
                  <a:ext uri="{0D108BD9-81ED-4DB2-BD59-A6C34878D82A}">
                    <a16:rowId xmlns:a16="http://schemas.microsoft.com/office/drawing/2014/main" val="10001"/>
                  </a:ext>
                </a:extLst>
              </a:tr>
            </a:tbl>
          </a:graphicData>
        </a:graphic>
      </p:graphicFrame>
      <p:sp>
        <p:nvSpPr>
          <p:cNvPr id="6" name="object 6"/>
          <p:cNvSpPr txBox="1"/>
          <p:nvPr/>
        </p:nvSpPr>
        <p:spPr>
          <a:xfrm>
            <a:off x="4213352" y="5010150"/>
            <a:ext cx="3099435" cy="33083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Consolas"/>
                <a:ea typeface="+mn-ea"/>
                <a:cs typeface="Consolas"/>
              </a:rPr>
              <a:t>: </a:t>
            </a:r>
            <a:r>
              <a:rPr kumimoji="0" sz="2000" b="0" i="0" u="none" strike="noStrike" kern="1200" cap="none" spc="-5" normalizeH="0" baseline="0" noProof="0" dirty="0">
                <a:ln>
                  <a:noFill/>
                </a:ln>
                <a:solidFill>
                  <a:srgbClr val="FF0000"/>
                </a:solidFill>
                <a:effectLst/>
                <a:uLnTx/>
                <a:uFillTx/>
                <a:latin typeface="Consolas"/>
                <a:ea typeface="+mn-ea"/>
                <a:cs typeface="Consolas"/>
              </a:rPr>
              <a:t>&lt;default</a:t>
            </a:r>
            <a:r>
              <a:rPr kumimoji="0" sz="2000" b="0" i="0" u="none" strike="noStrike" kern="1200" cap="none" spc="-15" normalizeH="0" baseline="0" noProof="0" dirty="0">
                <a:ln>
                  <a:noFill/>
                </a:ln>
                <a:solidFill>
                  <a:srgbClr val="FF0000"/>
                </a:solidFill>
                <a:effectLst/>
                <a:uLnTx/>
                <a:uFillTx/>
                <a:latin typeface="Consolas"/>
                <a:ea typeface="+mn-ea"/>
                <a:cs typeface="Consolas"/>
              </a:rPr>
              <a:t> </a:t>
            </a:r>
            <a:r>
              <a:rPr kumimoji="0" sz="2000" b="0" i="0" u="none" strike="noStrike" kern="1200" cap="none" spc="-5" normalizeH="0" baseline="0" noProof="0" dirty="0">
                <a:ln>
                  <a:noFill/>
                </a:ln>
                <a:solidFill>
                  <a:srgbClr val="FF0000"/>
                </a:solidFill>
                <a:effectLst/>
                <a:uLnTx/>
                <a:uFillTx/>
                <a:latin typeface="Consolas"/>
                <a:ea typeface="+mn-ea"/>
                <a:cs typeface="Consolas"/>
              </a:rPr>
              <a:t>statement&gt;</a:t>
            </a:r>
            <a:r>
              <a:rPr kumimoji="0" sz="2000" b="0" i="0" u="none" strike="noStrike" kern="1200" cap="none" spc="-5" normalizeH="0" baseline="0" noProof="0" dirty="0">
                <a:ln>
                  <a:noFill/>
                </a:ln>
                <a:solidFill>
                  <a:prstClr val="black"/>
                </a:solidFill>
                <a:effectLst/>
                <a:uLnTx/>
                <a:uFillTx/>
                <a:latin typeface="Consolas"/>
                <a:ea typeface="+mn-ea"/>
                <a:cs typeface="Consolas"/>
              </a:rPr>
              <a:t>;</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7" name="object 7"/>
          <p:cNvSpPr txBox="1"/>
          <p:nvPr/>
        </p:nvSpPr>
        <p:spPr>
          <a:xfrm>
            <a:off x="1698117" y="5010150"/>
            <a:ext cx="1424305" cy="636270"/>
          </a:xfrm>
          <a:prstGeom prst="rect">
            <a:avLst/>
          </a:prstGeom>
        </p:spPr>
        <p:txBody>
          <a:bodyPr vert="horz" wrap="square" lIns="0" tIns="12700" rIns="0" bIns="0" rtlCol="0">
            <a:spAutoFit/>
          </a:bodyPr>
          <a:lstStyle/>
          <a:p>
            <a:pPr marL="433705" marR="0" lvl="0" indent="0" algn="l" defTabSz="914400" rtl="0" eaLnBrk="1" fontAlgn="auto" latinLnBrk="0" hangingPunct="1">
              <a:lnSpc>
                <a:spcPct val="100000"/>
              </a:lnSpc>
              <a:spcBef>
                <a:spcPts val="100"/>
              </a:spcBef>
              <a:spcAft>
                <a:spcPts val="0"/>
              </a:spcAft>
              <a:buClrTx/>
              <a:buSzTx/>
              <a:buFontTx/>
              <a:buNone/>
              <a:tabLst/>
              <a:defRPr/>
            </a:pPr>
            <a:r>
              <a:rPr kumimoji="0" sz="2000" b="0" i="0" u="none" strike="noStrike" kern="1200" cap="none" spc="-5" normalizeH="0" baseline="0" noProof="0" dirty="0">
                <a:ln>
                  <a:noFill/>
                </a:ln>
                <a:solidFill>
                  <a:srgbClr val="006FC0"/>
                </a:solidFill>
                <a:effectLst/>
                <a:uLnTx/>
                <a:uFillTx/>
                <a:latin typeface="Consolas"/>
                <a:ea typeface="+mn-ea"/>
                <a:cs typeface="Consolas"/>
              </a:rPr>
              <a:t>default</a:t>
            </a:r>
            <a:endParaRPr kumimoji="0" sz="2000" b="0" i="0" u="none" strike="noStrike" kern="1200" cap="none" spc="0" normalizeH="0" baseline="0" noProof="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2000" b="0" i="0" u="none" strike="noStrike" kern="1200" cap="none" spc="0" normalizeH="0" baseline="0" noProof="0" dirty="0">
                <a:ln>
                  <a:noFill/>
                </a:ln>
                <a:solidFill>
                  <a:srgbClr val="006FC0"/>
                </a:solidFill>
                <a:effectLst/>
                <a:uLnTx/>
                <a:uFillTx/>
                <a:latin typeface="Consolas"/>
                <a:ea typeface="+mn-ea"/>
                <a:cs typeface="Consolas"/>
              </a:rPr>
              <a:t>endcase</a:t>
            </a:r>
            <a:endParaRPr kumimoji="0" sz="2000" b="0" i="0" u="none" strike="noStrike" kern="1200" cap="none" spc="0" normalizeH="0" baseline="0" noProof="0">
              <a:ln>
                <a:noFill/>
              </a:ln>
              <a:solidFill>
                <a:prstClr val="black"/>
              </a:solidFill>
              <a:effectLst/>
              <a:uLnTx/>
              <a:uFillTx/>
              <a:latin typeface="Consolas"/>
              <a:ea typeface="+mn-ea"/>
              <a:cs typeface="Consolas"/>
            </a:endParaRPr>
          </a:p>
        </p:txBody>
      </p:sp>
      <p:sp>
        <p:nvSpPr>
          <p:cNvPr id="8" name="文字方塊 7"/>
          <p:cNvSpPr txBox="1"/>
          <p:nvPr/>
        </p:nvSpPr>
        <p:spPr>
          <a:xfrm>
            <a:off x="6816080" y="3140968"/>
            <a:ext cx="24152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Help logic simplification</a:t>
            </a: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
        <p:nvSpPr>
          <p:cNvPr id="9" name="矩形 8"/>
          <p:cNvSpPr/>
          <p:nvPr/>
        </p:nvSpPr>
        <p:spPr>
          <a:xfrm>
            <a:off x="446615" y="4058089"/>
            <a:ext cx="4040850" cy="400110"/>
          </a:xfrm>
          <a:prstGeom prst="rect">
            <a:avLst/>
          </a:prstGeom>
        </p:spPr>
        <p:txBody>
          <a:bodyPr wrap="none">
            <a:spAutoFit/>
          </a:bodyPr>
          <a:lstStyle/>
          <a:p>
            <a:pPr marL="117475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06FC0"/>
                </a:solidFill>
                <a:effectLst/>
                <a:uLnTx/>
                <a:uFillTx/>
                <a:latin typeface="Consolas"/>
                <a:ea typeface="新細明體" panose="02020500000000000000" pitchFamily="18" charset="-120"/>
                <a:cs typeface="Consolas"/>
              </a:rPr>
              <a:t>case</a:t>
            </a:r>
            <a:r>
              <a:rPr kumimoji="0" lang="en-US" altLang="zh-TW" sz="2000" b="0" i="0" u="none" strike="noStrike" kern="1200" cap="none" spc="-10" normalizeH="0" baseline="0" noProof="0" dirty="0">
                <a:ln>
                  <a:noFill/>
                </a:ln>
                <a:solidFill>
                  <a:srgbClr val="006FC0"/>
                </a:solidFill>
                <a:effectLst/>
                <a:uLnTx/>
                <a:uFillTx/>
                <a:latin typeface="Consolas"/>
                <a:ea typeface="新細明體" panose="02020500000000000000" pitchFamily="18" charset="-120"/>
                <a:cs typeface="Consolas"/>
              </a:rPr>
              <a:t> </a:t>
            </a:r>
            <a:r>
              <a:rPr kumimoji="0" lang="en-US" altLang="zh-TW" sz="2000" b="0" i="0" u="none" strike="noStrike" kern="1200" cap="none" spc="-5" normalizeH="0" baseline="0" noProof="0" dirty="0">
                <a:ln>
                  <a:noFill/>
                </a:ln>
                <a:solidFill>
                  <a:prstClr val="black"/>
                </a:solidFill>
                <a:effectLst/>
                <a:uLnTx/>
                <a:uFillTx/>
                <a:latin typeface="Consolas"/>
                <a:ea typeface="新細明體" panose="02020500000000000000" pitchFamily="18" charset="-120"/>
                <a:cs typeface="Consolas"/>
              </a:rPr>
              <a:t>(</a:t>
            </a:r>
            <a:r>
              <a:rPr kumimoji="0" lang="en-US" altLang="zh-TW" sz="2000" b="0" i="0" u="none" strike="noStrike" kern="1200" cap="none" spc="-5" normalizeH="0" baseline="0" noProof="0" dirty="0">
                <a:ln>
                  <a:noFill/>
                </a:ln>
                <a:solidFill>
                  <a:srgbClr val="FF0000"/>
                </a:solidFill>
                <a:effectLst/>
                <a:uLnTx/>
                <a:uFillTx/>
                <a:latin typeface="Consolas"/>
                <a:ea typeface="新細明體" panose="02020500000000000000" pitchFamily="18" charset="-120"/>
                <a:cs typeface="Consolas"/>
              </a:rPr>
              <a:t>&lt;expression&gt;</a:t>
            </a:r>
            <a:r>
              <a:rPr kumimoji="0" lang="en-US" altLang="zh-TW" sz="2000" b="0" i="0" u="none" strike="noStrike" kern="1200" cap="none" spc="-5" normalizeH="0" baseline="0" noProof="0" dirty="0">
                <a:ln>
                  <a:noFill/>
                </a:ln>
                <a:solidFill>
                  <a:prstClr val="black"/>
                </a:solidFill>
                <a:effectLst/>
                <a:uLnTx/>
                <a:uFillTx/>
                <a:latin typeface="Consolas"/>
                <a:ea typeface="新細明體" panose="02020500000000000000" pitchFamily="18" charset="-120"/>
                <a:cs typeface="Consolas"/>
              </a:rPr>
              <a:t>)</a:t>
            </a:r>
            <a:endParaRPr kumimoji="0" lang="en-US" altLang="zh-TW" sz="2000" b="0" i="0" u="none" strike="noStrike" kern="1200" cap="none" spc="0" normalizeH="0" baseline="0" noProof="0" dirty="0">
              <a:ln>
                <a:noFill/>
              </a:ln>
              <a:solidFill>
                <a:prstClr val="black"/>
              </a:solidFill>
              <a:effectLst/>
              <a:uLnTx/>
              <a:uFillTx/>
              <a:latin typeface="Consolas"/>
              <a:ea typeface="新細明體" panose="02020500000000000000" pitchFamily="18" charset="-120"/>
              <a:cs typeface="Consolas"/>
            </a:endParaRPr>
          </a:p>
        </p:txBody>
      </p:sp>
    </p:spTree>
    <p:extLst>
      <p:ext uri="{BB962C8B-B14F-4D97-AF65-F5344CB8AC3E}">
        <p14:creationId xmlns:p14="http://schemas.microsoft.com/office/powerpoint/2010/main" val="310943079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b="1" dirty="0"/>
              <a:t>case </a:t>
            </a:r>
            <a:r>
              <a:rPr lang="en-US" altLang="zh-TW" dirty="0"/>
              <a:t>is </a:t>
            </a:r>
            <a:r>
              <a:rPr lang="en-US" altLang="zh-TW" u="sng" dirty="0">
                <a:solidFill>
                  <a:srgbClr val="0000FF"/>
                </a:solidFill>
              </a:rPr>
              <a:t>easier to read </a:t>
            </a:r>
            <a:r>
              <a:rPr lang="en-US" altLang="zh-TW" dirty="0"/>
              <a:t>than a long string of </a:t>
            </a:r>
            <a:r>
              <a:rPr lang="en-US" altLang="zh-TW" b="1" dirty="0"/>
              <a:t>if...else </a:t>
            </a:r>
            <a:r>
              <a:rPr lang="en-US" altLang="zh-TW" dirty="0"/>
              <a:t>statements </a:t>
            </a:r>
          </a:p>
          <a:p>
            <a:pPr lvl="1">
              <a:buNone/>
            </a:pPr>
            <a:r>
              <a:rPr lang="en-US" altLang="zh-TW" sz="1800" dirty="0"/>
              <a:t>module mux_2_to_1(a, b, out, </a:t>
            </a:r>
            <a:r>
              <a:rPr lang="en-US" altLang="zh-TW" sz="1800" dirty="0" err="1"/>
              <a:t>sel</a:t>
            </a:r>
            <a:r>
              <a:rPr lang="en-US" altLang="zh-TW" sz="1800" dirty="0"/>
              <a:t>);</a:t>
            </a:r>
          </a:p>
          <a:p>
            <a:pPr lvl="1">
              <a:buNone/>
            </a:pPr>
            <a:r>
              <a:rPr lang="en-US" altLang="zh-TW" sz="1800" dirty="0"/>
              <a:t>input a, b, </a:t>
            </a:r>
            <a:r>
              <a:rPr lang="en-US" altLang="zh-TW" sz="1800" dirty="0" err="1"/>
              <a:t>sel</a:t>
            </a:r>
            <a:r>
              <a:rPr lang="en-US" altLang="zh-TW" sz="1800" dirty="0"/>
              <a:t>;</a:t>
            </a:r>
          </a:p>
          <a:p>
            <a:pPr lvl="1">
              <a:buNone/>
            </a:pPr>
            <a:r>
              <a:rPr lang="en-US" altLang="zh-TW" sz="1800" dirty="0"/>
              <a:t>output out;</a:t>
            </a:r>
          </a:p>
          <a:p>
            <a:pPr lvl="1">
              <a:buNone/>
            </a:pPr>
            <a:r>
              <a:rPr lang="en-US" altLang="zh-TW" sz="1800" dirty="0" err="1"/>
              <a:t>reg</a:t>
            </a:r>
            <a:r>
              <a:rPr lang="en-US" altLang="zh-TW" sz="1800" dirty="0"/>
              <a:t> out; </a:t>
            </a:r>
          </a:p>
          <a:p>
            <a:pPr lvl="1">
              <a:buNone/>
            </a:pPr>
            <a:endParaRPr lang="en-US" altLang="zh-TW" sz="1800" dirty="0"/>
          </a:p>
          <a:p>
            <a:pPr lvl="1">
              <a:buNone/>
            </a:pPr>
            <a:r>
              <a:rPr lang="en-US" altLang="zh-TW" sz="1800" dirty="0"/>
              <a:t>always @ (a or b or </a:t>
            </a:r>
            <a:r>
              <a:rPr lang="en-US" altLang="zh-TW" sz="1800" dirty="0" err="1"/>
              <a:t>sel</a:t>
            </a:r>
            <a:r>
              <a:rPr lang="en-US" altLang="zh-TW" sz="1800" dirty="0"/>
              <a:t>)</a:t>
            </a:r>
          </a:p>
          <a:p>
            <a:pPr lvl="1">
              <a:buNone/>
            </a:pPr>
            <a:r>
              <a:rPr lang="en-US" altLang="zh-TW" sz="1800" dirty="0"/>
              <a:t>begin</a:t>
            </a:r>
          </a:p>
          <a:p>
            <a:pPr lvl="1">
              <a:buNone/>
            </a:pPr>
            <a:r>
              <a:rPr lang="en-US" altLang="zh-TW" sz="1800" dirty="0"/>
              <a:t>	if (</a:t>
            </a:r>
            <a:r>
              <a:rPr lang="en-US" altLang="zh-TW" sz="1800" dirty="0" err="1"/>
              <a:t>sel</a:t>
            </a:r>
            <a:r>
              <a:rPr lang="en-US" altLang="zh-TW" sz="1800" dirty="0"/>
              <a:t>) out = a; 	</a:t>
            </a:r>
          </a:p>
          <a:p>
            <a:pPr lvl="1">
              <a:buNone/>
            </a:pPr>
            <a:r>
              <a:rPr lang="en-US" altLang="zh-TW" sz="1800" dirty="0"/>
              <a:t>	else out = b; 	 	</a:t>
            </a:r>
          </a:p>
          <a:p>
            <a:pPr lvl="1">
              <a:buNone/>
            </a:pPr>
            <a:r>
              <a:rPr lang="en-US" altLang="zh-TW" sz="1800" dirty="0"/>
              <a:t>end 	 	</a:t>
            </a:r>
          </a:p>
          <a:p>
            <a:pPr lvl="1">
              <a:buNone/>
            </a:pPr>
            <a:r>
              <a:rPr lang="en-US" altLang="zh-TW" sz="1800" dirty="0"/>
              <a:t>	</a:t>
            </a:r>
          </a:p>
          <a:p>
            <a:pPr lvl="1">
              <a:buNone/>
            </a:pPr>
            <a:r>
              <a:rPr lang="en-US" altLang="zh-TW" sz="1800" dirty="0" err="1"/>
              <a:t>endmodule</a:t>
            </a:r>
            <a:r>
              <a:rPr lang="en-US" altLang="zh-TW" sz="1800" dirty="0"/>
              <a:t> 	</a:t>
            </a:r>
            <a:r>
              <a:rPr lang="en-US" altLang="zh-TW" sz="1400" dirty="0"/>
              <a:t> 	</a:t>
            </a:r>
          </a:p>
          <a:p>
            <a:pPr>
              <a:buNone/>
            </a:pPr>
            <a:endParaRPr lang="zh-TW" altLang="en-US" sz="1800" dirty="0"/>
          </a:p>
          <a:p>
            <a:pPr>
              <a:buNone/>
            </a:pPr>
            <a:endParaRPr lang="zh-TW" altLang="en-US" sz="1800" dirty="0"/>
          </a:p>
        </p:txBody>
      </p:sp>
      <p:sp>
        <p:nvSpPr>
          <p:cNvPr id="2" name="標題 1"/>
          <p:cNvSpPr>
            <a:spLocks noGrp="1"/>
          </p:cNvSpPr>
          <p:nvPr>
            <p:ph type="title"/>
          </p:nvPr>
        </p:nvSpPr>
        <p:spPr/>
        <p:txBody>
          <a:bodyPr>
            <a:normAutofit/>
          </a:bodyPr>
          <a:lstStyle/>
          <a:p>
            <a:r>
              <a:rPr lang="en-US" altLang="zh-TW" dirty="0"/>
              <a:t>case</a:t>
            </a: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A664E-8A0E-4595-B90C-C3432E52D5CB}" type="slidenum">
              <a:rPr kumimoji="0" lang="en-US" altLang="zh-TW"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
        <p:nvSpPr>
          <p:cNvPr id="5" name="文字方塊 4"/>
          <p:cNvSpPr txBox="1"/>
          <p:nvPr/>
        </p:nvSpPr>
        <p:spPr>
          <a:xfrm>
            <a:off x="5951984" y="3862672"/>
            <a:ext cx="2664296" cy="1366528"/>
          </a:xfrm>
          <a:prstGeom prst="rect">
            <a:avLst/>
          </a:prstGeom>
          <a:noFill/>
          <a:ln w="28575">
            <a:solidFill>
              <a:srgbClr val="FF0000"/>
            </a:solidFill>
          </a:ln>
        </p:spPr>
        <p:txBody>
          <a:bodyPr wrap="square" rtlCol="0">
            <a:spAutoFit/>
          </a:bodyPr>
          <a:lstStyle/>
          <a:p>
            <a:pPr marL="285750" marR="0" lvl="0" indent="-285750" algn="l" defTabSz="914400" rtl="0" eaLnBrk="1" fontAlgn="auto" latinLnBrk="0" hangingPunct="1">
              <a:lnSpc>
                <a:spcPct val="100000"/>
              </a:lnSpc>
              <a:spcBef>
                <a:spcPct val="20000"/>
              </a:spcBef>
              <a:spcAft>
                <a:spcPts val="0"/>
              </a:spcAft>
              <a:buClrTx/>
              <a:buSzTx/>
              <a:buFontTx/>
              <a:buNone/>
              <a:tabLst/>
              <a:defRPr/>
            </a:pPr>
            <a:r>
              <a:rPr kumimoji="0" lang="en-US" altLang="zh-TW" sz="1800" b="0" i="0" u="none" strike="noStrike" kern="1200" cap="none" spc="0" normalizeH="0" baseline="0" noProof="0" dirty="0">
                <a:ln>
                  <a:noFill/>
                </a:ln>
                <a:solidFill>
                  <a:srgbClr val="000099"/>
                </a:solidFill>
                <a:effectLst/>
                <a:uLnTx/>
                <a:uFillTx/>
                <a:latin typeface="Calibri"/>
                <a:ea typeface="新細明體" panose="02020500000000000000" pitchFamily="18" charset="-120"/>
                <a:cs typeface="+mn-cs"/>
              </a:rPr>
              <a:t>case (</a:t>
            </a:r>
            <a:r>
              <a:rPr kumimoji="0" lang="en-US" altLang="zh-TW" sz="1800" b="0" i="0" u="none" strike="noStrike" kern="1200" cap="none" spc="0" normalizeH="0" baseline="0" noProof="0" dirty="0" err="1">
                <a:ln>
                  <a:noFill/>
                </a:ln>
                <a:solidFill>
                  <a:srgbClr val="000099"/>
                </a:solidFill>
                <a:effectLst/>
                <a:uLnTx/>
                <a:uFillTx/>
                <a:latin typeface="Calibri"/>
                <a:ea typeface="新細明體" panose="02020500000000000000" pitchFamily="18" charset="-120"/>
                <a:cs typeface="+mn-cs"/>
              </a:rPr>
              <a:t>sel</a:t>
            </a:r>
            <a:r>
              <a:rPr kumimoji="0" lang="en-US" altLang="zh-TW" sz="1800" b="0" i="0" u="none" strike="noStrike" kern="1200" cap="none" spc="0" normalizeH="0" baseline="0" noProof="0" dirty="0">
                <a:ln>
                  <a:noFill/>
                </a:ln>
                <a:solidFill>
                  <a:srgbClr val="000099"/>
                </a:solidFill>
                <a:effectLst/>
                <a:uLnTx/>
                <a:uFillTx/>
                <a:latin typeface="Calibri"/>
                <a:ea typeface="新細明體" panose="02020500000000000000" pitchFamily="18" charset="-120"/>
                <a:cs typeface="+mn-cs"/>
              </a:rPr>
              <a:t>)</a:t>
            </a:r>
          </a:p>
          <a:p>
            <a:pPr marL="285750" marR="0" lvl="0" indent="-285750" algn="l" defTabSz="914400" rtl="0" eaLnBrk="1" fontAlgn="auto" latinLnBrk="0" hangingPunct="1">
              <a:lnSpc>
                <a:spcPct val="100000"/>
              </a:lnSpc>
              <a:spcBef>
                <a:spcPct val="20000"/>
              </a:spcBef>
              <a:spcAft>
                <a:spcPts val="0"/>
              </a:spcAft>
              <a:buClrTx/>
              <a:buSzTx/>
              <a:buFontTx/>
              <a:buNone/>
              <a:tabLst/>
              <a:defRPr/>
            </a:pPr>
            <a:r>
              <a:rPr kumimoji="0" lang="en-US" altLang="zh-TW" sz="1800" b="0" i="0" u="none" strike="noStrike" kern="1200" cap="none" spc="0" normalizeH="0" baseline="0" noProof="0" dirty="0">
                <a:ln>
                  <a:noFill/>
                </a:ln>
                <a:solidFill>
                  <a:srgbClr val="000099"/>
                </a:solidFill>
                <a:effectLst/>
                <a:uLnTx/>
                <a:uFillTx/>
                <a:latin typeface="Calibri"/>
                <a:ea typeface="新細明體" panose="02020500000000000000" pitchFamily="18" charset="-120"/>
                <a:cs typeface="+mn-cs"/>
              </a:rPr>
              <a:t>    1’b1: out = a;</a:t>
            </a:r>
          </a:p>
          <a:p>
            <a:pPr marL="285750" marR="0" lvl="0" indent="-285750" algn="l" defTabSz="914400" rtl="0" eaLnBrk="1" fontAlgn="auto" latinLnBrk="0" hangingPunct="1">
              <a:lnSpc>
                <a:spcPct val="100000"/>
              </a:lnSpc>
              <a:spcBef>
                <a:spcPct val="20000"/>
              </a:spcBef>
              <a:spcAft>
                <a:spcPts val="0"/>
              </a:spcAft>
              <a:buClrTx/>
              <a:buSzTx/>
              <a:buFontTx/>
              <a:buNone/>
              <a:tabLst/>
              <a:defRPr/>
            </a:pPr>
            <a:r>
              <a:rPr kumimoji="0" lang="en-US" altLang="zh-TW" sz="1800" b="0" i="0" u="none" strike="noStrike" kern="1200" cap="none" spc="0" normalizeH="0" baseline="0" noProof="0" dirty="0">
                <a:ln>
                  <a:noFill/>
                </a:ln>
                <a:solidFill>
                  <a:srgbClr val="000099"/>
                </a:solidFill>
                <a:effectLst/>
                <a:uLnTx/>
                <a:uFillTx/>
                <a:latin typeface="Calibri"/>
                <a:ea typeface="新細明體" panose="02020500000000000000" pitchFamily="18" charset="-120"/>
                <a:cs typeface="+mn-cs"/>
              </a:rPr>
              <a:t>    1’b0: out = b;</a:t>
            </a:r>
          </a:p>
          <a:p>
            <a:pPr marL="285750" marR="0" lvl="0" indent="-285750" algn="l" defTabSz="914400" rtl="0" eaLnBrk="1" fontAlgn="auto" latinLnBrk="0" hangingPunct="1">
              <a:lnSpc>
                <a:spcPct val="100000"/>
              </a:lnSpc>
              <a:spcBef>
                <a:spcPct val="20000"/>
              </a:spcBef>
              <a:spcAft>
                <a:spcPts val="0"/>
              </a:spcAft>
              <a:buClrTx/>
              <a:buSzTx/>
              <a:buFontTx/>
              <a:buNone/>
              <a:tabLst/>
              <a:defRPr/>
            </a:pPr>
            <a:r>
              <a:rPr kumimoji="0" lang="en-US" altLang="zh-TW" sz="1800" b="0" i="0" u="none" strike="noStrike" kern="1200" cap="none" spc="0" normalizeH="0" baseline="0" noProof="0" dirty="0" err="1">
                <a:ln>
                  <a:noFill/>
                </a:ln>
                <a:solidFill>
                  <a:srgbClr val="000099"/>
                </a:solidFill>
                <a:effectLst/>
                <a:uLnTx/>
                <a:uFillTx/>
                <a:latin typeface="Calibri"/>
                <a:ea typeface="新細明體" panose="02020500000000000000" pitchFamily="18" charset="-120"/>
                <a:cs typeface="+mn-cs"/>
              </a:rPr>
              <a:t>endcase</a:t>
            </a:r>
            <a:endParaRPr kumimoji="0" lang="zh-TW" altLang="en-US" sz="1800" b="0" i="0" u="none" strike="noStrike" kern="1200" cap="none" spc="0" normalizeH="0" baseline="0" noProof="0" dirty="0">
              <a:ln>
                <a:noFill/>
              </a:ln>
              <a:solidFill>
                <a:srgbClr val="000099"/>
              </a:solidFill>
              <a:effectLst/>
              <a:uLnTx/>
              <a:uFillTx/>
              <a:latin typeface="Calibri"/>
              <a:ea typeface="新細明體" panose="02020500000000000000" pitchFamily="18" charset="-120"/>
              <a:cs typeface="+mn-cs"/>
            </a:endParaRPr>
          </a:p>
        </p:txBody>
      </p:sp>
      <p:sp>
        <p:nvSpPr>
          <p:cNvPr id="6" name="矩形 5"/>
          <p:cNvSpPr/>
          <p:nvPr/>
        </p:nvSpPr>
        <p:spPr bwMode="auto">
          <a:xfrm>
            <a:off x="1127448" y="4149080"/>
            <a:ext cx="2304256" cy="648072"/>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TW" altLang="en-US" sz="2000"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
        <p:nvSpPr>
          <p:cNvPr id="7" name="文字方塊 6"/>
          <p:cNvSpPr txBox="1"/>
          <p:nvPr/>
        </p:nvSpPr>
        <p:spPr>
          <a:xfrm>
            <a:off x="5087888" y="4149080"/>
            <a:ext cx="72008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a:t>
            </a:r>
            <a:endParaRPr kumimoji="0" lang="zh-TW" altLang="en-US" sz="40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3" name="Rectangle 3"/>
          <p:cNvSpPr>
            <a:spLocks noGrp="1" noChangeArrowheads="1"/>
          </p:cNvSpPr>
          <p:nvPr>
            <p:ph idx="1"/>
          </p:nvPr>
        </p:nvSpPr>
        <p:spPr/>
        <p:txBody>
          <a:bodyPr>
            <a:normAutofit lnSpcReduction="10000"/>
          </a:bodyPr>
          <a:lstStyle/>
          <a:p>
            <a:pPr>
              <a:lnSpc>
                <a:spcPct val="90000"/>
              </a:lnSpc>
              <a:buFont typeface="Wingdings 2" pitchFamily="18" charset="2"/>
              <a:buNone/>
            </a:pPr>
            <a:r>
              <a:rPr lang="en-US" altLang="zh-TW" sz="1800" dirty="0"/>
              <a:t>	</a:t>
            </a:r>
            <a:r>
              <a:rPr lang="en-US" altLang="zh-TW" sz="1800" dirty="0">
                <a:latin typeface="Consolas" panose="020B0609020204030204" pitchFamily="49" charset="0"/>
              </a:rPr>
              <a:t>module compute (result, </a:t>
            </a:r>
            <a:r>
              <a:rPr lang="en-US" altLang="zh-TW" sz="1800" dirty="0" err="1">
                <a:latin typeface="Consolas" panose="020B0609020204030204" pitchFamily="49" charset="0"/>
              </a:rPr>
              <a:t>rega</a:t>
            </a:r>
            <a:r>
              <a:rPr lang="en-US" altLang="zh-TW" sz="1800" dirty="0">
                <a:latin typeface="Consolas" panose="020B0609020204030204" pitchFamily="49" charset="0"/>
              </a:rPr>
              <a:t>, </a:t>
            </a:r>
            <a:r>
              <a:rPr lang="en-US" altLang="zh-TW" sz="1800" dirty="0" err="1">
                <a:latin typeface="Consolas" panose="020B0609020204030204" pitchFamily="49" charset="0"/>
              </a:rPr>
              <a:t>regb</a:t>
            </a:r>
            <a:r>
              <a:rPr lang="en-US" altLang="zh-TW" sz="1800" dirty="0">
                <a:latin typeface="Consolas" panose="020B0609020204030204" pitchFamily="49" charset="0"/>
              </a:rPr>
              <a:t>, </a:t>
            </a:r>
            <a:r>
              <a:rPr lang="en-US" altLang="zh-TW" sz="1800" dirty="0" err="1">
                <a:latin typeface="Consolas" panose="020B0609020204030204" pitchFamily="49" charset="0"/>
              </a:rPr>
              <a:t>opcode</a:t>
            </a:r>
            <a:r>
              <a:rPr lang="en-US" altLang="zh-TW" sz="1800" dirty="0">
                <a:latin typeface="Consolas" panose="020B0609020204030204" pitchFamily="49" charset="0"/>
              </a:rPr>
              <a:t>);</a:t>
            </a:r>
          </a:p>
          <a:p>
            <a:pPr>
              <a:lnSpc>
                <a:spcPct val="90000"/>
              </a:lnSpc>
              <a:buFont typeface="Wingdings 2" pitchFamily="18" charset="2"/>
              <a:buNone/>
            </a:pPr>
            <a:r>
              <a:rPr lang="en-US" altLang="zh-TW" sz="1800" dirty="0">
                <a:latin typeface="Consolas" panose="020B0609020204030204" pitchFamily="49" charset="0"/>
              </a:rPr>
              <a:t>	    input [7:0] </a:t>
            </a:r>
            <a:r>
              <a:rPr lang="en-US" altLang="zh-TW" sz="1800" dirty="0" err="1">
                <a:latin typeface="Consolas" panose="020B0609020204030204" pitchFamily="49" charset="0"/>
              </a:rPr>
              <a:t>rega</a:t>
            </a:r>
            <a:r>
              <a:rPr lang="en-US" altLang="zh-TW" sz="1800" dirty="0">
                <a:latin typeface="Consolas" panose="020B0609020204030204" pitchFamily="49" charset="0"/>
              </a:rPr>
              <a:t>, </a:t>
            </a:r>
            <a:r>
              <a:rPr lang="en-US" altLang="zh-TW" sz="1800" dirty="0" err="1">
                <a:latin typeface="Consolas" panose="020B0609020204030204" pitchFamily="49" charset="0"/>
              </a:rPr>
              <a:t>regb</a:t>
            </a:r>
            <a:r>
              <a:rPr lang="en-US" altLang="zh-TW" sz="1800" dirty="0">
                <a:latin typeface="Consolas" panose="020B0609020204030204" pitchFamily="49" charset="0"/>
              </a:rPr>
              <a:t>;</a:t>
            </a:r>
          </a:p>
          <a:p>
            <a:pPr>
              <a:lnSpc>
                <a:spcPct val="90000"/>
              </a:lnSpc>
              <a:buFont typeface="Wingdings 2" pitchFamily="18" charset="2"/>
              <a:buNone/>
            </a:pPr>
            <a:r>
              <a:rPr lang="en-US" altLang="zh-TW" sz="1800" dirty="0">
                <a:latin typeface="Consolas" panose="020B0609020204030204" pitchFamily="49" charset="0"/>
              </a:rPr>
              <a:t>	    input [2:0] </a:t>
            </a:r>
            <a:r>
              <a:rPr lang="en-US" altLang="zh-TW" sz="1800" dirty="0" err="1">
                <a:latin typeface="Consolas" panose="020B0609020204030204" pitchFamily="49" charset="0"/>
              </a:rPr>
              <a:t>opcode</a:t>
            </a:r>
            <a:r>
              <a:rPr lang="en-US" altLang="zh-TW" sz="1800" dirty="0">
                <a:latin typeface="Consolas" panose="020B0609020204030204" pitchFamily="49" charset="0"/>
              </a:rPr>
              <a:t>;</a:t>
            </a:r>
          </a:p>
          <a:p>
            <a:pPr>
              <a:lnSpc>
                <a:spcPct val="90000"/>
              </a:lnSpc>
              <a:buFont typeface="Wingdings 2" pitchFamily="18" charset="2"/>
              <a:buNone/>
            </a:pPr>
            <a:r>
              <a:rPr lang="en-US" altLang="zh-TW" sz="1800" dirty="0">
                <a:latin typeface="Consolas" panose="020B0609020204030204" pitchFamily="49" charset="0"/>
              </a:rPr>
              <a:t>	    output [7:0] result;</a:t>
            </a:r>
          </a:p>
          <a:p>
            <a:pPr>
              <a:lnSpc>
                <a:spcPct val="90000"/>
              </a:lnSpc>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reg</a:t>
            </a:r>
            <a:r>
              <a:rPr lang="en-US" altLang="zh-TW" sz="1800" dirty="0">
                <a:latin typeface="Consolas" panose="020B0609020204030204" pitchFamily="49" charset="0"/>
              </a:rPr>
              <a:t> [7:0] result;</a:t>
            </a:r>
          </a:p>
          <a:p>
            <a:pPr>
              <a:lnSpc>
                <a:spcPct val="90000"/>
              </a:lnSpc>
              <a:buFont typeface="Wingdings 2" pitchFamily="18" charset="2"/>
              <a:buNone/>
            </a:pPr>
            <a:r>
              <a:rPr lang="en-US" altLang="zh-TW" sz="1800" dirty="0">
                <a:latin typeface="Consolas" panose="020B0609020204030204" pitchFamily="49" charset="0"/>
              </a:rPr>
              <a:t>	    always @(</a:t>
            </a:r>
            <a:r>
              <a:rPr lang="en-US" altLang="zh-TW" sz="1800" dirty="0" err="1">
                <a:latin typeface="Consolas" panose="020B0609020204030204" pitchFamily="49" charset="0"/>
              </a:rPr>
              <a:t>rega</a:t>
            </a:r>
            <a:r>
              <a:rPr lang="en-US" altLang="zh-TW" sz="1800" dirty="0">
                <a:latin typeface="Consolas" panose="020B0609020204030204" pitchFamily="49" charset="0"/>
              </a:rPr>
              <a:t> or </a:t>
            </a:r>
            <a:r>
              <a:rPr lang="en-US" altLang="zh-TW" sz="1800" dirty="0" err="1">
                <a:latin typeface="Consolas" panose="020B0609020204030204" pitchFamily="49" charset="0"/>
              </a:rPr>
              <a:t>regb</a:t>
            </a:r>
            <a:r>
              <a:rPr lang="en-US" altLang="zh-TW" sz="1800" dirty="0">
                <a:latin typeface="Consolas" panose="020B0609020204030204" pitchFamily="49" charset="0"/>
              </a:rPr>
              <a:t> or </a:t>
            </a:r>
            <a:r>
              <a:rPr lang="en-US" altLang="zh-TW" sz="1800" dirty="0" err="1">
                <a:latin typeface="Consolas" panose="020B0609020204030204" pitchFamily="49" charset="0"/>
              </a:rPr>
              <a:t>opcode</a:t>
            </a:r>
            <a:r>
              <a:rPr lang="en-US" altLang="zh-TW" sz="1800" dirty="0">
                <a:latin typeface="Consolas" panose="020B0609020204030204" pitchFamily="49" charset="0"/>
              </a:rPr>
              <a:t>)</a:t>
            </a:r>
          </a:p>
          <a:p>
            <a:pPr>
              <a:lnSpc>
                <a:spcPct val="90000"/>
              </a:lnSpc>
              <a:buFont typeface="Wingdings 2" pitchFamily="18" charset="2"/>
              <a:buNone/>
            </a:pPr>
            <a:r>
              <a:rPr lang="en-US" altLang="zh-TW" sz="1800" dirty="0">
                <a:latin typeface="Consolas" panose="020B0609020204030204" pitchFamily="49" charset="0"/>
              </a:rPr>
              <a:t>	    	</a:t>
            </a:r>
            <a:r>
              <a:rPr lang="en-US" altLang="zh-TW" sz="1800" dirty="0">
                <a:solidFill>
                  <a:srgbClr val="FF00FF"/>
                </a:solidFill>
                <a:latin typeface="Consolas" panose="020B0609020204030204" pitchFamily="49" charset="0"/>
              </a:rPr>
              <a:t>case</a:t>
            </a:r>
            <a:r>
              <a:rPr lang="en-US" altLang="zh-TW" sz="1800" dirty="0">
                <a:latin typeface="Consolas" panose="020B0609020204030204" pitchFamily="49" charset="0"/>
              </a:rPr>
              <a:t> (</a:t>
            </a:r>
            <a:r>
              <a:rPr lang="en-US" altLang="zh-TW" sz="1800" dirty="0" err="1">
                <a:solidFill>
                  <a:srgbClr val="008000"/>
                </a:solidFill>
                <a:latin typeface="Consolas" panose="020B0609020204030204" pitchFamily="49" charset="0"/>
              </a:rPr>
              <a:t>opcode</a:t>
            </a:r>
            <a:r>
              <a:rPr lang="en-US" altLang="zh-TW" sz="1800" dirty="0">
                <a:latin typeface="Consolas" panose="020B0609020204030204" pitchFamily="49" charset="0"/>
              </a:rPr>
              <a:t>)</a:t>
            </a:r>
          </a:p>
          <a:p>
            <a:pPr>
              <a:lnSpc>
                <a:spcPct val="90000"/>
              </a:lnSpc>
              <a:buFont typeface="Wingdings 2" pitchFamily="18" charset="2"/>
              <a:buNone/>
            </a:pPr>
            <a:r>
              <a:rPr lang="en-US" altLang="zh-TW" sz="1800" dirty="0">
                <a:latin typeface="Consolas" panose="020B0609020204030204" pitchFamily="49" charset="0"/>
              </a:rPr>
              <a:t>	    		3'b</a:t>
            </a:r>
            <a:r>
              <a:rPr lang="en-US" altLang="zh-TW" sz="1800" dirty="0">
                <a:solidFill>
                  <a:srgbClr val="008000"/>
                </a:solidFill>
                <a:latin typeface="Consolas" panose="020B0609020204030204" pitchFamily="49" charset="0"/>
              </a:rPr>
              <a:t>000</a:t>
            </a:r>
            <a:r>
              <a:rPr lang="en-US" altLang="zh-TW" sz="1800" dirty="0">
                <a:latin typeface="Consolas" panose="020B0609020204030204" pitchFamily="49" charset="0"/>
              </a:rPr>
              <a:t> : result = </a:t>
            </a:r>
            <a:r>
              <a:rPr lang="en-US" altLang="zh-TW" sz="1800" dirty="0" err="1">
                <a:latin typeface="Consolas" panose="020B0609020204030204" pitchFamily="49" charset="0"/>
              </a:rPr>
              <a:t>rega</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a:t>
            </a:r>
          </a:p>
          <a:p>
            <a:pPr>
              <a:lnSpc>
                <a:spcPct val="90000"/>
              </a:lnSpc>
              <a:buFont typeface="Wingdings 2" pitchFamily="18" charset="2"/>
              <a:buNone/>
            </a:pPr>
            <a:r>
              <a:rPr lang="en-US" altLang="zh-TW" sz="1800" dirty="0">
                <a:latin typeface="Consolas" panose="020B0609020204030204" pitchFamily="49" charset="0"/>
              </a:rPr>
              <a:t>			3'b</a:t>
            </a:r>
            <a:r>
              <a:rPr lang="en-US" altLang="zh-TW" sz="1800" dirty="0">
                <a:solidFill>
                  <a:srgbClr val="008000"/>
                </a:solidFill>
                <a:latin typeface="Consolas" panose="020B0609020204030204" pitchFamily="49" charset="0"/>
              </a:rPr>
              <a:t>001</a:t>
            </a:r>
            <a:r>
              <a:rPr lang="en-US" altLang="zh-TW" sz="1800" dirty="0">
                <a:latin typeface="Consolas" panose="020B0609020204030204" pitchFamily="49" charset="0"/>
              </a:rPr>
              <a:t> : result = </a:t>
            </a:r>
            <a:r>
              <a:rPr lang="en-US" altLang="zh-TW" sz="1800" dirty="0" err="1">
                <a:latin typeface="Consolas" panose="020B0609020204030204" pitchFamily="49" charset="0"/>
              </a:rPr>
              <a:t>rega</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a:t>
            </a:r>
          </a:p>
          <a:p>
            <a:pPr>
              <a:lnSpc>
                <a:spcPct val="90000"/>
              </a:lnSpc>
              <a:buFont typeface="Wingdings 2" pitchFamily="18" charset="2"/>
              <a:buNone/>
            </a:pPr>
            <a:r>
              <a:rPr lang="en-US" altLang="zh-TW" sz="1800" dirty="0">
                <a:latin typeface="Consolas" panose="020B0609020204030204" pitchFamily="49" charset="0"/>
              </a:rPr>
              <a:t>			…</a:t>
            </a:r>
          </a:p>
          <a:p>
            <a:pPr>
              <a:lnSpc>
                <a:spcPct val="90000"/>
              </a:lnSpc>
              <a:buNone/>
            </a:pPr>
            <a:r>
              <a:rPr lang="en-US" altLang="zh-TW" sz="1800" dirty="0">
                <a:latin typeface="Consolas" panose="020B0609020204030204" pitchFamily="49" charset="0"/>
              </a:rPr>
              <a:t>			3‘b</a:t>
            </a:r>
            <a:r>
              <a:rPr lang="en-US" altLang="zh-TW" sz="1800" dirty="0">
                <a:solidFill>
                  <a:srgbClr val="008000"/>
                </a:solidFill>
                <a:latin typeface="Consolas" panose="020B0609020204030204" pitchFamily="49" charset="0"/>
              </a:rPr>
              <a:t>010</a:t>
            </a:r>
            <a:r>
              <a:rPr lang="en-US" altLang="zh-TW" sz="1800" dirty="0">
                <a:latin typeface="Consolas" panose="020B0609020204030204" pitchFamily="49" charset="0"/>
              </a:rPr>
              <a:t> </a:t>
            </a:r>
            <a:r>
              <a:rPr lang="en-US" altLang="zh-TW" sz="1800" b="1" dirty="0">
                <a:solidFill>
                  <a:srgbClr val="FF0000"/>
                </a:solidFill>
                <a:latin typeface="Consolas" panose="020B0609020204030204" pitchFamily="49" charset="0"/>
              </a:rPr>
              <a:t>,</a:t>
            </a:r>
            <a:r>
              <a:rPr lang="en-US" altLang="zh-TW" sz="1800" dirty="0">
                <a:latin typeface="Consolas" panose="020B0609020204030204" pitchFamily="49" charset="0"/>
              </a:rPr>
              <a:t> </a:t>
            </a:r>
            <a:r>
              <a:rPr lang="en-US" altLang="zh-TW" sz="1800" dirty="0">
                <a:solidFill>
                  <a:srgbClr val="FF0000"/>
                </a:solidFill>
                <a:latin typeface="Consolas" panose="020B0609020204030204" pitchFamily="49" charset="0"/>
              </a:rPr>
              <a:t>//specify multiple cases with the same </a:t>
            </a:r>
            <a:r>
              <a:rPr lang="en-US" altLang="zh-TW" sz="1800" dirty="0">
                <a:solidFill>
                  <a:srgbClr val="FF0000"/>
                </a:solidFill>
                <a:latin typeface="Consolas" panose="020B0609020204030204" pitchFamily="49" charset="0"/>
                <a:ea typeface="標楷體" pitchFamily="65" charset="-120"/>
              </a:rPr>
              <a:t>result(use</a:t>
            </a:r>
            <a:r>
              <a:rPr lang="zh-TW" altLang="en-US" sz="1800" dirty="0">
                <a:solidFill>
                  <a:srgbClr val="FF0000"/>
                </a:solidFill>
                <a:latin typeface="Consolas" panose="020B0609020204030204" pitchFamily="49" charset="0"/>
                <a:ea typeface="標楷體" pitchFamily="65" charset="-120"/>
              </a:rPr>
              <a:t> </a:t>
            </a:r>
            <a:r>
              <a:rPr lang="en-US" altLang="zh-TW" sz="1800" dirty="0">
                <a:solidFill>
                  <a:srgbClr val="FF0000"/>
                </a:solidFill>
                <a:latin typeface="Consolas" panose="020B0609020204030204" pitchFamily="49" charset="0"/>
                <a:ea typeface="標楷體" pitchFamily="65" charset="-120"/>
              </a:rPr>
              <a:t>”,”)</a:t>
            </a:r>
          </a:p>
          <a:p>
            <a:pPr>
              <a:lnSpc>
                <a:spcPct val="90000"/>
              </a:lnSpc>
              <a:buFont typeface="Wingdings 2" pitchFamily="18" charset="2"/>
              <a:buNone/>
            </a:pPr>
            <a:r>
              <a:rPr lang="en-US" altLang="zh-TW" sz="1800" dirty="0">
                <a:latin typeface="Consolas" panose="020B0609020204030204" pitchFamily="49" charset="0"/>
              </a:rPr>
              <a:t>			3'b</a:t>
            </a:r>
            <a:r>
              <a:rPr lang="en-US" altLang="zh-TW" sz="1800" dirty="0">
                <a:solidFill>
                  <a:srgbClr val="008000"/>
                </a:solidFill>
                <a:latin typeface="Consolas" panose="020B0609020204030204" pitchFamily="49" charset="0"/>
              </a:rPr>
              <a:t>100</a:t>
            </a:r>
            <a:r>
              <a:rPr lang="en-US" altLang="zh-TW" sz="1800" dirty="0">
                <a:latin typeface="Consolas" panose="020B0609020204030204" pitchFamily="49" charset="0"/>
              </a:rPr>
              <a:t> : result = </a:t>
            </a:r>
            <a:r>
              <a:rPr lang="en-US" altLang="zh-TW" sz="1800" dirty="0" err="1">
                <a:latin typeface="Consolas" panose="020B0609020204030204" pitchFamily="49" charset="0"/>
              </a:rPr>
              <a:t>rega</a:t>
            </a:r>
            <a:r>
              <a:rPr lang="en-US" altLang="zh-TW" sz="1800" dirty="0">
                <a:latin typeface="Consolas" panose="020B0609020204030204" pitchFamily="49" charset="0"/>
              </a:rPr>
              <a:t> / </a:t>
            </a:r>
            <a:r>
              <a:rPr lang="en-US" altLang="zh-TW" sz="1800" dirty="0" err="1">
                <a:latin typeface="Consolas" panose="020B0609020204030204" pitchFamily="49" charset="0"/>
              </a:rPr>
              <a:t>regb</a:t>
            </a:r>
            <a:r>
              <a:rPr lang="en-US" altLang="zh-TW" sz="1800" dirty="0">
                <a:latin typeface="Consolas" panose="020B0609020204030204" pitchFamily="49" charset="0"/>
              </a:rPr>
              <a:t>;</a:t>
            </a:r>
          </a:p>
          <a:p>
            <a:pPr>
              <a:lnSpc>
                <a:spcPct val="90000"/>
              </a:lnSpc>
              <a:buFont typeface="Wingdings 2" pitchFamily="18" charset="2"/>
              <a:buNone/>
            </a:pPr>
            <a:r>
              <a:rPr lang="en-US" altLang="zh-TW" sz="1800" dirty="0">
                <a:latin typeface="Consolas" panose="020B0609020204030204" pitchFamily="49" charset="0"/>
              </a:rPr>
              <a:t>			</a:t>
            </a:r>
            <a:r>
              <a:rPr lang="en-US" altLang="zh-TW" sz="1800" dirty="0">
                <a:solidFill>
                  <a:srgbClr val="008000"/>
                </a:solidFill>
                <a:latin typeface="Consolas" panose="020B0609020204030204" pitchFamily="49" charset="0"/>
              </a:rPr>
              <a:t>default</a:t>
            </a:r>
            <a:r>
              <a:rPr lang="en-US" altLang="zh-TW" sz="1800" dirty="0">
                <a:solidFill>
                  <a:srgbClr val="FF0000"/>
                </a:solidFill>
                <a:latin typeface="Consolas" panose="020B0609020204030204" pitchFamily="49" charset="0"/>
              </a:rPr>
              <a:t> </a:t>
            </a:r>
            <a:r>
              <a:rPr lang="en-US" altLang="zh-TW" sz="1800" dirty="0">
                <a:latin typeface="Consolas" panose="020B0609020204030204" pitchFamily="49" charset="0"/>
              </a:rPr>
              <a:t>: begin</a:t>
            </a:r>
          </a:p>
          <a:p>
            <a:pPr>
              <a:lnSpc>
                <a:spcPct val="90000"/>
              </a:lnSpc>
              <a:buNone/>
            </a:pPr>
            <a:r>
              <a:rPr lang="en-US" altLang="zh-TW" sz="1800" dirty="0">
                <a:latin typeface="Consolas" panose="020B0609020204030204" pitchFamily="49" charset="0"/>
              </a:rPr>
              <a:t>				    result = </a:t>
            </a:r>
            <a:r>
              <a:rPr lang="en-US" altLang="zh-TW" sz="1800" dirty="0">
                <a:solidFill>
                  <a:srgbClr val="FF0000"/>
                </a:solidFill>
                <a:latin typeface="Consolas" panose="020B0609020204030204" pitchFamily="49" charset="0"/>
              </a:rPr>
              <a:t>8’b0</a:t>
            </a:r>
            <a:r>
              <a:rPr lang="en-US" altLang="zh-TW" sz="1800" dirty="0">
                <a:latin typeface="Consolas" panose="020B0609020204030204" pitchFamily="49" charset="0"/>
              </a:rPr>
              <a:t>;</a:t>
            </a:r>
          </a:p>
          <a:p>
            <a:pPr>
              <a:lnSpc>
                <a:spcPct val="90000"/>
              </a:lnSpc>
              <a:buFont typeface="Wingdings 2" pitchFamily="18" charset="2"/>
              <a:buNone/>
            </a:pPr>
            <a:r>
              <a:rPr lang="en-US" altLang="zh-TW" sz="1800" dirty="0">
                <a:latin typeface="Consolas" panose="020B0609020204030204" pitchFamily="49" charset="0"/>
              </a:rPr>
              <a:t>				    $display ("no match");</a:t>
            </a:r>
          </a:p>
          <a:p>
            <a:pPr>
              <a:lnSpc>
                <a:spcPct val="90000"/>
              </a:lnSpc>
              <a:buFont typeface="Wingdings 2" pitchFamily="18" charset="2"/>
              <a:buNone/>
            </a:pPr>
            <a:r>
              <a:rPr lang="en-US" altLang="zh-TW" sz="1800" dirty="0">
                <a:latin typeface="Consolas" panose="020B0609020204030204" pitchFamily="49" charset="0"/>
              </a:rPr>
              <a:t>				 end</a:t>
            </a:r>
          </a:p>
          <a:p>
            <a:pPr>
              <a:lnSpc>
                <a:spcPct val="90000"/>
              </a:lnSpc>
              <a:buFont typeface="Wingdings 2" pitchFamily="18" charset="2"/>
              <a:buNone/>
            </a:pPr>
            <a:r>
              <a:rPr lang="en-US" altLang="zh-TW" sz="1800" dirty="0">
                <a:latin typeface="Consolas" panose="020B0609020204030204" pitchFamily="49" charset="0"/>
              </a:rPr>
              <a:t>		</a:t>
            </a:r>
            <a:r>
              <a:rPr lang="en-US" altLang="zh-TW" sz="1800" dirty="0" err="1">
                <a:solidFill>
                  <a:srgbClr val="FF00FF"/>
                </a:solidFill>
                <a:latin typeface="Consolas" panose="020B0609020204030204" pitchFamily="49" charset="0"/>
              </a:rPr>
              <a:t>endcase</a:t>
            </a:r>
            <a:endParaRPr lang="en-US" altLang="zh-TW" sz="1800" dirty="0">
              <a:solidFill>
                <a:srgbClr val="FF00FF"/>
              </a:solidFill>
              <a:latin typeface="Consolas" panose="020B0609020204030204" pitchFamily="49" charset="0"/>
            </a:endParaRPr>
          </a:p>
          <a:p>
            <a:pPr>
              <a:lnSpc>
                <a:spcPct val="90000"/>
              </a:lnSpc>
              <a:buFont typeface="Wingdings 2" pitchFamily="18" charset="2"/>
              <a:buNone/>
            </a:pPr>
            <a:r>
              <a:rPr lang="en-US" altLang="zh-TW" sz="1800" dirty="0">
                <a:latin typeface="Consolas" panose="020B0609020204030204" pitchFamily="49" charset="0"/>
              </a:rPr>
              <a:t>	</a:t>
            </a:r>
            <a:r>
              <a:rPr lang="en-US" altLang="zh-TW" sz="1800" dirty="0" err="1">
                <a:latin typeface="Consolas" panose="020B0609020204030204" pitchFamily="49" charset="0"/>
              </a:rPr>
              <a:t>endmodule</a:t>
            </a:r>
            <a:endParaRPr lang="en-US" altLang="zh-TW" sz="1800" dirty="0">
              <a:latin typeface="Consolas" panose="020B0609020204030204" pitchFamily="49" charset="0"/>
            </a:endParaRPr>
          </a:p>
        </p:txBody>
      </p:sp>
      <p:sp>
        <p:nvSpPr>
          <p:cNvPr id="1090562" name="Rectangle 2"/>
          <p:cNvSpPr>
            <a:spLocks noGrp="1" noChangeArrowheads="1"/>
          </p:cNvSpPr>
          <p:nvPr>
            <p:ph type="title"/>
          </p:nvPr>
        </p:nvSpPr>
        <p:spPr/>
        <p:txBody>
          <a:bodyPr>
            <a:normAutofit/>
          </a:bodyPr>
          <a:lstStyle/>
          <a:p>
            <a:r>
              <a:rPr lang="en-US" altLang="zh-TW" dirty="0"/>
              <a:t>case</a:t>
            </a:r>
          </a:p>
        </p:txBody>
      </p:sp>
      <p:sp>
        <p:nvSpPr>
          <p:cNvPr id="7"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F90969-7FD6-4BA7-9BD9-70C1B732352F}" type="slidenum">
              <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
        <p:nvSpPr>
          <p:cNvPr id="1090566" name="Rectangle 6"/>
          <p:cNvSpPr>
            <a:spLocks noChangeArrowheads="1"/>
          </p:cNvSpPr>
          <p:nvPr/>
        </p:nvSpPr>
        <p:spPr bwMode="auto">
          <a:xfrm>
            <a:off x="1199456" y="2996952"/>
            <a:ext cx="8208912" cy="3024336"/>
          </a:xfrm>
          <a:prstGeom prst="rect">
            <a:avLst/>
          </a:prstGeom>
          <a:noFill/>
          <a:ln w="25400" algn="ctr">
            <a:solidFill>
              <a:srgbClr val="008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pic>
        <p:nvPicPr>
          <p:cNvPr id="2" name="圖片 1">
            <a:extLst>
              <a:ext uri="{FF2B5EF4-FFF2-40B4-BE49-F238E27FC236}">
                <a16:creationId xmlns:a16="http://schemas.microsoft.com/office/drawing/2014/main" id="{61A073E4-5773-217B-4C33-237B4DE4C2CE}"/>
              </a:ext>
            </a:extLst>
          </p:cNvPr>
          <p:cNvPicPr>
            <a:picLocks noChangeAspect="1"/>
          </p:cNvPicPr>
          <p:nvPr/>
        </p:nvPicPr>
        <p:blipFill>
          <a:blip r:embed="rId2"/>
          <a:stretch>
            <a:fillRect/>
          </a:stretch>
        </p:blipFill>
        <p:spPr>
          <a:xfrm>
            <a:off x="7320136" y="35921"/>
            <a:ext cx="4746212" cy="1224136"/>
          </a:xfrm>
          <a:prstGeom prst="rect">
            <a:avLst/>
          </a:prstGeom>
        </p:spPr>
      </p:pic>
      <p:pic>
        <p:nvPicPr>
          <p:cNvPr id="3" name="圖片 2">
            <a:extLst>
              <a:ext uri="{FF2B5EF4-FFF2-40B4-BE49-F238E27FC236}">
                <a16:creationId xmlns:a16="http://schemas.microsoft.com/office/drawing/2014/main" id="{123A398A-02A1-143B-43FA-86841010A608}"/>
              </a:ext>
            </a:extLst>
          </p:cNvPr>
          <p:cNvPicPr>
            <a:picLocks noChangeAspect="1"/>
          </p:cNvPicPr>
          <p:nvPr/>
        </p:nvPicPr>
        <p:blipFill>
          <a:blip r:embed="rId3"/>
          <a:stretch>
            <a:fillRect/>
          </a:stretch>
        </p:blipFill>
        <p:spPr>
          <a:xfrm>
            <a:off x="9408368" y="1196752"/>
            <a:ext cx="2647950" cy="1733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r>
              <a:rPr lang="en-US" altLang="zh-TW" dirty="0"/>
              <a:t>case, </a:t>
            </a:r>
            <a:r>
              <a:rPr lang="en-US" altLang="zh-TW" dirty="0" err="1"/>
              <a:t>casez</a:t>
            </a:r>
            <a:r>
              <a:rPr lang="en-US" altLang="zh-TW" dirty="0"/>
              <a:t>, </a:t>
            </a:r>
            <a:r>
              <a:rPr lang="en-US" altLang="zh-TW" dirty="0" err="1"/>
              <a:t>casex</a:t>
            </a:r>
            <a:endParaRPr lang="zh-TW" altLang="en-US" dirty="0"/>
          </a:p>
        </p:txBody>
      </p:sp>
      <p:sp>
        <p:nvSpPr>
          <p:cNvPr id="13" name="object 5"/>
          <p:cNvSpPr txBox="1"/>
          <p:nvPr/>
        </p:nvSpPr>
        <p:spPr>
          <a:xfrm>
            <a:off x="7255622" y="1511836"/>
            <a:ext cx="3659504" cy="2330450"/>
          </a:xfrm>
          <a:prstGeom prst="rect">
            <a:avLst/>
          </a:prstGeom>
        </p:spPr>
        <p:txBody>
          <a:bodyPr vert="horz" wrap="square" lIns="0" tIns="12700" rIns="0" bIns="0" rtlCol="0">
            <a:spAutoFit/>
          </a:bodyPr>
          <a:lstStyle/>
          <a:p>
            <a:pPr marL="12700" marR="2009139" lvl="0" indent="0" algn="l" defTabSz="914400" rtl="0" eaLnBrk="1" fontAlgn="auto" latinLnBrk="0" hangingPunct="1">
              <a:lnSpc>
                <a:spcPct val="120000"/>
              </a:lnSpc>
              <a:spcBef>
                <a:spcPts val="100"/>
              </a:spcBef>
              <a:spcAft>
                <a:spcPts val="0"/>
              </a:spcAft>
              <a:buClrTx/>
              <a:buSzTx/>
              <a:buFontTx/>
              <a:buNone/>
              <a:tabLst/>
              <a:defRPr/>
            </a:pPr>
            <a:r>
              <a:rPr kumimoji="0" sz="1800" b="0" i="0" u="none" strike="noStrike" kern="1200" cap="none" spc="-5" normalizeH="0" baseline="0" noProof="0" dirty="0">
                <a:ln>
                  <a:noFill/>
                </a:ln>
                <a:solidFill>
                  <a:srgbClr val="006FC0"/>
                </a:solidFill>
                <a:effectLst/>
                <a:uLnTx/>
                <a:uFillTx/>
                <a:latin typeface="Consolas"/>
                <a:ea typeface="+mn-ea"/>
                <a:cs typeface="Consolas"/>
              </a:rPr>
              <a:t>always </a:t>
            </a:r>
            <a:r>
              <a:rPr kumimoji="0" sz="1800" b="0" i="0" u="none" strike="noStrike" kern="1200" cap="none" spc="5" normalizeH="0" baseline="0" noProof="0" dirty="0">
                <a:ln>
                  <a:noFill/>
                </a:ln>
                <a:solidFill>
                  <a:prstClr val="black"/>
                </a:solidFill>
                <a:effectLst/>
                <a:uLnTx/>
                <a:uFillTx/>
                <a:latin typeface="Consolas"/>
                <a:ea typeface="+mn-ea"/>
                <a:cs typeface="Consolas"/>
              </a:rPr>
              <a:t>@*  </a:t>
            </a:r>
            <a:r>
              <a:rPr kumimoji="0" sz="1800" b="0" i="0" u="none" strike="noStrike" kern="1200" cap="none" spc="-10" normalizeH="0" baseline="0" noProof="0" dirty="0">
                <a:ln>
                  <a:noFill/>
                </a:ln>
                <a:solidFill>
                  <a:srgbClr val="006FC0"/>
                </a:solidFill>
                <a:effectLst/>
                <a:uLnTx/>
                <a:uFillTx/>
                <a:latin typeface="Consolas"/>
                <a:ea typeface="+mn-ea"/>
                <a:cs typeface="Consolas"/>
              </a:rPr>
              <a:t>casex</a:t>
            </a:r>
            <a:r>
              <a:rPr kumimoji="0" sz="1800" b="0" i="0" u="none" strike="noStrike" kern="1200" cap="none" spc="-75" normalizeH="0" baseline="0" noProof="0" dirty="0">
                <a:ln>
                  <a:noFill/>
                </a:ln>
                <a:solidFill>
                  <a:srgbClr val="006FC0"/>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(state)</a:t>
            </a: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434"/>
              </a:spcBef>
              <a:spcAft>
                <a:spcPts val="0"/>
              </a:spcAft>
              <a:buClrTx/>
              <a:buSzTx/>
              <a:buFontTx/>
              <a:buNone/>
              <a:tabLst/>
              <a:defRPr/>
            </a:pPr>
            <a:r>
              <a:rPr kumimoji="0" sz="1800" b="0" i="0" u="none" strike="noStrike" kern="1200" cap="none" spc="-10" normalizeH="0" baseline="0" noProof="0" dirty="0">
                <a:ln>
                  <a:noFill/>
                </a:ln>
                <a:solidFill>
                  <a:srgbClr val="00AF50"/>
                </a:solidFill>
                <a:effectLst/>
                <a:uLnTx/>
                <a:uFillTx/>
                <a:latin typeface="Consolas"/>
                <a:ea typeface="+mn-ea"/>
                <a:cs typeface="Consolas"/>
              </a:rPr>
              <a:t>/*</a:t>
            </a: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12700" marR="5080" lvl="0" indent="0" algn="l" defTabSz="914400" rtl="0" eaLnBrk="1" fontAlgn="auto" latinLnBrk="0" hangingPunct="1">
              <a:lnSpc>
                <a:spcPct val="120000"/>
              </a:lnSpc>
              <a:spcBef>
                <a:spcPts val="0"/>
              </a:spcBef>
              <a:spcAft>
                <a:spcPts val="0"/>
              </a:spcAft>
              <a:buClrTx/>
              <a:buSzTx/>
              <a:buFontTx/>
              <a:buNone/>
              <a:tabLst/>
              <a:defRPr/>
            </a:pPr>
            <a:r>
              <a:rPr kumimoji="0" sz="1800" b="0" i="0" u="none" strike="noStrike" kern="1200" cap="none" spc="-5" normalizeH="0" baseline="0" noProof="0" dirty="0">
                <a:ln>
                  <a:noFill/>
                </a:ln>
                <a:solidFill>
                  <a:srgbClr val="00AF50"/>
                </a:solidFill>
                <a:effectLst/>
                <a:uLnTx/>
                <a:uFillTx/>
                <a:latin typeface="Consolas"/>
                <a:ea typeface="+mn-ea"/>
                <a:cs typeface="Consolas"/>
              </a:rPr>
              <a:t>during comparison </a:t>
            </a:r>
            <a:r>
              <a:rPr kumimoji="0" sz="1800" b="0" i="0" u="none" strike="noStrike" kern="1200" cap="none" spc="0" normalizeH="0" baseline="0" noProof="0" dirty="0">
                <a:ln>
                  <a:noFill/>
                </a:ln>
                <a:solidFill>
                  <a:srgbClr val="00AF50"/>
                </a:solidFill>
                <a:effectLst/>
                <a:uLnTx/>
                <a:uFillTx/>
                <a:latin typeface="Consolas"/>
                <a:ea typeface="+mn-ea"/>
                <a:cs typeface="Consolas"/>
              </a:rPr>
              <a:t>: </a:t>
            </a:r>
            <a:r>
              <a:rPr kumimoji="0" sz="1800" b="0" i="0" u="none" strike="noStrike" kern="1200" cap="none" spc="-5" normalizeH="0" baseline="0" noProof="0" dirty="0">
                <a:ln>
                  <a:noFill/>
                </a:ln>
                <a:solidFill>
                  <a:srgbClr val="00AF50"/>
                </a:solidFill>
                <a:effectLst/>
                <a:uLnTx/>
                <a:uFillTx/>
                <a:latin typeface="Consolas"/>
                <a:ea typeface="+mn-ea"/>
                <a:cs typeface="Consolas"/>
              </a:rPr>
              <a:t>3</a:t>
            </a:r>
            <a:r>
              <a:rPr kumimoji="0" sz="1800" b="0" i="0" u="none" strike="noStrike" kern="1200" cap="none" spc="-5" normalizeH="0" baseline="0" noProof="0" dirty="0">
                <a:ln>
                  <a:noFill/>
                </a:ln>
                <a:solidFill>
                  <a:prstClr val="black"/>
                </a:solidFill>
                <a:effectLst/>
                <a:uLnTx/>
                <a:uFillTx/>
                <a:latin typeface="Consolas"/>
                <a:ea typeface="+mn-ea"/>
                <a:cs typeface="Consolas"/>
              </a:rPr>
              <a:t>'</a:t>
            </a:r>
            <a:r>
              <a:rPr kumimoji="0" sz="1800" b="0" i="0" u="none" strike="noStrike" kern="1200" cap="none" spc="-5" normalizeH="0" baseline="0" noProof="0" dirty="0">
                <a:ln>
                  <a:noFill/>
                </a:ln>
                <a:solidFill>
                  <a:srgbClr val="00AF50"/>
                </a:solidFill>
                <a:effectLst/>
                <a:uLnTx/>
                <a:uFillTx/>
                <a:latin typeface="Consolas"/>
                <a:ea typeface="+mn-ea"/>
                <a:cs typeface="Consolas"/>
              </a:rPr>
              <a:t>b01z,  3'b01x, 3b'011 ... match</a:t>
            </a:r>
            <a:r>
              <a:rPr kumimoji="0" sz="1800" b="0" i="0" u="none" strike="noStrike" kern="1200" cap="none" spc="-75" normalizeH="0" baseline="0" noProof="0" dirty="0">
                <a:ln>
                  <a:noFill/>
                </a:ln>
                <a:solidFill>
                  <a:srgbClr val="00AF50"/>
                </a:solidFill>
                <a:effectLst/>
                <a:uLnTx/>
                <a:uFillTx/>
                <a:latin typeface="Consolas"/>
                <a:ea typeface="+mn-ea"/>
                <a:cs typeface="Consolas"/>
              </a:rPr>
              <a:t> </a:t>
            </a:r>
            <a:r>
              <a:rPr kumimoji="0" sz="1800" b="0" i="0" u="none" strike="noStrike" kern="1200" cap="none" spc="-5" normalizeH="0" baseline="0" noProof="0" dirty="0">
                <a:ln>
                  <a:noFill/>
                </a:ln>
                <a:solidFill>
                  <a:srgbClr val="00AF50"/>
                </a:solidFill>
                <a:effectLst/>
                <a:uLnTx/>
                <a:uFillTx/>
                <a:latin typeface="Consolas"/>
                <a:ea typeface="+mn-ea"/>
                <a:cs typeface="Consolas"/>
              </a:rPr>
              <a:t>case  </a:t>
            </a:r>
            <a:r>
              <a:rPr kumimoji="0" sz="1800" b="0" i="0" u="none" strike="noStrike" kern="1200" cap="none" spc="-10" normalizeH="0" baseline="0" noProof="0" dirty="0">
                <a:ln>
                  <a:noFill/>
                </a:ln>
                <a:solidFill>
                  <a:srgbClr val="00AF50"/>
                </a:solidFill>
                <a:effectLst/>
                <a:uLnTx/>
                <a:uFillTx/>
                <a:latin typeface="Consolas"/>
                <a:ea typeface="+mn-ea"/>
                <a:cs typeface="Consolas"/>
              </a:rPr>
              <a:t>3'b01x</a:t>
            </a: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430"/>
              </a:spcBef>
              <a:spcAft>
                <a:spcPts val="0"/>
              </a:spcAft>
              <a:buClrTx/>
              <a:buSzTx/>
              <a:buFontTx/>
              <a:buNone/>
              <a:tabLst/>
              <a:defRPr/>
            </a:pPr>
            <a:r>
              <a:rPr kumimoji="0" sz="1800" b="0" i="0" u="none" strike="noStrike" kern="1200" cap="none" spc="-10" normalizeH="0" baseline="0" noProof="0" dirty="0">
                <a:ln>
                  <a:noFill/>
                </a:ln>
                <a:solidFill>
                  <a:srgbClr val="00AF50"/>
                </a:solidFill>
                <a:effectLst/>
                <a:uLnTx/>
                <a:uFillTx/>
                <a:latin typeface="Consolas"/>
                <a:ea typeface="+mn-ea"/>
                <a:cs typeface="Consolas"/>
              </a:rPr>
              <a:t>*/</a:t>
            </a:r>
            <a:endParaRPr kumimoji="0" sz="1800" b="0" i="0" u="none" strike="noStrike" kern="1200" cap="none" spc="0" normalizeH="0" baseline="0" noProof="0" dirty="0">
              <a:ln>
                <a:noFill/>
              </a:ln>
              <a:solidFill>
                <a:prstClr val="black"/>
              </a:solidFill>
              <a:effectLst/>
              <a:uLnTx/>
              <a:uFillTx/>
              <a:latin typeface="Consolas"/>
              <a:ea typeface="+mn-ea"/>
              <a:cs typeface="Consolas"/>
            </a:endParaRPr>
          </a:p>
        </p:txBody>
      </p:sp>
      <p:graphicFrame>
        <p:nvGraphicFramePr>
          <p:cNvPr id="15" name="object 7"/>
          <p:cNvGraphicFramePr>
            <a:graphicFrameLocks noGrp="1"/>
          </p:cNvGraphicFramePr>
          <p:nvPr/>
        </p:nvGraphicFramePr>
        <p:xfrm>
          <a:off x="5817896" y="3943148"/>
          <a:ext cx="3740149" cy="1723366"/>
        </p:xfrm>
        <a:graphic>
          <a:graphicData uri="http://schemas.openxmlformats.org/drawingml/2006/table">
            <a:tbl>
              <a:tblPr firstRow="1" bandRow="1">
                <a:tableStyleId>{2D5ABB26-0587-4C30-8999-92F81FD0307C}</a:tableStyleId>
              </a:tblPr>
              <a:tblGrid>
                <a:gridCol w="781685">
                  <a:extLst>
                    <a:ext uri="{9D8B030D-6E8A-4147-A177-3AD203B41FA5}">
                      <a16:colId xmlns:a16="http://schemas.microsoft.com/office/drawing/2014/main" val="20000"/>
                    </a:ext>
                  </a:extLst>
                </a:gridCol>
                <a:gridCol w="1733550">
                  <a:extLst>
                    <a:ext uri="{9D8B030D-6E8A-4147-A177-3AD203B41FA5}">
                      <a16:colId xmlns:a16="http://schemas.microsoft.com/office/drawing/2014/main" val="20001"/>
                    </a:ext>
                  </a:extLst>
                </a:gridCol>
                <a:gridCol w="501650">
                  <a:extLst>
                    <a:ext uri="{9D8B030D-6E8A-4147-A177-3AD203B41FA5}">
                      <a16:colId xmlns:a16="http://schemas.microsoft.com/office/drawing/2014/main" val="20002"/>
                    </a:ext>
                  </a:extLst>
                </a:gridCol>
                <a:gridCol w="251460">
                  <a:extLst>
                    <a:ext uri="{9D8B030D-6E8A-4147-A177-3AD203B41FA5}">
                      <a16:colId xmlns:a16="http://schemas.microsoft.com/office/drawing/2014/main" val="20003"/>
                    </a:ext>
                  </a:extLst>
                </a:gridCol>
                <a:gridCol w="250825">
                  <a:extLst>
                    <a:ext uri="{9D8B030D-6E8A-4147-A177-3AD203B41FA5}">
                      <a16:colId xmlns:a16="http://schemas.microsoft.com/office/drawing/2014/main" val="20004"/>
                    </a:ext>
                  </a:extLst>
                </a:gridCol>
                <a:gridCol w="220979">
                  <a:extLst>
                    <a:ext uri="{9D8B030D-6E8A-4147-A177-3AD203B41FA5}">
                      <a16:colId xmlns:a16="http://schemas.microsoft.com/office/drawing/2014/main" val="20005"/>
                    </a:ext>
                  </a:extLst>
                </a:gridCol>
              </a:tblGrid>
              <a:tr h="278892">
                <a:tc>
                  <a:txBody>
                    <a:bodyPr/>
                    <a:lstStyle/>
                    <a:p>
                      <a:pPr>
                        <a:lnSpc>
                          <a:spcPct val="100000"/>
                        </a:lnSpc>
                      </a:pPr>
                      <a:endParaRPr sz="1700">
                        <a:latin typeface="Times New Roman"/>
                        <a:cs typeface="Times New Roman"/>
                      </a:endParaRPr>
                    </a:p>
                  </a:txBody>
                  <a:tcPr marL="0" marR="0" marT="0" marB="0"/>
                </a:tc>
                <a:tc>
                  <a:txBody>
                    <a:bodyPr/>
                    <a:lstStyle/>
                    <a:p>
                      <a:pPr marL="668020">
                        <a:lnSpc>
                          <a:spcPts val="1695"/>
                        </a:lnSpc>
                      </a:pPr>
                      <a:r>
                        <a:rPr sz="1800" spc="-5" dirty="0">
                          <a:latin typeface="Consolas"/>
                          <a:cs typeface="Consolas"/>
                        </a:rPr>
                        <a:t>3'b01x:</a:t>
                      </a:r>
                      <a:endParaRPr sz="1800">
                        <a:latin typeface="Consolas"/>
                        <a:cs typeface="Consolas"/>
                      </a:endParaRPr>
                    </a:p>
                  </a:txBody>
                  <a:tcPr marL="0" marR="0" marT="0" marB="0"/>
                </a:tc>
                <a:tc>
                  <a:txBody>
                    <a:bodyPr/>
                    <a:lstStyle/>
                    <a:p>
                      <a:pPr algn="ctr">
                        <a:lnSpc>
                          <a:spcPts val="1695"/>
                        </a:lnSpc>
                      </a:pPr>
                      <a:r>
                        <a:rPr sz="1800" spc="-5" dirty="0">
                          <a:latin typeface="Consolas"/>
                          <a:cs typeface="Consolas"/>
                        </a:rPr>
                        <a:t>fsm</a:t>
                      </a:r>
                      <a:endParaRPr sz="1800">
                        <a:latin typeface="Consolas"/>
                        <a:cs typeface="Consolas"/>
                      </a:endParaRPr>
                    </a:p>
                  </a:txBody>
                  <a:tcPr marL="0" marR="0" marT="0" marB="0"/>
                </a:tc>
                <a:tc>
                  <a:txBody>
                    <a:bodyPr/>
                    <a:lstStyle/>
                    <a:p>
                      <a:pPr algn="ctr">
                        <a:lnSpc>
                          <a:spcPts val="1695"/>
                        </a:lnSpc>
                      </a:pPr>
                      <a:r>
                        <a:rPr sz="1800" dirty="0">
                          <a:latin typeface="Consolas"/>
                          <a:cs typeface="Consolas"/>
                        </a:rPr>
                        <a:t>=</a:t>
                      </a:r>
                      <a:endParaRPr sz="1800">
                        <a:latin typeface="Consolas"/>
                        <a:cs typeface="Consolas"/>
                      </a:endParaRPr>
                    </a:p>
                  </a:txBody>
                  <a:tcPr marL="0" marR="0" marT="0" marB="0"/>
                </a:tc>
                <a:tc>
                  <a:txBody>
                    <a:bodyPr/>
                    <a:lstStyle/>
                    <a:p>
                      <a:pPr algn="ctr">
                        <a:lnSpc>
                          <a:spcPts val="1695"/>
                        </a:lnSpc>
                      </a:pPr>
                      <a:r>
                        <a:rPr sz="1800" dirty="0">
                          <a:latin typeface="Consolas"/>
                          <a:cs typeface="Consolas"/>
                        </a:rPr>
                        <a:t>0</a:t>
                      </a:r>
                      <a:endParaRPr sz="1800">
                        <a:latin typeface="Consolas"/>
                        <a:cs typeface="Consolas"/>
                      </a:endParaRPr>
                    </a:p>
                  </a:txBody>
                  <a:tcPr marL="0" marR="0" marT="0" marB="0"/>
                </a:tc>
                <a:tc>
                  <a:txBody>
                    <a:bodyPr/>
                    <a:lstStyle/>
                    <a:p>
                      <a:pPr marR="24130" algn="r">
                        <a:lnSpc>
                          <a:spcPts val="1695"/>
                        </a:lnSpc>
                      </a:pPr>
                      <a:r>
                        <a:rPr sz="180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0"/>
                  </a:ext>
                </a:extLst>
              </a:tr>
              <a:tr h="331523">
                <a:tc>
                  <a:txBody>
                    <a:bodyPr/>
                    <a:lstStyle/>
                    <a:p>
                      <a:pPr marL="31750">
                        <a:lnSpc>
                          <a:spcPts val="2130"/>
                        </a:lnSpc>
                      </a:pPr>
                      <a:endParaRPr sz="1800" dirty="0">
                        <a:latin typeface="Consolas"/>
                        <a:cs typeface="Consolas"/>
                      </a:endParaRPr>
                    </a:p>
                  </a:txBody>
                  <a:tcPr marL="0" marR="0" marT="0" marB="0"/>
                </a:tc>
                <a:tc>
                  <a:txBody>
                    <a:bodyPr/>
                    <a:lstStyle/>
                    <a:p>
                      <a:pPr marL="668020">
                        <a:lnSpc>
                          <a:spcPts val="2095"/>
                        </a:lnSpc>
                      </a:pPr>
                      <a:r>
                        <a:rPr sz="1800" spc="-5" dirty="0">
                          <a:latin typeface="Consolas"/>
                          <a:cs typeface="Consolas"/>
                        </a:rPr>
                        <a:t>3'b0xx:</a:t>
                      </a:r>
                      <a:endParaRPr sz="1800" dirty="0">
                        <a:latin typeface="Consolas"/>
                        <a:cs typeface="Consolas"/>
                      </a:endParaRPr>
                    </a:p>
                  </a:txBody>
                  <a:tcPr marL="0" marR="0" marT="0" marB="0"/>
                </a:tc>
                <a:tc>
                  <a:txBody>
                    <a:bodyPr/>
                    <a:lstStyle/>
                    <a:p>
                      <a:pPr algn="ctr">
                        <a:lnSpc>
                          <a:spcPts val="2095"/>
                        </a:lnSpc>
                      </a:pPr>
                      <a:r>
                        <a:rPr sz="1800" spc="-5" dirty="0">
                          <a:latin typeface="Consolas"/>
                          <a:cs typeface="Consolas"/>
                        </a:rPr>
                        <a:t>fsm</a:t>
                      </a:r>
                      <a:endParaRPr sz="1800">
                        <a:latin typeface="Consolas"/>
                        <a:cs typeface="Consolas"/>
                      </a:endParaRPr>
                    </a:p>
                  </a:txBody>
                  <a:tcPr marL="0" marR="0" marT="0" marB="0"/>
                </a:tc>
                <a:tc>
                  <a:txBody>
                    <a:bodyPr/>
                    <a:lstStyle/>
                    <a:p>
                      <a:pPr algn="ctr">
                        <a:lnSpc>
                          <a:spcPts val="2095"/>
                        </a:lnSpc>
                      </a:pPr>
                      <a:r>
                        <a:rPr sz="1800" dirty="0">
                          <a:latin typeface="Consolas"/>
                          <a:cs typeface="Consolas"/>
                        </a:rPr>
                        <a:t>=</a:t>
                      </a:r>
                      <a:endParaRPr sz="1800">
                        <a:latin typeface="Consolas"/>
                        <a:cs typeface="Consolas"/>
                      </a:endParaRPr>
                    </a:p>
                  </a:txBody>
                  <a:tcPr marL="0" marR="0" marT="0" marB="0"/>
                </a:tc>
                <a:tc>
                  <a:txBody>
                    <a:bodyPr/>
                    <a:lstStyle/>
                    <a:p>
                      <a:pPr algn="ctr">
                        <a:lnSpc>
                          <a:spcPts val="2095"/>
                        </a:lnSpc>
                      </a:pPr>
                      <a:r>
                        <a:rPr sz="1800" dirty="0">
                          <a:latin typeface="Consolas"/>
                          <a:cs typeface="Consolas"/>
                        </a:rPr>
                        <a:t>1</a:t>
                      </a:r>
                      <a:endParaRPr sz="1800">
                        <a:latin typeface="Consolas"/>
                        <a:cs typeface="Consolas"/>
                      </a:endParaRPr>
                    </a:p>
                  </a:txBody>
                  <a:tcPr marL="0" marR="0" marT="0" marB="0"/>
                </a:tc>
                <a:tc>
                  <a:txBody>
                    <a:bodyPr/>
                    <a:lstStyle/>
                    <a:p>
                      <a:pPr marR="24130" algn="r">
                        <a:lnSpc>
                          <a:spcPts val="2095"/>
                        </a:lnSpc>
                      </a:pPr>
                      <a:r>
                        <a:rPr sz="180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1"/>
                  </a:ext>
                </a:extLst>
              </a:tr>
              <a:tr h="327138">
                <a:tc>
                  <a:txBody>
                    <a:bodyPr/>
                    <a:lstStyle/>
                    <a:p>
                      <a:pPr>
                        <a:lnSpc>
                          <a:spcPct val="100000"/>
                        </a:lnSpc>
                      </a:pPr>
                      <a:endParaRPr sz="1700">
                        <a:latin typeface="Times New Roman"/>
                        <a:cs typeface="Times New Roman"/>
                      </a:endParaRPr>
                    </a:p>
                  </a:txBody>
                  <a:tcPr marL="0" marR="0" marT="0" marB="0"/>
                </a:tc>
                <a:tc>
                  <a:txBody>
                    <a:bodyPr/>
                    <a:lstStyle/>
                    <a:p>
                      <a:pPr marL="668020">
                        <a:lnSpc>
                          <a:spcPts val="2075"/>
                        </a:lnSpc>
                      </a:pPr>
                      <a:r>
                        <a:rPr sz="1800" spc="-5" dirty="0">
                          <a:solidFill>
                            <a:srgbClr val="006FC0"/>
                          </a:solidFill>
                          <a:latin typeface="Consolas"/>
                          <a:cs typeface="Consolas"/>
                        </a:rPr>
                        <a:t>default</a:t>
                      </a:r>
                      <a:r>
                        <a:rPr sz="1800" spc="-5" dirty="0">
                          <a:latin typeface="Consolas"/>
                          <a:cs typeface="Consolas"/>
                        </a:rPr>
                        <a:t>:</a:t>
                      </a:r>
                      <a:endParaRPr sz="1800">
                        <a:latin typeface="Consolas"/>
                        <a:cs typeface="Consolas"/>
                      </a:endParaRPr>
                    </a:p>
                  </a:txBody>
                  <a:tcPr marL="0" marR="0" marT="0" marB="0"/>
                </a:tc>
                <a:tc>
                  <a:txBody>
                    <a:bodyPr/>
                    <a:lstStyle/>
                    <a:p>
                      <a:pPr algn="ctr">
                        <a:lnSpc>
                          <a:spcPts val="2075"/>
                        </a:lnSpc>
                      </a:pPr>
                      <a:r>
                        <a:rPr sz="1800" spc="-10" dirty="0">
                          <a:latin typeface="Consolas"/>
                          <a:cs typeface="Consolas"/>
                        </a:rPr>
                        <a:t>fsm</a:t>
                      </a:r>
                      <a:endParaRPr sz="1800">
                        <a:latin typeface="Consolas"/>
                        <a:cs typeface="Consolas"/>
                      </a:endParaRPr>
                    </a:p>
                  </a:txBody>
                  <a:tcPr marL="0" marR="0" marT="0" marB="0"/>
                </a:tc>
                <a:tc>
                  <a:txBody>
                    <a:bodyPr/>
                    <a:lstStyle/>
                    <a:p>
                      <a:pPr marL="1270" algn="ctr">
                        <a:lnSpc>
                          <a:spcPts val="2075"/>
                        </a:lnSpc>
                      </a:pPr>
                      <a:r>
                        <a:rPr sz="1800" dirty="0">
                          <a:latin typeface="Consolas"/>
                          <a:cs typeface="Consolas"/>
                        </a:rPr>
                        <a:t>=</a:t>
                      </a:r>
                      <a:endParaRPr sz="1800">
                        <a:latin typeface="Consolas"/>
                        <a:cs typeface="Consolas"/>
                      </a:endParaRPr>
                    </a:p>
                  </a:txBody>
                  <a:tcPr marL="0" marR="0" marT="0" marB="0"/>
                </a:tc>
                <a:tc>
                  <a:txBody>
                    <a:bodyPr/>
                    <a:lstStyle/>
                    <a:p>
                      <a:pPr algn="ctr">
                        <a:lnSpc>
                          <a:spcPts val="2075"/>
                        </a:lnSpc>
                      </a:pPr>
                      <a:r>
                        <a:rPr sz="1800" dirty="0">
                          <a:latin typeface="Consolas"/>
                          <a:cs typeface="Consolas"/>
                        </a:rPr>
                        <a:t>1</a:t>
                      </a:r>
                      <a:endParaRPr sz="1800">
                        <a:latin typeface="Consolas"/>
                        <a:cs typeface="Consolas"/>
                      </a:endParaRPr>
                    </a:p>
                  </a:txBody>
                  <a:tcPr marL="0" marR="0" marT="0" marB="0"/>
                </a:tc>
                <a:tc>
                  <a:txBody>
                    <a:bodyPr/>
                    <a:lstStyle/>
                    <a:p>
                      <a:pPr marR="24130" algn="r">
                        <a:lnSpc>
                          <a:spcPts val="2075"/>
                        </a:lnSpc>
                      </a:pPr>
                      <a:r>
                        <a:rPr sz="1800" dirty="0">
                          <a:latin typeface="Consolas"/>
                          <a:cs typeface="Consolas"/>
                        </a:rPr>
                        <a:t>;</a:t>
                      </a:r>
                      <a:endParaRPr sz="1800">
                        <a:latin typeface="Consolas"/>
                        <a:cs typeface="Consolas"/>
                      </a:endParaRPr>
                    </a:p>
                  </a:txBody>
                  <a:tcPr marL="0" marR="0" marT="0" marB="0"/>
                </a:tc>
                <a:extLst>
                  <a:ext uri="{0D108BD9-81ED-4DB2-BD59-A6C34878D82A}">
                    <a16:rowId xmlns:a16="http://schemas.microsoft.com/office/drawing/2014/main" val="10002"/>
                  </a:ext>
                </a:extLst>
              </a:tr>
              <a:tr h="785813">
                <a:tc>
                  <a:txBody>
                    <a:bodyPr/>
                    <a:lstStyle/>
                    <a:p>
                      <a:pPr>
                        <a:lnSpc>
                          <a:spcPct val="100000"/>
                        </a:lnSpc>
                      </a:pPr>
                      <a:endParaRPr sz="1700">
                        <a:latin typeface="Times New Roman"/>
                        <a:cs typeface="Times New Roman"/>
                      </a:endParaRPr>
                    </a:p>
                  </a:txBody>
                  <a:tcPr marL="0" marR="0" marT="0" marB="0"/>
                </a:tc>
                <a:tc>
                  <a:txBody>
                    <a:bodyPr/>
                    <a:lstStyle/>
                    <a:p>
                      <a:pPr marL="668020">
                        <a:lnSpc>
                          <a:spcPts val="2095"/>
                        </a:lnSpc>
                      </a:pPr>
                      <a:r>
                        <a:rPr sz="1800" spc="-5" dirty="0">
                          <a:solidFill>
                            <a:srgbClr val="006FC0"/>
                          </a:solidFill>
                          <a:latin typeface="Consolas"/>
                          <a:cs typeface="Consolas"/>
                        </a:rPr>
                        <a:t>endcase</a:t>
                      </a:r>
                      <a:endParaRPr sz="1800">
                        <a:latin typeface="Consolas"/>
                        <a:cs typeface="Consolas"/>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dirty="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sp>
        <p:nvSpPr>
          <p:cNvPr id="18" name="矩形 17"/>
          <p:cNvSpPr/>
          <p:nvPr/>
        </p:nvSpPr>
        <p:spPr>
          <a:xfrm>
            <a:off x="790115" y="1541304"/>
            <a:ext cx="3179416" cy="2355517"/>
          </a:xfrm>
          <a:prstGeom prst="rect">
            <a:avLst/>
          </a:prstGeom>
        </p:spPr>
        <p:txBody>
          <a:bodyPr wrap="square">
            <a:spAutoFit/>
          </a:bodyPr>
          <a:lstStyle/>
          <a:p>
            <a:pPr marL="12700" marR="0" lvl="0" indent="0" algn="just" defTabSz="914400" rtl="0" eaLnBrk="1" fontAlgn="auto" latinLnBrk="0" hangingPunct="1">
              <a:lnSpc>
                <a:spcPct val="100000"/>
              </a:lnSpc>
              <a:spcBef>
                <a:spcPts val="535"/>
              </a:spcBef>
              <a:spcAft>
                <a:spcPts val="0"/>
              </a:spcAft>
              <a:buClrTx/>
              <a:buSzTx/>
              <a:buFontTx/>
              <a:buNone/>
              <a:tabLst/>
              <a:defRPr/>
            </a:pPr>
            <a:r>
              <a:rPr kumimoji="0" lang="en-US" altLang="zh-TW" sz="1800" b="0" i="0" u="none" strike="noStrike" kern="1200" cap="none" spc="-10" normalizeH="0" baseline="0" noProof="0" dirty="0">
                <a:ln>
                  <a:noFill/>
                </a:ln>
                <a:solidFill>
                  <a:srgbClr val="006FC0"/>
                </a:solidFill>
                <a:effectLst/>
                <a:uLnTx/>
                <a:uFillTx/>
                <a:latin typeface="Consolas" panose="020B0609020204030204" pitchFamily="49" charset="0"/>
                <a:ea typeface="新細明體" panose="02020500000000000000" pitchFamily="18" charset="-120"/>
                <a:cs typeface="+mn-cs"/>
              </a:rPr>
              <a:t>always </a:t>
            </a:r>
            <a:r>
              <a:rPr kumimoji="0" lang="en-US" altLang="zh-TW" sz="1800" b="0" i="0" u="none" strike="noStrike" kern="120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@(s, </a:t>
            </a:r>
            <a:r>
              <a:rPr kumimoji="0" lang="en-US" altLang="zh-TW" sz="18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 </a:t>
            </a:r>
            <a:r>
              <a:rPr kumimoji="0" lang="en-US" altLang="zh-TW" sz="1800" b="0" i="0" u="none" strike="noStrike" kern="120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b, </a:t>
            </a:r>
            <a:r>
              <a:rPr kumimoji="0" lang="en-US" altLang="zh-TW" sz="1800" b="0" i="0" u="none" strike="noStrike" kern="1200" cap="none" spc="-1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c,</a:t>
            </a:r>
            <a:r>
              <a:rPr kumimoji="0" lang="en-US" altLang="zh-TW" sz="1800" b="0" i="0" u="none" strike="noStrike" kern="1200" cap="none" spc="-6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800" b="0" i="0" u="none" strike="noStrike" kern="1200" cap="none" spc="-1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d)</a:t>
            </a:r>
          </a:p>
          <a:p>
            <a:pPr marL="12700" marR="0" lvl="0" indent="0" algn="just" defTabSz="914400" rtl="0" eaLnBrk="1" fontAlgn="auto" latinLnBrk="0" hangingPunct="1">
              <a:lnSpc>
                <a:spcPct val="100000"/>
              </a:lnSpc>
              <a:spcBef>
                <a:spcPts val="430"/>
              </a:spcBef>
              <a:spcAft>
                <a:spcPts val="0"/>
              </a:spcAft>
              <a:buClrTx/>
              <a:buSzTx/>
              <a:buFontTx/>
              <a:buNone/>
              <a:tabLst/>
              <a:defRPr/>
            </a:pPr>
            <a:r>
              <a:rPr kumimoji="0" lang="en-US" altLang="zh-TW" sz="1800" b="0" i="0" u="none" strike="noStrike" kern="1200" cap="none" spc="-10" normalizeH="0" baseline="0" noProof="0" dirty="0">
                <a:ln>
                  <a:noFill/>
                </a:ln>
                <a:solidFill>
                  <a:srgbClr val="006FC0"/>
                </a:solidFill>
                <a:effectLst/>
                <a:uLnTx/>
                <a:uFillTx/>
                <a:latin typeface="Consolas" panose="020B0609020204030204" pitchFamily="49" charset="0"/>
                <a:ea typeface="新細明體" panose="02020500000000000000" pitchFamily="18" charset="-120"/>
                <a:cs typeface="+mn-cs"/>
              </a:rPr>
              <a:t>case </a:t>
            </a:r>
            <a:r>
              <a:rPr kumimoji="0" lang="en-US" altLang="zh-TW" sz="1800" b="0" i="0" u="none" strike="noStrike" kern="1200" cap="none" spc="-1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(s)</a:t>
            </a:r>
          </a:p>
          <a:p>
            <a:pPr marL="262255" marR="757555" lvl="0" indent="0" algn="just" defTabSz="914400" rtl="0" eaLnBrk="1" fontAlgn="auto" latinLnBrk="0" hangingPunct="1">
              <a:lnSpc>
                <a:spcPct val="120000"/>
              </a:lnSpc>
              <a:spcBef>
                <a:spcPts val="0"/>
              </a:spcBef>
              <a:spcAft>
                <a:spcPts val="0"/>
              </a:spcAft>
              <a:buClrTx/>
              <a:buSzTx/>
              <a:buFontTx/>
              <a:buNone/>
              <a:tabLst/>
              <a:defRPr/>
            </a:pPr>
            <a:r>
              <a:rPr kumimoji="0" lang="en-US" altLang="zh-TW" sz="1800" b="0" i="0" u="none" strike="noStrike" kern="120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2'b00: out </a:t>
            </a:r>
            <a:r>
              <a:rPr kumimoji="0" lang="en-US" altLang="zh-TW" sz="18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t>
            </a:r>
            <a:r>
              <a:rPr kumimoji="0" lang="en-US" altLang="zh-TW" sz="1800" b="0" i="0" u="none" strike="noStrike" kern="1200" cap="none" spc="-9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800" b="0" i="0" u="none" strike="noStrike" kern="120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  </a:t>
            </a:r>
          </a:p>
          <a:p>
            <a:pPr marL="262255" marR="757555" lvl="0" indent="0" algn="just" defTabSz="914400" rtl="0" eaLnBrk="1" fontAlgn="auto" latinLnBrk="0" hangingPunct="1">
              <a:lnSpc>
                <a:spcPct val="120000"/>
              </a:lnSpc>
              <a:spcBef>
                <a:spcPts val="0"/>
              </a:spcBef>
              <a:spcAft>
                <a:spcPts val="0"/>
              </a:spcAft>
              <a:buClrTx/>
              <a:buSzTx/>
              <a:buFontTx/>
              <a:buNone/>
              <a:tabLst/>
              <a:defRPr/>
            </a:pPr>
            <a:r>
              <a:rPr kumimoji="0" lang="en-US" altLang="zh-TW" sz="1800" b="0" i="0" u="none" strike="noStrike" kern="120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2'b01: out </a:t>
            </a:r>
            <a:r>
              <a:rPr kumimoji="0" lang="en-US" altLang="zh-TW" sz="18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t>
            </a:r>
            <a:r>
              <a:rPr kumimoji="0" lang="en-US" altLang="zh-TW" sz="1800" b="0" i="0" u="none" strike="noStrike" kern="1200" cap="none" spc="-9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800" b="0" i="0" u="none" strike="noStrike" kern="120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b; </a:t>
            </a:r>
          </a:p>
          <a:p>
            <a:pPr marL="262255" marR="757555" lvl="0" indent="0" algn="just" defTabSz="914400" rtl="0" eaLnBrk="1" fontAlgn="auto" latinLnBrk="0" hangingPunct="1">
              <a:lnSpc>
                <a:spcPct val="120000"/>
              </a:lnSpc>
              <a:spcBef>
                <a:spcPts val="0"/>
              </a:spcBef>
              <a:spcAft>
                <a:spcPts val="0"/>
              </a:spcAft>
              <a:buClrTx/>
              <a:buSzTx/>
              <a:buFontTx/>
              <a:buNone/>
              <a:tabLst/>
              <a:defRPr/>
            </a:pPr>
            <a:r>
              <a:rPr kumimoji="0" lang="en-US" altLang="zh-TW" sz="1800" b="0" i="0" u="none" strike="noStrike" kern="120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2'b10: </a:t>
            </a:r>
            <a:r>
              <a:rPr kumimoji="0" lang="en-US" altLang="zh-TW" sz="1800" b="0" i="0" u="none" strike="noStrike" kern="1200" cap="none" spc="-1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out </a:t>
            </a:r>
            <a:r>
              <a:rPr kumimoji="0" lang="en-US" altLang="zh-TW" sz="18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t>
            </a:r>
            <a:r>
              <a:rPr kumimoji="0" lang="en-US" altLang="zh-TW" sz="1800" b="0" i="0" u="none" strike="noStrike" kern="1200" cap="none" spc="-9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800" b="0" i="0" u="none" strike="noStrike" kern="120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c;  </a:t>
            </a:r>
          </a:p>
          <a:p>
            <a:pPr marL="262255" marR="757555" lvl="0" indent="0" algn="just" defTabSz="914400" rtl="0" eaLnBrk="1" fontAlgn="auto" latinLnBrk="0" hangingPunct="1">
              <a:lnSpc>
                <a:spcPct val="120000"/>
              </a:lnSpc>
              <a:spcBef>
                <a:spcPts val="0"/>
              </a:spcBef>
              <a:spcAft>
                <a:spcPts val="0"/>
              </a:spcAft>
              <a:buClrTx/>
              <a:buSzTx/>
              <a:buFontTx/>
              <a:buNone/>
              <a:tabLst/>
              <a:defRPr/>
            </a:pPr>
            <a:r>
              <a:rPr kumimoji="0" lang="en-US" altLang="zh-TW" sz="1800" b="0" i="0" u="none" strike="noStrike" kern="120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2'b11: out </a:t>
            </a:r>
            <a:r>
              <a:rPr kumimoji="0" lang="en-US" altLang="zh-TW" sz="18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t>
            </a:r>
            <a:r>
              <a:rPr kumimoji="0" lang="en-US" altLang="zh-TW" sz="1800" b="0" i="0" u="none" strike="noStrike" kern="1200" cap="none" spc="-9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800" b="0" i="0" u="none" strike="noStrike" kern="120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d;</a:t>
            </a:r>
          </a:p>
          <a:p>
            <a:pPr marL="12700" marR="0" lvl="0" indent="0" algn="l" defTabSz="914400" rtl="0" eaLnBrk="1" fontAlgn="auto" latinLnBrk="0" hangingPunct="1">
              <a:lnSpc>
                <a:spcPct val="100000"/>
              </a:lnSpc>
              <a:spcBef>
                <a:spcPts val="430"/>
              </a:spcBef>
              <a:spcAft>
                <a:spcPts val="0"/>
              </a:spcAft>
              <a:buClrTx/>
              <a:buSzTx/>
              <a:buFontTx/>
              <a:buNone/>
              <a:tabLst/>
              <a:defRPr/>
            </a:pPr>
            <a:r>
              <a:rPr kumimoji="0" lang="en-US" altLang="zh-TW" sz="1800" b="0" i="0" u="none" strike="noStrike" kern="1200" cap="none" spc="-5" normalizeH="0" baseline="0" noProof="0" dirty="0" err="1">
                <a:ln>
                  <a:noFill/>
                </a:ln>
                <a:solidFill>
                  <a:srgbClr val="006FC0"/>
                </a:solidFill>
                <a:effectLst/>
                <a:uLnTx/>
                <a:uFillTx/>
                <a:latin typeface="Consolas" panose="020B0609020204030204" pitchFamily="49" charset="0"/>
                <a:ea typeface="新細明體" panose="02020500000000000000" pitchFamily="18" charset="-120"/>
                <a:cs typeface="+mn-cs"/>
              </a:rPr>
              <a:t>endcase</a:t>
            </a:r>
            <a:endParaRPr kumimoji="0" lang="en-US" altLang="zh-TW" sz="1800" b="0" i="0" u="none" strike="noStrike" kern="1200" cap="none" spc="-5" normalizeH="0" baseline="0" noProof="0" dirty="0">
              <a:ln>
                <a:noFill/>
              </a:ln>
              <a:solidFill>
                <a:srgbClr val="006FC0"/>
              </a:solidFill>
              <a:effectLst/>
              <a:uLnTx/>
              <a:uFillTx/>
              <a:latin typeface="Consolas" panose="020B0609020204030204" pitchFamily="49" charset="0"/>
              <a:ea typeface="新細明體" panose="02020500000000000000" pitchFamily="18" charset="-120"/>
              <a:cs typeface="+mn-cs"/>
            </a:endParaRPr>
          </a:p>
        </p:txBody>
      </p:sp>
      <p:sp>
        <p:nvSpPr>
          <p:cNvPr id="19" name="矩形 18"/>
          <p:cNvSpPr/>
          <p:nvPr/>
        </p:nvSpPr>
        <p:spPr>
          <a:xfrm>
            <a:off x="849867" y="4056764"/>
            <a:ext cx="5423919" cy="2185214"/>
          </a:xfrm>
          <a:prstGeom prst="rect">
            <a:avLst/>
          </a:prstGeom>
        </p:spPr>
        <p:txBody>
          <a:bodyPr wrap="square">
            <a:spAutoFit/>
          </a:bodyPr>
          <a:lstStyle/>
          <a:p>
            <a:pPr marL="23495" marR="1246505" lvl="0" indent="0" algn="l" defTabSz="914400" rtl="0" eaLnBrk="1" fontAlgn="auto" latinLnBrk="0" hangingPunct="1">
              <a:lnSpc>
                <a:spcPct val="100000"/>
              </a:lnSpc>
              <a:spcBef>
                <a:spcPts val="1230"/>
              </a:spcBef>
              <a:spcAft>
                <a:spcPts val="0"/>
              </a:spcAft>
              <a:buClrTx/>
              <a:buSzTx/>
              <a:buFontTx/>
              <a:buNone/>
              <a:tabLst/>
              <a:defRPr/>
            </a:pPr>
            <a:r>
              <a:rPr kumimoji="0" lang="en-US" altLang="zh-TW" sz="1800" b="0" i="0" u="none" strike="noStrike" kern="0" cap="none" spc="-5" normalizeH="0" baseline="0" noProof="0" dirty="0">
                <a:ln>
                  <a:noFill/>
                </a:ln>
                <a:solidFill>
                  <a:srgbClr val="006FC0"/>
                </a:solidFill>
                <a:effectLst/>
                <a:uLnTx/>
                <a:uFillTx/>
                <a:latin typeface="Consolas" panose="020B0609020204030204" pitchFamily="49" charset="0"/>
                <a:ea typeface="新細明體" panose="02020500000000000000" pitchFamily="18" charset="-120"/>
                <a:cs typeface="+mn-cs"/>
              </a:rPr>
              <a:t>always </a:t>
            </a:r>
            <a:r>
              <a:rPr kumimoji="0" lang="en-US" altLang="zh-TW" sz="1800" b="0" i="0" u="none" strike="noStrike" kern="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p>
          <a:p>
            <a:pPr marL="23495" marR="1246505" lvl="0" indent="0" algn="l" defTabSz="914400" rtl="0" eaLnBrk="1" fontAlgn="auto" latinLnBrk="0" hangingPunct="1">
              <a:lnSpc>
                <a:spcPct val="100000"/>
              </a:lnSpc>
              <a:spcBef>
                <a:spcPts val="1230"/>
              </a:spcBef>
              <a:spcAft>
                <a:spcPts val="0"/>
              </a:spcAft>
              <a:buClrTx/>
              <a:buSzTx/>
              <a:buFontTx/>
              <a:buNone/>
              <a:tabLst/>
              <a:defRPr/>
            </a:pPr>
            <a:r>
              <a:rPr kumimoji="0" lang="en-US" altLang="zh-TW" sz="1800" b="0" i="0" u="none" strike="noStrike" kern="0" cap="none" spc="-10" normalizeH="0" baseline="0" noProof="0" dirty="0" err="1">
                <a:ln>
                  <a:noFill/>
                </a:ln>
                <a:solidFill>
                  <a:srgbClr val="006FC0"/>
                </a:solidFill>
                <a:effectLst/>
                <a:uLnTx/>
                <a:uFillTx/>
                <a:latin typeface="Consolas" panose="020B0609020204030204" pitchFamily="49" charset="0"/>
                <a:ea typeface="新細明體" panose="02020500000000000000" pitchFamily="18" charset="-120"/>
                <a:cs typeface="+mn-cs"/>
              </a:rPr>
              <a:t>casez</a:t>
            </a:r>
            <a:r>
              <a:rPr kumimoji="0" lang="en-US" altLang="zh-TW" sz="1800" b="0" i="0" u="none" strike="noStrike" kern="0" cap="none" spc="-75" normalizeH="0" baseline="0" noProof="0" dirty="0">
                <a:ln>
                  <a:noFill/>
                </a:ln>
                <a:solidFill>
                  <a:srgbClr val="006FC0"/>
                </a:solidFill>
                <a:effectLst/>
                <a:uLnTx/>
                <a:uFillTx/>
                <a:latin typeface="Consolas" panose="020B0609020204030204" pitchFamily="49" charset="0"/>
                <a:ea typeface="新細明體" panose="02020500000000000000" pitchFamily="18" charset="-120"/>
                <a:cs typeface="+mn-cs"/>
              </a:rPr>
              <a:t> </a:t>
            </a:r>
            <a:r>
              <a:rPr kumimoji="0" lang="en-US" altLang="zh-TW" sz="1800" b="0" i="0" u="none" strike="noStrike" kern="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(state)</a:t>
            </a:r>
          </a:p>
          <a:p>
            <a:pPr marL="23495"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5" normalizeH="0" baseline="0" noProof="0" dirty="0">
                <a:ln>
                  <a:noFill/>
                </a:ln>
                <a:solidFill>
                  <a:srgbClr val="00AF50"/>
                </a:solidFill>
                <a:effectLst/>
                <a:uLnTx/>
                <a:uFillTx/>
                <a:latin typeface="Consolas" panose="020B0609020204030204" pitchFamily="49" charset="0"/>
                <a:ea typeface="新細明體" panose="02020500000000000000" pitchFamily="18" charset="-120"/>
                <a:cs typeface="+mn-cs"/>
              </a:rPr>
              <a:t>// 3'b11z,</a:t>
            </a:r>
            <a:r>
              <a:rPr kumimoji="0" lang="en-US" altLang="zh-TW" sz="1800" b="0" i="0" u="none" strike="noStrike" kern="0" cap="none" spc="-65" normalizeH="0" baseline="0" noProof="0" dirty="0">
                <a:ln>
                  <a:noFill/>
                </a:ln>
                <a:solidFill>
                  <a:srgbClr val="00AF50"/>
                </a:solidFill>
                <a:effectLst/>
                <a:uLnTx/>
                <a:uFillTx/>
                <a:latin typeface="Consolas" panose="020B0609020204030204" pitchFamily="49" charset="0"/>
                <a:ea typeface="新細明體" panose="02020500000000000000" pitchFamily="18" charset="-120"/>
                <a:cs typeface="+mn-cs"/>
              </a:rPr>
              <a:t> </a:t>
            </a:r>
            <a:r>
              <a:rPr kumimoji="0" lang="en-US" altLang="zh-TW" sz="1800" b="0" i="0" u="none" strike="noStrike" kern="0" cap="none" spc="-5" normalizeH="0" baseline="0" noProof="0" dirty="0">
                <a:ln>
                  <a:noFill/>
                </a:ln>
                <a:solidFill>
                  <a:srgbClr val="00AF50"/>
                </a:solidFill>
                <a:effectLst/>
                <a:uLnTx/>
                <a:uFillTx/>
                <a:latin typeface="Consolas" panose="020B0609020204030204" pitchFamily="49" charset="0"/>
                <a:ea typeface="新細明體" panose="02020500000000000000" pitchFamily="18" charset="-120"/>
                <a:cs typeface="+mn-cs"/>
              </a:rPr>
              <a:t>3'b1zz,...match 3'b1??</a:t>
            </a:r>
            <a:r>
              <a:rPr kumimoji="0" lang="en-US" altLang="zh-TW" sz="1800" b="0" i="0" u="none" strike="noStrike" kern="1200" cap="none" spc="-5" normalizeH="0" baseline="0" noProof="0" dirty="0">
                <a:ln>
                  <a:noFill/>
                </a:ln>
                <a:solidFill>
                  <a:srgbClr val="00AF50"/>
                </a:solidFill>
                <a:effectLst/>
                <a:uLnTx/>
                <a:uFillTx/>
                <a:latin typeface="Consolas" panose="020B0609020204030204" pitchFamily="49" charset="0"/>
                <a:ea typeface="新細明體" panose="02020500000000000000" pitchFamily="18" charset="-120"/>
                <a:cs typeface="Consolas"/>
              </a:rPr>
              <a:t> </a:t>
            </a:r>
            <a:endParaRPr kumimoji="0" lang="en-US" altLang="zh-TW" sz="1800" b="0" i="0" u="none" strike="noStrike" kern="0" cap="none" spc="-5" normalizeH="0" baseline="0" noProof="0" dirty="0">
              <a:ln>
                <a:noFill/>
              </a:ln>
              <a:solidFill>
                <a:srgbClr val="00AF50"/>
              </a:solidFill>
              <a:effectLst/>
              <a:uLnTx/>
              <a:uFillTx/>
              <a:latin typeface="Consolas" panose="020B0609020204030204" pitchFamily="49" charset="0"/>
              <a:ea typeface="新細明體" panose="02020500000000000000" pitchFamily="18" charset="-120"/>
              <a:cs typeface="+mn-cs"/>
            </a:endParaRPr>
          </a:p>
          <a:p>
            <a:pPr marL="23495"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3'b1??: </a:t>
            </a:r>
            <a:r>
              <a:rPr kumimoji="0" lang="en-US" altLang="zh-TW" sz="1800" b="0" i="0" u="none" strike="noStrike" kern="0" cap="none" spc="-5"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fsm</a:t>
            </a:r>
            <a:r>
              <a:rPr kumimoji="0" lang="en-US" altLang="zh-TW" sz="1800" b="0" i="0" u="none" strike="noStrike" kern="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800" b="0" i="0" u="none" strike="noStrike" kern="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t>
            </a:r>
            <a:r>
              <a:rPr kumimoji="0" lang="en-US" altLang="zh-TW" sz="1800" b="0" i="0" u="none" strike="noStrike" kern="0" cap="none" spc="-4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800" b="0" i="0" u="none" strike="noStrike" kern="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0;</a:t>
            </a:r>
          </a:p>
          <a:p>
            <a:pPr marL="23495" marR="871855"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3'b01?: </a:t>
            </a:r>
            <a:r>
              <a:rPr kumimoji="0" lang="en-US" altLang="zh-TW" sz="1800" b="0" i="0" u="none" strike="noStrike" kern="0" cap="none" spc="-5"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fsm</a:t>
            </a:r>
            <a:r>
              <a:rPr kumimoji="0" lang="en-US" altLang="zh-TW" sz="1800" b="0" i="0" u="none" strike="noStrike" kern="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800" b="0" i="0" u="none" strike="noStrike" kern="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t>
            </a:r>
            <a:r>
              <a:rPr kumimoji="0" lang="en-US" altLang="zh-TW" sz="1800" b="0" i="0" u="none" strike="noStrike" kern="0" cap="none" spc="-10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800" b="0" i="0" u="none" strike="noStrike" kern="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1;  </a:t>
            </a:r>
          </a:p>
          <a:p>
            <a:pPr marL="23495" marR="871855"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default: </a:t>
            </a:r>
            <a:r>
              <a:rPr kumimoji="0" lang="en-US" altLang="zh-TW" sz="1800" b="0" i="0" u="none" strike="noStrike" kern="0" cap="none" spc="-5"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fsm</a:t>
            </a:r>
            <a:r>
              <a:rPr kumimoji="0" lang="en-US" altLang="zh-TW" sz="1800" b="0" i="0" u="none" strike="noStrike" kern="0" cap="none" spc="-5"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 1;</a:t>
            </a:r>
          </a:p>
          <a:p>
            <a:pPr marL="23495" marR="871855"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5" normalizeH="0" baseline="0" noProof="0" dirty="0" err="1">
                <a:ln>
                  <a:noFill/>
                </a:ln>
                <a:solidFill>
                  <a:srgbClr val="006FC0"/>
                </a:solidFill>
                <a:effectLst/>
                <a:uLnTx/>
                <a:uFillTx/>
                <a:latin typeface="Consolas" panose="020B0609020204030204" pitchFamily="49" charset="0"/>
                <a:ea typeface="新細明體" panose="02020500000000000000" pitchFamily="18" charset="-120"/>
                <a:cs typeface="+mn-cs"/>
              </a:rPr>
              <a:t>endcase</a:t>
            </a:r>
            <a:endParaRPr kumimoji="0" lang="en-US" altLang="zh-TW" sz="1800" b="0" i="0" u="none" strike="noStrike" kern="0" cap="none" spc="-5" normalizeH="0" baseline="0" noProof="0" dirty="0">
              <a:ln>
                <a:noFill/>
              </a:ln>
              <a:solidFill>
                <a:srgbClr val="006FC0"/>
              </a:solidFill>
              <a:effectLst/>
              <a:uLnTx/>
              <a:uFillTx/>
              <a:latin typeface="Consolas" panose="020B0609020204030204" pitchFamily="49" charset="0"/>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C07EFA2E-FCB5-68D0-9AD7-E5F820E362C8}"/>
              </a:ext>
            </a:extLst>
          </p:cNvPr>
          <p:cNvSpPr txBox="1"/>
          <p:nvPr/>
        </p:nvSpPr>
        <p:spPr>
          <a:xfrm>
            <a:off x="7032104" y="5517232"/>
            <a:ext cx="3960440" cy="923330"/>
          </a:xfrm>
          <a:prstGeom prst="rect">
            <a:avLst/>
          </a:prstGeom>
          <a:noFill/>
        </p:spPr>
        <p:txBody>
          <a:bodyPr wrap="square">
            <a:spAutoFit/>
          </a:bodyPr>
          <a:lstStyle/>
          <a:p>
            <a:r>
              <a:rPr lang="en-US" dirty="0"/>
              <a:t>case  treats 'z' &amp; 'x'  as it is</a:t>
            </a:r>
            <a:br>
              <a:rPr lang="en-US" dirty="0"/>
            </a:br>
            <a:r>
              <a:rPr lang="en-US" dirty="0" err="1"/>
              <a:t>casez</a:t>
            </a:r>
            <a:r>
              <a:rPr lang="en-US" dirty="0"/>
              <a:t> treats 'z'        as </a:t>
            </a:r>
            <a:r>
              <a:rPr lang="en-US" dirty="0" err="1"/>
              <a:t>dont</a:t>
            </a:r>
            <a:r>
              <a:rPr lang="en-US" dirty="0"/>
              <a:t> care </a:t>
            </a:r>
            <a:br>
              <a:rPr lang="en-US" dirty="0"/>
            </a:br>
            <a:r>
              <a:rPr lang="en-US" dirty="0" err="1"/>
              <a:t>casex</a:t>
            </a:r>
            <a:r>
              <a:rPr lang="en-US" dirty="0"/>
              <a:t> treats 'z' &amp; 'x'  as </a:t>
            </a:r>
            <a:r>
              <a:rPr lang="en-US" dirty="0" err="1"/>
              <a:t>dont</a:t>
            </a:r>
            <a:r>
              <a:rPr lang="en-US" dirty="0"/>
              <a:t> care </a:t>
            </a:r>
          </a:p>
        </p:txBody>
      </p:sp>
    </p:spTree>
    <p:extLst>
      <p:ext uri="{BB962C8B-B14F-4D97-AF65-F5344CB8AC3E}">
        <p14:creationId xmlns:p14="http://schemas.microsoft.com/office/powerpoint/2010/main" val="11427845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4ABF4A2-76E3-39DC-1109-D7230C5845A4}"/>
              </a:ext>
            </a:extLst>
          </p:cNvPr>
          <p:cNvPicPr>
            <a:picLocks noChangeAspect="1"/>
          </p:cNvPicPr>
          <p:nvPr/>
        </p:nvPicPr>
        <p:blipFill>
          <a:blip r:embed="rId2"/>
          <a:stretch>
            <a:fillRect/>
          </a:stretch>
        </p:blipFill>
        <p:spPr>
          <a:xfrm>
            <a:off x="9408368" y="4941168"/>
            <a:ext cx="2638102" cy="1636976"/>
          </a:xfrm>
          <a:prstGeom prst="rect">
            <a:avLst/>
          </a:prstGeom>
        </p:spPr>
      </p:pic>
      <p:sp>
        <p:nvSpPr>
          <p:cNvPr id="512003" name="Rectangle 3"/>
          <p:cNvSpPr>
            <a:spLocks noGrp="1" noChangeArrowheads="1"/>
          </p:cNvSpPr>
          <p:nvPr>
            <p:ph idx="1"/>
          </p:nvPr>
        </p:nvSpPr>
        <p:spPr/>
        <p:txBody>
          <a:bodyPr/>
          <a:lstStyle/>
          <a:p>
            <a:pPr>
              <a:buFont typeface="Wingdings 2" pitchFamily="18" charset="2"/>
              <a:buNone/>
            </a:pPr>
            <a:r>
              <a:rPr lang="en-US" altLang="zh-TW" dirty="0"/>
              <a:t>A Hardware Description Language (</a:t>
            </a:r>
            <a:r>
              <a:rPr lang="en-US" altLang="zh-TW" dirty="0">
                <a:solidFill>
                  <a:srgbClr val="FF0000"/>
                </a:solidFill>
              </a:rPr>
              <a:t>HDL</a:t>
            </a:r>
            <a:r>
              <a:rPr lang="en-US" altLang="zh-TW" dirty="0"/>
              <a:t>) is a </a:t>
            </a:r>
            <a:r>
              <a:rPr lang="en-US" altLang="zh-TW" u="sng" dirty="0"/>
              <a:t>high-level </a:t>
            </a:r>
          </a:p>
          <a:p>
            <a:pPr>
              <a:buFont typeface="Wingdings 2" pitchFamily="18" charset="2"/>
              <a:buNone/>
            </a:pPr>
            <a:r>
              <a:rPr lang="en-US" altLang="zh-TW" u="sng" dirty="0"/>
              <a:t>programming language</a:t>
            </a:r>
            <a:r>
              <a:rPr lang="en-US" altLang="zh-TW" dirty="0"/>
              <a:t> with </a:t>
            </a:r>
            <a:r>
              <a:rPr lang="en-US" altLang="zh-TW" i="1" dirty="0">
                <a:solidFill>
                  <a:srgbClr val="FF0000"/>
                </a:solidFill>
              </a:rPr>
              <a:t>special constructs </a:t>
            </a:r>
            <a:r>
              <a:rPr lang="en-US" altLang="zh-TW" dirty="0"/>
              <a:t>used to model </a:t>
            </a:r>
          </a:p>
          <a:p>
            <a:pPr>
              <a:buFont typeface="Wingdings 2" pitchFamily="18" charset="2"/>
              <a:buNone/>
            </a:pPr>
            <a:r>
              <a:rPr lang="en-US" altLang="zh-TW" dirty="0"/>
              <a:t>the function of </a:t>
            </a:r>
            <a:r>
              <a:rPr lang="en-US" altLang="zh-TW" u="sng" dirty="0">
                <a:solidFill>
                  <a:srgbClr val="FF0000"/>
                </a:solidFill>
              </a:rPr>
              <a:t>hardware</a:t>
            </a:r>
            <a:r>
              <a:rPr lang="en-US" altLang="zh-TW" u="sng" dirty="0"/>
              <a:t> logic circuits</a:t>
            </a:r>
            <a:r>
              <a:rPr lang="en-US" altLang="zh-TW" dirty="0"/>
              <a:t>.</a:t>
            </a:r>
          </a:p>
          <a:p>
            <a:pPr>
              <a:buFont typeface="Wingdings 2" pitchFamily="18" charset="2"/>
              <a:buNone/>
            </a:pPr>
            <a:endParaRPr lang="en-US" altLang="zh-TW" dirty="0"/>
          </a:p>
          <a:p>
            <a:r>
              <a:rPr lang="en-US" altLang="zh-TW" dirty="0"/>
              <a:t>The </a:t>
            </a:r>
            <a:r>
              <a:rPr lang="en-US" altLang="zh-TW" u="sng" dirty="0"/>
              <a:t>special language</a:t>
            </a:r>
            <a:r>
              <a:rPr lang="en-US" altLang="zh-TW" dirty="0"/>
              <a:t> constructs provide you the ability to:</a:t>
            </a:r>
            <a:endParaRPr lang="en-US" altLang="zh-TW" sz="2200" dirty="0"/>
          </a:p>
          <a:p>
            <a:pPr lvl="1"/>
            <a:r>
              <a:rPr lang="en-US" altLang="zh-TW" sz="2200" dirty="0"/>
              <a:t>Describe the </a:t>
            </a:r>
            <a:r>
              <a:rPr lang="en-US" altLang="zh-TW" sz="2200" dirty="0">
                <a:solidFill>
                  <a:srgbClr val="FF0000"/>
                </a:solidFill>
              </a:rPr>
              <a:t>functionality</a:t>
            </a:r>
            <a:r>
              <a:rPr lang="en-US" altLang="zh-TW" sz="2200" dirty="0"/>
              <a:t> of a circuit</a:t>
            </a:r>
          </a:p>
          <a:p>
            <a:pPr lvl="2"/>
            <a:r>
              <a:rPr lang="en-US" altLang="zh-TW" sz="1800" dirty="0"/>
              <a:t>Describe the </a:t>
            </a:r>
            <a:r>
              <a:rPr lang="en-US" altLang="zh-TW" sz="1800" dirty="0">
                <a:solidFill>
                  <a:srgbClr val="FF0000"/>
                </a:solidFill>
              </a:rPr>
              <a:t>connectivity</a:t>
            </a:r>
            <a:r>
              <a:rPr lang="en-US" altLang="zh-TW" sz="1800" dirty="0"/>
              <a:t> of the circuit, like in schematic</a:t>
            </a:r>
          </a:p>
          <a:p>
            <a:pPr lvl="2"/>
            <a:r>
              <a:rPr lang="en-US" altLang="zh-TW" sz="1800" dirty="0"/>
              <a:t>Express </a:t>
            </a:r>
            <a:r>
              <a:rPr lang="en-US" altLang="zh-TW" sz="1800" dirty="0">
                <a:solidFill>
                  <a:srgbClr val="FF0000"/>
                </a:solidFill>
              </a:rPr>
              <a:t>concurrency</a:t>
            </a:r>
            <a:r>
              <a:rPr lang="en-US" altLang="zh-TW" sz="1800" dirty="0">
                <a:solidFill>
                  <a:schemeClr val="tx1"/>
                </a:solidFill>
              </a:rPr>
              <a:t> (hardware execution is parallel)</a:t>
            </a:r>
            <a:endParaRPr lang="en-US" altLang="zh-TW" sz="1800" dirty="0">
              <a:solidFill>
                <a:srgbClr val="FF0000"/>
              </a:solidFill>
            </a:endParaRPr>
          </a:p>
          <a:p>
            <a:pPr lvl="2"/>
            <a:r>
              <a:rPr lang="en-US" altLang="zh-TW" sz="1800" dirty="0"/>
              <a:t>Describe a circuit at various </a:t>
            </a:r>
            <a:r>
              <a:rPr lang="en-US" altLang="zh-TW" sz="1800" dirty="0">
                <a:solidFill>
                  <a:srgbClr val="FF0000"/>
                </a:solidFill>
              </a:rPr>
              <a:t>levels of abstraction</a:t>
            </a:r>
            <a:r>
              <a:rPr lang="en-US" altLang="zh-TW" sz="1800" dirty="0">
                <a:solidFill>
                  <a:schemeClr val="tx1"/>
                </a:solidFill>
              </a:rPr>
              <a:t> (from structure to behavior)</a:t>
            </a:r>
            <a:endParaRPr lang="en-US" altLang="zh-TW" sz="1800" dirty="0">
              <a:solidFill>
                <a:srgbClr val="FF0000"/>
              </a:solidFill>
            </a:endParaRPr>
          </a:p>
          <a:p>
            <a:pPr lvl="1"/>
            <a:r>
              <a:rPr lang="en-US" altLang="zh-TW" sz="2200" dirty="0"/>
              <a:t>Describe the </a:t>
            </a:r>
            <a:r>
              <a:rPr lang="en-US" altLang="zh-TW" sz="2200" dirty="0">
                <a:solidFill>
                  <a:srgbClr val="FF0000"/>
                </a:solidFill>
              </a:rPr>
              <a:t>timing</a:t>
            </a:r>
            <a:r>
              <a:rPr lang="en-US" altLang="zh-TW" sz="2200" dirty="0"/>
              <a:t> of a circuit</a:t>
            </a:r>
          </a:p>
          <a:p>
            <a:pPr marL="457200" lvl="1" indent="0">
              <a:buNone/>
            </a:pPr>
            <a:endParaRPr lang="en-US" altLang="zh-TW" sz="2200" u="sng" dirty="0">
              <a:solidFill>
                <a:srgbClr val="FF0000"/>
              </a:solidFill>
            </a:endParaRPr>
          </a:p>
        </p:txBody>
      </p:sp>
      <p:sp>
        <p:nvSpPr>
          <p:cNvPr id="5" name="投影片編號版面配置區 5"/>
          <p:cNvSpPr>
            <a:spLocks noGrp="1"/>
          </p:cNvSpPr>
          <p:nvPr>
            <p:ph type="sldNum" sz="quarter" idx="12"/>
          </p:nvPr>
        </p:nvSpPr>
        <p:spPr>
          <a:xfrm>
            <a:off x="9088438" y="6524626"/>
            <a:ext cx="823912" cy="250825"/>
          </a:xfrm>
        </p:spPr>
        <p:txBody>
          <a:bodyPr>
            <a:normAutofit fontScale="92500" lnSpcReduction="10000"/>
          </a:bodyPr>
          <a:lstStyle/>
          <a:p>
            <a:fld id="{47172F98-82EA-44C6-8B8A-A87E7A1E4024}" type="slidenum">
              <a:rPr lang="en-US" altLang="zh-TW" smtClean="0"/>
              <a:pPr/>
              <a:t>14</a:t>
            </a:fld>
            <a:endParaRPr lang="en-US" altLang="zh-TW"/>
          </a:p>
        </p:txBody>
      </p:sp>
      <p:sp>
        <p:nvSpPr>
          <p:cNvPr id="512002" name="Rectangle 2"/>
          <p:cNvSpPr>
            <a:spLocks noGrp="1" noChangeArrowheads="1"/>
          </p:cNvSpPr>
          <p:nvPr>
            <p:ph type="title"/>
          </p:nvPr>
        </p:nvSpPr>
        <p:spPr/>
        <p:txBody>
          <a:bodyPr>
            <a:noAutofit/>
          </a:bodyPr>
          <a:lstStyle/>
          <a:p>
            <a:r>
              <a:rPr lang="en-US" altLang="zh-TW" sz="3600" dirty="0"/>
              <a:t>What Is a Hardware Description Language? </a:t>
            </a: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373216"/>
            <a:ext cx="3134162" cy="1133633"/>
          </a:xfrm>
          <a:prstGeom prst="rect">
            <a:avLst/>
          </a:prstGeom>
          <a:ln w="34925">
            <a:solidFill>
              <a:srgbClr val="002060"/>
            </a:solidFill>
          </a:ln>
        </p:spPr>
      </p:pic>
      <p:pic>
        <p:nvPicPr>
          <p:cNvPr id="4" name="圖片 3">
            <a:extLst>
              <a:ext uri="{FF2B5EF4-FFF2-40B4-BE49-F238E27FC236}">
                <a16:creationId xmlns:a16="http://schemas.microsoft.com/office/drawing/2014/main" id="{37F0F9C3-5E5C-D23B-1885-DAAFDE88EDB5}"/>
              </a:ext>
            </a:extLst>
          </p:cNvPr>
          <p:cNvPicPr>
            <a:picLocks noChangeAspect="1"/>
          </p:cNvPicPr>
          <p:nvPr/>
        </p:nvPicPr>
        <p:blipFill rotWithShape="1">
          <a:blip r:embed="rId4"/>
          <a:srcRect r="55048" b="30928"/>
          <a:stretch/>
        </p:blipFill>
        <p:spPr>
          <a:xfrm>
            <a:off x="2353204" y="5785866"/>
            <a:ext cx="3217351" cy="989585"/>
          </a:xfrm>
          <a:prstGeom prst="rect">
            <a:avLst/>
          </a:prstGeom>
        </p:spPr>
      </p:pic>
    </p:spTree>
    <p:extLst>
      <p:ext uri="{BB962C8B-B14F-4D97-AF65-F5344CB8AC3E}">
        <p14:creationId xmlns:p14="http://schemas.microsoft.com/office/powerpoint/2010/main" val="20523416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0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0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0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200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00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00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200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0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3"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8826B6A-EC25-D2BD-AD0B-0843F4C3A970}"/>
              </a:ext>
            </a:extLst>
          </p:cNvPr>
          <p:cNvSpPr>
            <a:spLocks noGrp="1"/>
          </p:cNvSpPr>
          <p:nvPr>
            <p:ph type="title"/>
          </p:nvPr>
        </p:nvSpPr>
        <p:spPr/>
        <p:txBody>
          <a:bodyPr/>
          <a:lstStyle/>
          <a:p>
            <a:r>
              <a:rPr lang="en-US" altLang="zh-TW" dirty="0"/>
              <a:t>case, </a:t>
            </a:r>
            <a:r>
              <a:rPr lang="en-US" altLang="zh-TW" dirty="0" err="1"/>
              <a:t>casez</a:t>
            </a:r>
            <a:r>
              <a:rPr lang="en-US" altLang="zh-TW" dirty="0"/>
              <a:t>, </a:t>
            </a:r>
            <a:r>
              <a:rPr lang="en-US" altLang="zh-TW" dirty="0" err="1"/>
              <a:t>casex</a:t>
            </a:r>
            <a:endParaRPr lang="en-US" dirty="0"/>
          </a:p>
        </p:txBody>
      </p:sp>
      <p:sp>
        <p:nvSpPr>
          <p:cNvPr id="4" name="內容版面配置區 3">
            <a:extLst>
              <a:ext uri="{FF2B5EF4-FFF2-40B4-BE49-F238E27FC236}">
                <a16:creationId xmlns:a16="http://schemas.microsoft.com/office/drawing/2014/main" id="{71514CA9-B09B-A6B4-7CEC-5450F4BD2D9A}"/>
              </a:ext>
            </a:extLst>
          </p:cNvPr>
          <p:cNvSpPr>
            <a:spLocks noGrp="1"/>
          </p:cNvSpPr>
          <p:nvPr>
            <p:ph idx="1"/>
          </p:nvPr>
        </p:nvSpPr>
        <p:spPr>
          <a:xfrm>
            <a:off x="609600" y="1357315"/>
            <a:ext cx="10972800" cy="1567629"/>
          </a:xfrm>
        </p:spPr>
        <p:txBody>
          <a:bodyPr>
            <a:normAutofit fontScale="92500" lnSpcReduction="20000"/>
          </a:bodyPr>
          <a:lstStyle/>
          <a:p>
            <a:r>
              <a:rPr lang="en-US" altLang="zh-TW" sz="2800" dirty="0"/>
              <a:t>case </a:t>
            </a:r>
            <a:r>
              <a:rPr lang="en-US" altLang="zh-TW" sz="2800" u="sng" dirty="0"/>
              <a:t>does not allow don’t-care values </a:t>
            </a:r>
            <a:r>
              <a:rPr lang="en-US" altLang="zh-TW" sz="2800" dirty="0">
                <a:solidFill>
                  <a:srgbClr val="339933"/>
                </a:solidFill>
                <a:ea typeface="標楷體" pitchFamily="65" charset="-120"/>
              </a:rPr>
              <a:t>(case: exact match (including x and z))</a:t>
            </a:r>
          </a:p>
          <a:p>
            <a:r>
              <a:rPr lang="en-US" altLang="zh-TW" sz="2800" dirty="0" err="1"/>
              <a:t>casez</a:t>
            </a:r>
            <a:r>
              <a:rPr lang="en-US" altLang="zh-TW" sz="2800" dirty="0"/>
              <a:t> allow both </a:t>
            </a:r>
            <a:r>
              <a:rPr lang="en-US" altLang="zh-TW" sz="2800" u="sng" dirty="0">
                <a:solidFill>
                  <a:srgbClr val="FF0000"/>
                </a:solidFill>
              </a:rPr>
              <a:t>“z” and “?”</a:t>
            </a:r>
            <a:r>
              <a:rPr lang="en-US" altLang="zh-TW" sz="2800" dirty="0">
                <a:solidFill>
                  <a:srgbClr val="FF0000"/>
                </a:solidFill>
              </a:rPr>
              <a:t> </a:t>
            </a:r>
            <a:r>
              <a:rPr lang="en-US" altLang="zh-TW" sz="2800" dirty="0"/>
              <a:t>values to be treated as </a:t>
            </a:r>
            <a:r>
              <a:rPr lang="en-US" altLang="zh-TW" sz="2800" dirty="0">
                <a:solidFill>
                  <a:srgbClr val="FF0000"/>
                </a:solidFill>
              </a:rPr>
              <a:t>don’t-care</a:t>
            </a:r>
            <a:r>
              <a:rPr lang="en-US" altLang="zh-TW" sz="2800" dirty="0"/>
              <a:t> values</a:t>
            </a:r>
          </a:p>
          <a:p>
            <a:r>
              <a:rPr lang="en-US" altLang="zh-TW" sz="2800" dirty="0" err="1"/>
              <a:t>casex</a:t>
            </a:r>
            <a:r>
              <a:rPr lang="en-US" altLang="zh-TW" sz="2800" dirty="0"/>
              <a:t> allows </a:t>
            </a:r>
            <a:r>
              <a:rPr lang="en-US" altLang="zh-TW" sz="2800" u="sng" dirty="0">
                <a:solidFill>
                  <a:srgbClr val="FF0000"/>
                </a:solidFill>
              </a:rPr>
              <a:t>“z”, “x” and “?”</a:t>
            </a:r>
            <a:r>
              <a:rPr lang="en-US" altLang="zh-TW" sz="2800" dirty="0">
                <a:solidFill>
                  <a:srgbClr val="FF0000"/>
                </a:solidFill>
              </a:rPr>
              <a:t> </a:t>
            </a:r>
            <a:r>
              <a:rPr lang="en-US" altLang="zh-TW" sz="2800" dirty="0"/>
              <a:t>to be treated as </a:t>
            </a:r>
            <a:r>
              <a:rPr lang="en-US" altLang="zh-TW" sz="2800" dirty="0">
                <a:solidFill>
                  <a:srgbClr val="FF0000"/>
                </a:solidFill>
              </a:rPr>
              <a:t>don’t-care</a:t>
            </a:r>
            <a:r>
              <a:rPr lang="en-US" altLang="zh-TW" sz="2800" dirty="0"/>
              <a:t> values</a:t>
            </a:r>
            <a:endParaRPr lang="en-US" dirty="0"/>
          </a:p>
        </p:txBody>
      </p:sp>
      <p:graphicFrame>
        <p:nvGraphicFramePr>
          <p:cNvPr id="5" name="Object 10">
            <a:extLst>
              <a:ext uri="{FF2B5EF4-FFF2-40B4-BE49-F238E27FC236}">
                <a16:creationId xmlns:a16="http://schemas.microsoft.com/office/drawing/2014/main" id="{D5AA92B4-EBDB-52F4-B8C7-67E41FB2C3E3}"/>
              </a:ext>
            </a:extLst>
          </p:cNvPr>
          <p:cNvGraphicFramePr>
            <a:graphicFrameLocks noChangeAspect="1"/>
          </p:cNvGraphicFramePr>
          <p:nvPr/>
        </p:nvGraphicFramePr>
        <p:xfrm>
          <a:off x="2207568" y="2996952"/>
          <a:ext cx="2482850" cy="1196975"/>
        </p:xfrm>
        <a:graphic>
          <a:graphicData uri="http://schemas.openxmlformats.org/presentationml/2006/ole">
            <mc:AlternateContent xmlns:mc="http://schemas.openxmlformats.org/markup-compatibility/2006">
              <mc:Choice xmlns:v="urn:schemas-microsoft-com:vml" Requires="v">
                <p:oleObj name="Visio" r:id="rId2" imgW="2482899" imgH="1197525" progId="">
                  <p:embed/>
                </p:oleObj>
              </mc:Choice>
              <mc:Fallback>
                <p:oleObj name="Visio" r:id="rId2" imgW="2482899" imgH="1197525" progId="">
                  <p:embed/>
                  <p:pic>
                    <p:nvPicPr>
                      <p:cNvPr id="5" name="Object 10">
                        <a:extLst>
                          <a:ext uri="{FF2B5EF4-FFF2-40B4-BE49-F238E27FC236}">
                            <a16:creationId xmlns:a16="http://schemas.microsoft.com/office/drawing/2014/main" id="{D5AA92B4-EBDB-52F4-B8C7-67E41FB2C3E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2996952"/>
                        <a:ext cx="2482850"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1">
            <a:extLst>
              <a:ext uri="{FF2B5EF4-FFF2-40B4-BE49-F238E27FC236}">
                <a16:creationId xmlns:a16="http://schemas.microsoft.com/office/drawing/2014/main" id="{D3683445-5CAF-B5F6-7149-42407C99D43E}"/>
              </a:ext>
            </a:extLst>
          </p:cNvPr>
          <p:cNvGraphicFramePr>
            <a:graphicFrameLocks noChangeAspect="1"/>
          </p:cNvGraphicFramePr>
          <p:nvPr/>
        </p:nvGraphicFramePr>
        <p:xfrm>
          <a:off x="2134543" y="4436814"/>
          <a:ext cx="2568575" cy="2278063"/>
        </p:xfrm>
        <a:graphic>
          <a:graphicData uri="http://schemas.openxmlformats.org/presentationml/2006/ole">
            <mc:AlternateContent xmlns:mc="http://schemas.openxmlformats.org/markup-compatibility/2006">
              <mc:Choice xmlns:v="urn:schemas-microsoft-com:vml" Requires="v">
                <p:oleObj name="Visio" r:id="rId4" imgW="2569365" imgH="2277646" progId="">
                  <p:embed/>
                </p:oleObj>
              </mc:Choice>
              <mc:Fallback>
                <p:oleObj name="Visio" r:id="rId4" imgW="2569365" imgH="2277646" progId="">
                  <p:embed/>
                  <p:pic>
                    <p:nvPicPr>
                      <p:cNvPr id="6" name="Object 11">
                        <a:extLst>
                          <a:ext uri="{FF2B5EF4-FFF2-40B4-BE49-F238E27FC236}">
                            <a16:creationId xmlns:a16="http://schemas.microsoft.com/office/drawing/2014/main" id="{D3683445-5CAF-B5F6-7149-42407C99D43E}"/>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4543" y="4436814"/>
                        <a:ext cx="2568575"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2">
            <a:extLst>
              <a:ext uri="{FF2B5EF4-FFF2-40B4-BE49-F238E27FC236}">
                <a16:creationId xmlns:a16="http://schemas.microsoft.com/office/drawing/2014/main" id="{443598B5-3158-B940-6FE8-D3993C28B378}"/>
              </a:ext>
            </a:extLst>
          </p:cNvPr>
          <p:cNvGraphicFramePr>
            <a:graphicFrameLocks noChangeAspect="1"/>
          </p:cNvGraphicFramePr>
          <p:nvPr/>
        </p:nvGraphicFramePr>
        <p:xfrm>
          <a:off x="5663556" y="4436814"/>
          <a:ext cx="2573337" cy="2278063"/>
        </p:xfrm>
        <a:graphic>
          <a:graphicData uri="http://schemas.openxmlformats.org/presentationml/2006/ole">
            <mc:AlternateContent xmlns:mc="http://schemas.openxmlformats.org/markup-compatibility/2006">
              <mc:Choice xmlns:v="urn:schemas-microsoft-com:vml" Requires="v">
                <p:oleObj name="Visio" r:id="rId6" imgW="2573706" imgH="2277646" progId="">
                  <p:embed/>
                </p:oleObj>
              </mc:Choice>
              <mc:Fallback>
                <p:oleObj name="Visio" r:id="rId6" imgW="2573706" imgH="2277646" progId="">
                  <p:embed/>
                  <p:pic>
                    <p:nvPicPr>
                      <p:cNvPr id="7" name="Object 12">
                        <a:extLst>
                          <a:ext uri="{FF2B5EF4-FFF2-40B4-BE49-F238E27FC236}">
                            <a16:creationId xmlns:a16="http://schemas.microsoft.com/office/drawing/2014/main" id="{443598B5-3158-B940-6FE8-D3993C28B3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3556" y="4436814"/>
                        <a:ext cx="2573337"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3">
            <a:extLst>
              <a:ext uri="{FF2B5EF4-FFF2-40B4-BE49-F238E27FC236}">
                <a16:creationId xmlns:a16="http://schemas.microsoft.com/office/drawing/2014/main" id="{3572D61C-E072-8A48-64AC-EF6CDE6E47AA}"/>
              </a:ext>
            </a:extLst>
          </p:cNvPr>
          <p:cNvGraphicFramePr>
            <a:graphicFrameLocks noChangeAspect="1"/>
          </p:cNvGraphicFramePr>
          <p:nvPr/>
        </p:nvGraphicFramePr>
        <p:xfrm>
          <a:off x="6598593" y="3357314"/>
          <a:ext cx="1239838" cy="763588"/>
        </p:xfrm>
        <a:graphic>
          <a:graphicData uri="http://schemas.openxmlformats.org/presentationml/2006/ole">
            <mc:AlternateContent xmlns:mc="http://schemas.openxmlformats.org/markup-compatibility/2006">
              <mc:Choice xmlns:v="urn:schemas-microsoft-com:vml" Requires="v">
                <p:oleObj name="Visio" r:id="rId8" imgW="1239821" imgH="763671" progId="">
                  <p:embed/>
                </p:oleObj>
              </mc:Choice>
              <mc:Fallback>
                <p:oleObj name="Visio" r:id="rId8" imgW="1239821" imgH="763671" progId="">
                  <p:embed/>
                  <p:pic>
                    <p:nvPicPr>
                      <p:cNvPr id="8" name="Object 13">
                        <a:extLst>
                          <a:ext uri="{FF2B5EF4-FFF2-40B4-BE49-F238E27FC236}">
                            <a16:creationId xmlns:a16="http://schemas.microsoft.com/office/drawing/2014/main" id="{3572D61C-E072-8A48-64AC-EF6CDE6E47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8593" y="3357314"/>
                        <a:ext cx="1239838"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661252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r>
              <a:rPr lang="en-US" altLang="zh-TW" dirty="0"/>
              <a:t>Comma Separated </a:t>
            </a:r>
            <a:r>
              <a:rPr lang="en-US" altLang="zh-TW" dirty="0">
                <a:solidFill>
                  <a:srgbClr val="FF0000"/>
                </a:solidFill>
              </a:rPr>
              <a:t>Sensitivity List</a:t>
            </a:r>
          </a:p>
        </p:txBody>
      </p:sp>
      <p:sp>
        <p:nvSpPr>
          <p:cNvPr id="2" name="內容版面配置區 1">
            <a:extLst>
              <a:ext uri="{FF2B5EF4-FFF2-40B4-BE49-F238E27FC236}">
                <a16:creationId xmlns:a16="http://schemas.microsoft.com/office/drawing/2014/main" id="{ED229344-6610-3E92-BAF5-499B4EA01ACD}"/>
              </a:ext>
            </a:extLst>
          </p:cNvPr>
          <p:cNvSpPr>
            <a:spLocks noGrp="1"/>
          </p:cNvSpPr>
          <p:nvPr>
            <p:ph idx="1"/>
          </p:nvPr>
        </p:nvSpPr>
        <p:spPr/>
        <p:txBody>
          <a:bodyPr/>
          <a:lstStyle/>
          <a:p>
            <a:r>
              <a:rPr lang="en-US" dirty="0">
                <a:solidFill>
                  <a:srgbClr val="FF0000"/>
                </a:solidFill>
              </a:rPr>
              <a:t>@</a:t>
            </a:r>
            <a:r>
              <a:rPr lang="en-US" altLang="zh-TW" dirty="0">
                <a:solidFill>
                  <a:srgbClr val="FF0000"/>
                </a:solidFill>
              </a:rPr>
              <a:t>()</a:t>
            </a:r>
          </a:p>
          <a:p>
            <a:pPr lvl="1"/>
            <a:r>
              <a:rPr lang="en-US" altLang="zh-TW" dirty="0"/>
              <a:t>event control, enable the following expression when @(..) condition meets</a:t>
            </a:r>
            <a:endParaRPr lang="en-US" dirty="0"/>
          </a:p>
        </p:txBody>
      </p:sp>
      <p:sp>
        <p:nvSpPr>
          <p:cNvPr id="446468" name="Text Box 4"/>
          <p:cNvSpPr txBox="1">
            <a:spLocks noChangeArrowheads="1"/>
          </p:cNvSpPr>
          <p:nvPr/>
        </p:nvSpPr>
        <p:spPr bwMode="auto">
          <a:xfrm>
            <a:off x="2711624" y="2780928"/>
            <a:ext cx="2893741" cy="3160865"/>
          </a:xfrm>
          <a:prstGeom prst="rect">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always @(a or b or 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sum = a + b + ci;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always @(posedge </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clk</a:t>
            </a:r>
            <a:endPar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or </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negedge</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rst_n</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if(</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rst_n</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 1’b0)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q &lt;=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q &lt;= 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215" b="1" i="0" u="none" strike="noStrike" kern="1200" cap="none" spc="0" normalizeH="0" baseline="0" noProof="0" dirty="0">
                <a:ln>
                  <a:noFill/>
                </a:ln>
                <a:solidFill>
                  <a:srgbClr val="C0504D"/>
                </a:solidFill>
                <a:effectLst/>
                <a:uLnTx/>
                <a:uFillTx/>
                <a:latin typeface="Arial" panose="020B0604020202020204" pitchFamily="34" charset="0"/>
                <a:ea typeface="新細明體" panose="02020500000000000000" pitchFamily="18" charset="-120"/>
                <a:cs typeface="+mn-cs"/>
              </a:rPr>
              <a:t>       Verilog-1995</a:t>
            </a:r>
          </a:p>
        </p:txBody>
      </p:sp>
      <p:sp>
        <p:nvSpPr>
          <p:cNvPr id="446469" name="Text Box 5"/>
          <p:cNvSpPr txBox="1">
            <a:spLocks noChangeArrowheads="1"/>
          </p:cNvSpPr>
          <p:nvPr/>
        </p:nvSpPr>
        <p:spPr bwMode="auto">
          <a:xfrm>
            <a:off x="6369224" y="2780928"/>
            <a:ext cx="2581156" cy="3160865"/>
          </a:xfrm>
          <a:prstGeom prst="rect">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always @(a</a:t>
            </a:r>
            <a:r>
              <a:rPr kumimoji="0" lang="en-US" altLang="zh-TW" sz="1477"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b</a:t>
            </a:r>
            <a:r>
              <a:rPr kumimoji="0" lang="en-US" altLang="zh-TW" sz="1477"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ci)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sum = a + b + ci;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always @(posedge </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clk</a:t>
            </a:r>
            <a:r>
              <a:rPr kumimoji="0" lang="en-US" altLang="zh-TW" sz="1477"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negedge</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rst_n</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if(</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rst_n</a:t>
            </a:r>
            <a:r>
              <a:rPr kumimoji="0" lang="en-US" altLang="zh-TW" sz="1477" b="1" i="0" u="none" strike="noStrike" kern="1200" cap="none" spc="0" normalizeH="0" baseline="0" noProof="0">
                <a:ln>
                  <a:noFill/>
                </a:ln>
                <a:solidFill>
                  <a:prstClr val="black"/>
                </a:solidFill>
                <a:effectLst/>
                <a:uLnTx/>
                <a:uFillTx/>
                <a:latin typeface="Consolas" panose="020B0609020204030204" pitchFamily="49" charset="0"/>
                <a:ea typeface="新細明體" panose="02020500000000000000" pitchFamily="18" charset="-120"/>
                <a:cs typeface="+mn-cs"/>
              </a:rPr>
              <a:t> == </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1’b0)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q &lt;=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q &lt;= 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r>
              <a:rPr kumimoji="0" lang="en-US" altLang="zh-TW" sz="2215" b="1" i="0" u="none" strike="noStrike" kern="1200" cap="none" spc="0" normalizeH="0" baseline="0" noProof="0" dirty="0">
                <a:ln>
                  <a:noFill/>
                </a:ln>
                <a:solidFill>
                  <a:srgbClr val="C0504D"/>
                </a:solidFill>
                <a:effectLst/>
                <a:uLnTx/>
                <a:uFillTx/>
                <a:latin typeface="Arial" panose="020B0604020202020204" pitchFamily="34" charset="0"/>
                <a:ea typeface="新細明體" panose="02020500000000000000" pitchFamily="18" charset="-120"/>
                <a:cs typeface="+mn-cs"/>
              </a:rPr>
              <a:t>Verilog-2001</a:t>
            </a:r>
          </a:p>
        </p:txBody>
      </p:sp>
      <p:sp>
        <p:nvSpPr>
          <p:cNvPr id="4" name="文字方塊 3">
            <a:extLst>
              <a:ext uri="{FF2B5EF4-FFF2-40B4-BE49-F238E27FC236}">
                <a16:creationId xmlns:a16="http://schemas.microsoft.com/office/drawing/2014/main" id="{6A4E1F7D-952B-19CB-1872-7397B61ECC1F}"/>
              </a:ext>
            </a:extLst>
          </p:cNvPr>
          <p:cNvSpPr txBox="1"/>
          <p:nvPr/>
        </p:nvSpPr>
        <p:spPr>
          <a:xfrm>
            <a:off x="6456040" y="6021288"/>
            <a:ext cx="51845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What happens if you miss a in sensitivity list: =&gt; </a:t>
            </a:r>
            <a:r>
              <a:rPr kumimoji="0" lang="en-US" sz="1800" b="0" i="0" u="none" strike="noStrike" kern="1200" cap="none" spc="0" normalizeH="0" baseline="0" noProof="0" dirty="0">
                <a:ln>
                  <a:noFill/>
                </a:ln>
                <a:solidFill>
                  <a:srgbClr val="FF0000"/>
                </a:solidFill>
                <a:effectLst/>
                <a:uLnTx/>
                <a:uFillTx/>
                <a:latin typeface="Calibri"/>
                <a:ea typeface="+mn-ea"/>
                <a:cs typeface="+mn-cs"/>
              </a:rPr>
              <a:t>Simulation-synthesis mismatch</a:t>
            </a:r>
          </a:p>
        </p:txBody>
      </p:sp>
    </p:spTree>
    <p:extLst>
      <p:ext uri="{BB962C8B-B14F-4D97-AF65-F5344CB8AC3E}">
        <p14:creationId xmlns:p14="http://schemas.microsoft.com/office/powerpoint/2010/main" val="6625934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64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9" grpId="0" animBg="1"/>
      <p:bldP spid="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4"/>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73214C0-84D9-482F-B2BD-37ABC62AA632}" type="slidenum">
              <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142</a:t>
            </a:fld>
            <a:endPar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
        <p:nvSpPr>
          <p:cNvPr id="447490" name="Rectangle 2"/>
          <p:cNvSpPr>
            <a:spLocks noGrp="1" noChangeArrowheads="1"/>
          </p:cNvSpPr>
          <p:nvPr>
            <p:ph type="title"/>
          </p:nvPr>
        </p:nvSpPr>
        <p:spPr/>
        <p:txBody>
          <a:bodyPr/>
          <a:lstStyle/>
          <a:p>
            <a:r>
              <a:rPr lang="en-US" altLang="zh-TW" dirty="0"/>
              <a:t>Combinational Logic </a:t>
            </a:r>
            <a:r>
              <a:rPr lang="en-US" altLang="zh-TW" dirty="0">
                <a:solidFill>
                  <a:srgbClr val="FF0000"/>
                </a:solidFill>
              </a:rPr>
              <a:t>Sensitivity List</a:t>
            </a:r>
          </a:p>
        </p:txBody>
      </p:sp>
      <p:grpSp>
        <p:nvGrpSpPr>
          <p:cNvPr id="447491" name="Group 3"/>
          <p:cNvGrpSpPr>
            <a:grpSpLocks/>
          </p:cNvGrpSpPr>
          <p:nvPr/>
        </p:nvGrpSpPr>
        <p:grpSpPr bwMode="auto">
          <a:xfrm>
            <a:off x="2790092" y="2303586"/>
            <a:ext cx="6759819" cy="2479431"/>
            <a:chOff x="720" y="1392"/>
            <a:chExt cx="4613" cy="1692"/>
          </a:xfrm>
        </p:grpSpPr>
        <p:sp>
          <p:nvSpPr>
            <p:cNvPr id="447492" name="Text Box 4"/>
            <p:cNvSpPr txBox="1">
              <a:spLocks noChangeArrowheads="1"/>
            </p:cNvSpPr>
            <p:nvPr/>
          </p:nvSpPr>
          <p:spPr bwMode="auto">
            <a:xfrm>
              <a:off x="720" y="1392"/>
              <a:ext cx="1761" cy="1692"/>
            </a:xfrm>
            <a:prstGeom prst="rect">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always @(a or b or </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sel</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case(</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sel</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1’b0: y =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1’b1: y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endcase</a:t>
              </a:r>
              <a:endPar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215" b="1" i="0" u="none" strike="noStrike" kern="1200" cap="none" spc="0" normalizeH="0" baseline="0" noProof="0" dirty="0">
                  <a:ln>
                    <a:noFill/>
                  </a:ln>
                  <a:solidFill>
                    <a:srgbClr val="C0504D"/>
                  </a:solidFill>
                  <a:effectLst/>
                  <a:uLnTx/>
                  <a:uFillTx/>
                  <a:latin typeface="Arial" panose="020B0604020202020204" pitchFamily="34" charset="0"/>
                  <a:ea typeface="新細明體" panose="02020500000000000000" pitchFamily="18" charset="-120"/>
                  <a:cs typeface="+mn-cs"/>
                </a:rPr>
                <a:t>     Verilog-1995</a:t>
              </a:r>
            </a:p>
          </p:txBody>
        </p:sp>
        <p:sp>
          <p:nvSpPr>
            <p:cNvPr id="447493" name="Text Box 5"/>
            <p:cNvSpPr txBox="1">
              <a:spLocks noChangeArrowheads="1"/>
            </p:cNvSpPr>
            <p:nvPr/>
          </p:nvSpPr>
          <p:spPr bwMode="auto">
            <a:xfrm>
              <a:off x="3216" y="1392"/>
              <a:ext cx="2117" cy="1692"/>
            </a:xfrm>
            <a:prstGeom prst="rect">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always </a:t>
              </a:r>
              <a:r>
                <a:rPr kumimoji="0" lang="en-US" altLang="zh-TW" sz="1477"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 </a:t>
              </a:r>
              <a:r>
                <a:rPr kumimoji="0" lang="en-US" altLang="zh-TW" sz="1477"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is also OK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case(</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sel</a:t>
              </a: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1’b0: y =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1’b1: y =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rPr>
                <a:t>  </a:t>
              </a:r>
              <a:r>
                <a:rPr kumimoji="0" lang="en-US" altLang="zh-TW" sz="1477" b="1"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mn-cs"/>
                </a:rPr>
                <a:t>endcase</a:t>
              </a:r>
              <a:endParaRPr kumimoji="0" lang="en-US" altLang="zh-TW" sz="1477" b="1"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477" b="1"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77"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a:t>
              </a:r>
              <a:r>
                <a:rPr kumimoji="0" lang="en-US" altLang="zh-TW" sz="2215" b="1" i="0" u="none" strike="noStrike" kern="1200" cap="none" spc="0" normalizeH="0" baseline="0" noProof="0" dirty="0">
                  <a:ln>
                    <a:noFill/>
                  </a:ln>
                  <a:solidFill>
                    <a:srgbClr val="C0504D"/>
                  </a:solidFill>
                  <a:effectLst/>
                  <a:uLnTx/>
                  <a:uFillTx/>
                  <a:latin typeface="Arial" panose="020B0604020202020204" pitchFamily="34" charset="0"/>
                  <a:ea typeface="新細明體" panose="02020500000000000000" pitchFamily="18" charset="-120"/>
                  <a:cs typeface="+mn-cs"/>
                </a:rPr>
                <a:t>Verilog-2001</a:t>
              </a:r>
            </a:p>
          </p:txBody>
        </p:sp>
      </p:grpSp>
      <p:sp>
        <p:nvSpPr>
          <p:cNvPr id="2" name="文字方塊 1">
            <a:extLst>
              <a:ext uri="{FF2B5EF4-FFF2-40B4-BE49-F238E27FC236}">
                <a16:creationId xmlns:a16="http://schemas.microsoft.com/office/drawing/2014/main" id="{5CA0D226-2704-F78B-5416-483606DB8882}"/>
              </a:ext>
            </a:extLst>
          </p:cNvPr>
          <p:cNvSpPr txBox="1"/>
          <p:nvPr/>
        </p:nvSpPr>
        <p:spPr>
          <a:xfrm>
            <a:off x="8184232" y="5229200"/>
            <a:ext cx="29031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0000"/>
                </a:solidFill>
                <a:effectLst/>
                <a:uLnTx/>
                <a:uFillTx/>
                <a:latin typeface="Calibri"/>
                <a:ea typeface="+mn-ea"/>
                <a:cs typeface="+mn-cs"/>
              </a:rPr>
              <a:t>always_comb</a:t>
            </a:r>
            <a:r>
              <a:rPr kumimoji="0" lang="en-US" sz="2400" b="0" i="0" u="none" strike="noStrike" kern="1200" cap="none" spc="0" normalizeH="0" baseline="0" noProof="0" dirty="0">
                <a:ln>
                  <a:noFill/>
                </a:ln>
                <a:solidFill>
                  <a:srgbClr val="FF000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in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systemverilog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64642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FF0000"/>
                </a:solidFill>
              </a:rPr>
              <a:t>Gotcha</a:t>
            </a:r>
            <a:r>
              <a:rPr lang="en-US" altLang="zh-TW" dirty="0"/>
              <a:t>: (</a:t>
            </a:r>
            <a:r>
              <a:rPr lang="en-US" altLang="zh-TW" spc="10" dirty="0">
                <a:solidFill>
                  <a:srgbClr val="006FC0"/>
                </a:solidFill>
                <a:latin typeface="Consolas"/>
                <a:cs typeface="Consolas"/>
              </a:rPr>
              <a:t>if </a:t>
            </a:r>
            <a:r>
              <a:rPr lang="en-US" altLang="zh-TW" dirty="0">
                <a:latin typeface="Consolas"/>
                <a:cs typeface="Consolas"/>
              </a:rPr>
              <a:t>…</a:t>
            </a:r>
            <a:r>
              <a:rPr lang="en-US" altLang="zh-TW" spc="-35" dirty="0">
                <a:latin typeface="Consolas"/>
                <a:cs typeface="Consolas"/>
              </a:rPr>
              <a:t> </a:t>
            </a:r>
            <a:r>
              <a:rPr lang="en-US" altLang="zh-TW" spc="-5" dirty="0">
                <a:solidFill>
                  <a:srgbClr val="006FC0"/>
                </a:solidFill>
                <a:latin typeface="Consolas"/>
                <a:cs typeface="Consolas"/>
              </a:rPr>
              <a:t>else</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dirty="0"/>
              <a:t>The statement occurs if the expressions controlling the if statement evaluates to true</a:t>
            </a:r>
          </a:p>
          <a:p>
            <a:pPr lvl="1"/>
            <a:r>
              <a:rPr lang="en-US" altLang="zh-TW" dirty="0"/>
              <a:t>True: 1 or non-zero value</a:t>
            </a:r>
          </a:p>
          <a:p>
            <a:pPr lvl="1"/>
            <a:r>
              <a:rPr lang="en-US" altLang="zh-TW" dirty="0"/>
              <a:t>False: 0 or ambiguous (X)</a:t>
            </a:r>
          </a:p>
          <a:p>
            <a:r>
              <a:rPr lang="en-US" altLang="zh-TW" dirty="0"/>
              <a:t>Explicit priority</a:t>
            </a:r>
          </a:p>
          <a:p>
            <a:endParaRPr lang="en-US" altLang="zh-TW" dirty="0"/>
          </a:p>
          <a:p>
            <a:endParaRPr lang="zh-TW" altLang="en-US" dirty="0"/>
          </a:p>
        </p:txBody>
      </p:sp>
      <p:sp>
        <p:nvSpPr>
          <p:cNvPr id="6" name="object 7"/>
          <p:cNvSpPr txBox="1"/>
          <p:nvPr/>
        </p:nvSpPr>
        <p:spPr>
          <a:xfrm>
            <a:off x="755650" y="4292536"/>
            <a:ext cx="3745229" cy="1754505"/>
          </a:xfrm>
          <a:prstGeom prst="rect">
            <a:avLst/>
          </a:prstGeom>
          <a:ln w="9525">
            <a:solidFill>
              <a:srgbClr val="000000"/>
            </a:solidFill>
          </a:ln>
        </p:spPr>
        <p:txBody>
          <a:bodyPr vert="horz" wrap="square" lIns="0" tIns="33020" rIns="0" bIns="0" rtlCol="0">
            <a:spAutoFit/>
          </a:bodyPr>
          <a:lstStyle/>
          <a:p>
            <a:pPr marL="91440" marR="0" lvl="0" indent="0" algn="l" defTabSz="914400" rtl="0" eaLnBrk="1" fontAlgn="auto" latinLnBrk="0" hangingPunct="1">
              <a:lnSpc>
                <a:spcPct val="100000"/>
              </a:lnSpc>
              <a:spcBef>
                <a:spcPts val="260"/>
              </a:spcBef>
              <a:spcAft>
                <a:spcPts val="0"/>
              </a:spcAft>
              <a:buClrTx/>
              <a:buSzTx/>
              <a:buFontTx/>
              <a:buNone/>
              <a:tabLst>
                <a:tab pos="591185" algn="l"/>
              </a:tabLst>
              <a:defRPr/>
            </a:pPr>
            <a:r>
              <a:rPr kumimoji="0" sz="1800" b="0" i="0" u="none" strike="noStrike" kern="1200" cap="none" spc="-5" normalizeH="0" baseline="0" noProof="0" dirty="0">
                <a:ln>
                  <a:noFill/>
                </a:ln>
                <a:solidFill>
                  <a:srgbClr val="006FC0"/>
                </a:solidFill>
                <a:effectLst/>
                <a:uLnTx/>
                <a:uFillTx/>
                <a:latin typeface="Consolas"/>
                <a:ea typeface="+mn-ea"/>
                <a:cs typeface="Consolas"/>
              </a:rPr>
              <a:t>if	</a:t>
            </a:r>
            <a:r>
              <a:rPr kumimoji="0" sz="1800" b="0" i="0" u="none" strike="noStrike" kern="1200" cap="none" spc="-5" normalizeH="0" baseline="0" noProof="0" dirty="0">
                <a:ln>
                  <a:noFill/>
                </a:ln>
                <a:solidFill>
                  <a:prstClr val="black"/>
                </a:solidFill>
                <a:effectLst/>
                <a:uLnTx/>
                <a:uFillTx/>
                <a:latin typeface="Consolas"/>
                <a:ea typeface="+mn-ea"/>
                <a:cs typeface="Consolas"/>
              </a:rPr>
              <a:t>(</a:t>
            </a:r>
            <a:r>
              <a:rPr kumimoji="0" sz="1800" b="0" i="0" u="none" strike="noStrike" kern="1200" cap="none" spc="-5" normalizeH="0" baseline="0" noProof="0" dirty="0">
                <a:ln>
                  <a:noFill/>
                </a:ln>
                <a:solidFill>
                  <a:srgbClr val="FF0000"/>
                </a:solidFill>
                <a:effectLst/>
                <a:uLnTx/>
                <a:uFillTx/>
                <a:latin typeface="Consolas"/>
                <a:ea typeface="+mn-ea"/>
                <a:cs typeface="Consolas"/>
              </a:rPr>
              <a:t>&lt;expression&gt;</a:t>
            </a:r>
            <a:r>
              <a:rPr kumimoji="0" sz="1800" b="0" i="0" u="none" strike="noStrike" kern="1200" cap="none" spc="-5"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9144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00AF50"/>
                </a:solidFill>
                <a:effectLst/>
                <a:uLnTx/>
                <a:uFillTx/>
                <a:latin typeface="Consolas"/>
                <a:ea typeface="+mn-ea"/>
                <a:cs typeface="Consolas"/>
              </a:rPr>
              <a:t>//</a:t>
            </a:r>
            <a:r>
              <a:rPr kumimoji="0" sz="1800" b="0" i="0" u="none" strike="noStrike" kern="1200" cap="none" spc="-20" normalizeH="0" baseline="0" noProof="0" dirty="0">
                <a:ln>
                  <a:noFill/>
                </a:ln>
                <a:solidFill>
                  <a:srgbClr val="00AF50"/>
                </a:solidFill>
                <a:effectLst/>
                <a:uLnTx/>
                <a:uFillTx/>
                <a:latin typeface="Consolas"/>
                <a:ea typeface="+mn-ea"/>
                <a:cs typeface="Consolas"/>
              </a:rPr>
              <a:t> </a:t>
            </a:r>
            <a:r>
              <a:rPr kumimoji="0" sz="1800" b="0" i="0" u="none" strike="noStrike" kern="1200" cap="none" spc="-5" normalizeH="0" baseline="0" noProof="0" dirty="0">
                <a:ln>
                  <a:noFill/>
                </a:ln>
                <a:solidFill>
                  <a:srgbClr val="00AF50"/>
                </a:solidFill>
                <a:effectLst/>
                <a:uLnTx/>
                <a:uFillTx/>
                <a:latin typeface="Consolas"/>
                <a:ea typeface="+mn-ea"/>
                <a:cs typeface="Consolas"/>
              </a:rPr>
              <a:t>statement1</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9144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10" normalizeH="0" baseline="0" noProof="0" dirty="0">
                <a:ln>
                  <a:noFill/>
                </a:ln>
                <a:solidFill>
                  <a:srgbClr val="006FC0"/>
                </a:solidFill>
                <a:effectLst/>
                <a:uLnTx/>
                <a:uFillTx/>
                <a:latin typeface="Consolas"/>
                <a:ea typeface="+mn-ea"/>
                <a:cs typeface="Consolas"/>
              </a:rPr>
              <a:t>else </a:t>
            </a:r>
            <a:r>
              <a:rPr kumimoji="0" sz="1800" b="0" i="0" u="none" strike="noStrike" kern="1200" cap="none" spc="-5" normalizeH="0" baseline="0" noProof="0" dirty="0">
                <a:ln>
                  <a:noFill/>
                </a:ln>
                <a:solidFill>
                  <a:srgbClr val="006FC0"/>
                </a:solidFill>
                <a:effectLst/>
                <a:uLnTx/>
                <a:uFillTx/>
                <a:latin typeface="Consolas"/>
                <a:ea typeface="+mn-ea"/>
                <a:cs typeface="Consolas"/>
              </a:rPr>
              <a:t>if</a:t>
            </a:r>
            <a:r>
              <a:rPr kumimoji="0" sz="1800" b="0" i="0" u="none" strike="noStrike" kern="1200" cap="none" spc="-10" normalizeH="0" baseline="0" noProof="0" dirty="0">
                <a:ln>
                  <a:noFill/>
                </a:ln>
                <a:solidFill>
                  <a:srgbClr val="006FC0"/>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a:t>
            </a:r>
            <a:r>
              <a:rPr kumimoji="0" sz="1800" b="0" i="0" u="none" strike="noStrike" kern="1200" cap="none" spc="-5" normalizeH="0" baseline="0" noProof="0" dirty="0">
                <a:ln>
                  <a:noFill/>
                </a:ln>
                <a:solidFill>
                  <a:srgbClr val="FF0000"/>
                </a:solidFill>
                <a:effectLst/>
                <a:uLnTx/>
                <a:uFillTx/>
                <a:latin typeface="Consolas"/>
                <a:ea typeface="+mn-ea"/>
                <a:cs typeface="Consolas"/>
              </a:rPr>
              <a:t>&lt;expression&gt;</a:t>
            </a:r>
            <a:r>
              <a:rPr kumimoji="0" sz="1800" b="0" i="0" u="none" strike="noStrike" kern="1200" cap="none" spc="-5"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91440" marR="2015489"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00AF50"/>
                </a:solidFill>
                <a:effectLst/>
                <a:uLnTx/>
                <a:uFillTx/>
                <a:latin typeface="Consolas"/>
                <a:ea typeface="+mn-ea"/>
                <a:cs typeface="Consolas"/>
              </a:rPr>
              <a:t>//</a:t>
            </a:r>
            <a:r>
              <a:rPr kumimoji="0" sz="1800" b="0" i="0" u="none" strike="noStrike" kern="1200" cap="none" spc="-90" normalizeH="0" baseline="0" noProof="0" dirty="0">
                <a:ln>
                  <a:noFill/>
                </a:ln>
                <a:solidFill>
                  <a:srgbClr val="00AF50"/>
                </a:solidFill>
                <a:effectLst/>
                <a:uLnTx/>
                <a:uFillTx/>
                <a:latin typeface="Consolas"/>
                <a:ea typeface="+mn-ea"/>
                <a:cs typeface="Consolas"/>
              </a:rPr>
              <a:t> </a:t>
            </a:r>
            <a:r>
              <a:rPr kumimoji="0" sz="1800" b="0" i="0" u="none" strike="noStrike" kern="1200" cap="none" spc="-5" normalizeH="0" baseline="0" noProof="0" dirty="0">
                <a:ln>
                  <a:noFill/>
                </a:ln>
                <a:solidFill>
                  <a:srgbClr val="00AF50"/>
                </a:solidFill>
                <a:effectLst/>
                <a:uLnTx/>
                <a:uFillTx/>
                <a:latin typeface="Consolas"/>
                <a:ea typeface="+mn-ea"/>
                <a:cs typeface="Consolas"/>
              </a:rPr>
              <a:t>statement2  </a:t>
            </a:r>
            <a:r>
              <a:rPr kumimoji="0" sz="1800" b="0" i="0" u="none" strike="noStrike" kern="1200" cap="none" spc="-10" normalizeH="0" baseline="0" noProof="0" dirty="0">
                <a:ln>
                  <a:noFill/>
                </a:ln>
                <a:solidFill>
                  <a:srgbClr val="006FC0"/>
                </a:solidFill>
                <a:effectLst/>
                <a:uLnTx/>
                <a:uFillTx/>
                <a:latin typeface="Consolas"/>
                <a:ea typeface="+mn-ea"/>
                <a:cs typeface="Consolas"/>
              </a:rPr>
              <a:t>else</a:t>
            </a:r>
            <a:endParaRPr kumimoji="0" sz="1800" b="0" i="0" u="none" strike="noStrike" kern="1200" cap="none" spc="0" normalizeH="0" baseline="0" noProof="0">
              <a:ln>
                <a:noFill/>
              </a:ln>
              <a:solidFill>
                <a:prstClr val="black"/>
              </a:solidFill>
              <a:effectLst/>
              <a:uLnTx/>
              <a:uFillTx/>
              <a:latin typeface="Consolas"/>
              <a:ea typeface="+mn-ea"/>
              <a:cs typeface="Consolas"/>
            </a:endParaRPr>
          </a:p>
          <a:p>
            <a:pPr marL="9144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00AF50"/>
                </a:solidFill>
                <a:effectLst/>
                <a:uLnTx/>
                <a:uFillTx/>
                <a:latin typeface="Consolas"/>
                <a:ea typeface="+mn-ea"/>
                <a:cs typeface="Consolas"/>
              </a:rPr>
              <a:t>//</a:t>
            </a:r>
            <a:r>
              <a:rPr kumimoji="0" sz="1800" b="0" i="0" u="none" strike="noStrike" kern="1200" cap="none" spc="-20" normalizeH="0" baseline="0" noProof="0" dirty="0">
                <a:ln>
                  <a:noFill/>
                </a:ln>
                <a:solidFill>
                  <a:srgbClr val="00AF50"/>
                </a:solidFill>
                <a:effectLst/>
                <a:uLnTx/>
                <a:uFillTx/>
                <a:latin typeface="Consolas"/>
                <a:ea typeface="+mn-ea"/>
                <a:cs typeface="Consolas"/>
              </a:rPr>
              <a:t> </a:t>
            </a:r>
            <a:r>
              <a:rPr kumimoji="0" sz="1800" b="0" i="0" u="none" strike="noStrike" kern="1200" cap="none" spc="-5" normalizeH="0" baseline="0" noProof="0" dirty="0">
                <a:ln>
                  <a:noFill/>
                </a:ln>
                <a:solidFill>
                  <a:srgbClr val="00AF50"/>
                </a:solidFill>
                <a:effectLst/>
                <a:uLnTx/>
                <a:uFillTx/>
                <a:latin typeface="Consolas"/>
                <a:ea typeface="+mn-ea"/>
                <a:cs typeface="Consolas"/>
              </a:rPr>
              <a:t>statement3</a:t>
            </a:r>
            <a:endParaRPr kumimoji="0" sz="1800" b="0" i="0" u="none" strike="noStrike" kern="1200" cap="none" spc="0" normalizeH="0" baseline="0" noProof="0">
              <a:ln>
                <a:noFill/>
              </a:ln>
              <a:solidFill>
                <a:prstClr val="black"/>
              </a:solidFill>
              <a:effectLst/>
              <a:uLnTx/>
              <a:uFillTx/>
              <a:latin typeface="Consolas"/>
              <a:ea typeface="+mn-ea"/>
              <a:cs typeface="Consolas"/>
            </a:endParaRPr>
          </a:p>
        </p:txBody>
      </p:sp>
      <p:sp>
        <p:nvSpPr>
          <p:cNvPr id="8" name="object 6"/>
          <p:cNvSpPr txBox="1"/>
          <p:nvPr/>
        </p:nvSpPr>
        <p:spPr>
          <a:xfrm>
            <a:off x="6604818" y="2682720"/>
            <a:ext cx="3446779" cy="3286028"/>
          </a:xfrm>
          <a:prstGeom prst="rect">
            <a:avLst/>
          </a:prstGeom>
          <a:ln>
            <a:solidFill>
              <a:srgbClr val="000000"/>
            </a:solidFill>
          </a:ln>
        </p:spPr>
        <p:txBody>
          <a:bodyPr vert="horz" wrap="square" lIns="0" tIns="12700" rIns="0" bIns="0" rtlCol="0">
            <a:spAutoFit/>
          </a:bodyPr>
          <a:lstStyle/>
          <a:p>
            <a:pPr marL="86995" marR="459105" lvl="0" indent="0" algn="l" defTabSz="914400" rtl="0" eaLnBrk="1" fontAlgn="auto" latinLnBrk="0" hangingPunct="1">
              <a:lnSpc>
                <a:spcPct val="120000"/>
              </a:lnSpc>
              <a:spcBef>
                <a:spcPts val="100"/>
              </a:spcBef>
              <a:spcAft>
                <a:spcPts val="0"/>
              </a:spcAft>
              <a:buClrTx/>
              <a:buSzTx/>
              <a:buFontTx/>
              <a:buNone/>
              <a:tabLst/>
              <a:defRPr/>
            </a:pPr>
            <a:r>
              <a:rPr kumimoji="0" lang="en-US" sz="1600" b="0" i="0" u="none" strike="noStrike" kern="1200" cap="none" spc="-10" normalizeH="0" baseline="0" noProof="0" dirty="0" err="1">
                <a:ln>
                  <a:noFill/>
                </a:ln>
                <a:solidFill>
                  <a:srgbClr val="006FC0"/>
                </a:solidFill>
                <a:effectLst/>
                <a:uLnTx/>
                <a:uFillTx/>
                <a:latin typeface="Consolas"/>
                <a:ea typeface="+mn-ea"/>
                <a:cs typeface="Consolas"/>
              </a:rPr>
              <a:t>a</a:t>
            </a:r>
            <a:r>
              <a:rPr kumimoji="0" sz="1600" b="0" i="0" u="none" strike="noStrike" kern="1200" cap="none" spc="-10" normalizeH="0" baseline="0" noProof="0" dirty="0" err="1">
                <a:ln>
                  <a:noFill/>
                </a:ln>
                <a:solidFill>
                  <a:srgbClr val="006FC0"/>
                </a:solidFill>
                <a:effectLst/>
                <a:uLnTx/>
                <a:uFillTx/>
                <a:latin typeface="Consolas"/>
                <a:ea typeface="+mn-ea"/>
                <a:cs typeface="Consolas"/>
              </a:rPr>
              <a:t>lways</a:t>
            </a:r>
            <a:r>
              <a:rPr kumimoji="0" lang="en-US" sz="1600" b="0" i="0" u="none" strike="noStrike" kern="1200" cap="none" spc="-10" normalizeH="0" baseline="0" noProof="0" dirty="0" err="1">
                <a:ln>
                  <a:noFill/>
                </a:ln>
                <a:solidFill>
                  <a:srgbClr val="006FC0"/>
                </a:solidFill>
                <a:effectLst/>
                <a:uLnTx/>
                <a:uFillTx/>
                <a:latin typeface="Consolas"/>
                <a:ea typeface="+mn-ea"/>
                <a:cs typeface="Consolas"/>
              </a:rPr>
              <a:t>_comb</a:t>
            </a:r>
            <a:r>
              <a:rPr kumimoji="0" sz="1600" b="0" i="0" u="none" strike="noStrike" kern="1200" cap="none" spc="-10" normalizeH="0" baseline="0" noProof="0" dirty="0">
                <a:ln>
                  <a:noFill/>
                </a:ln>
                <a:solidFill>
                  <a:srgbClr val="006FC0"/>
                </a:solidFill>
                <a:effectLst/>
                <a:uLnTx/>
                <a:uFillTx/>
                <a:latin typeface="Consolas"/>
                <a:ea typeface="+mn-ea"/>
                <a:cs typeface="Consolas"/>
              </a:rPr>
              <a:t> </a:t>
            </a:r>
            <a:endParaRPr kumimoji="0" lang="en-US" sz="1600" b="0" i="0" u="none" strike="noStrike" kern="1200" cap="none" spc="-10" normalizeH="0" baseline="0" noProof="0" dirty="0">
              <a:ln>
                <a:noFill/>
              </a:ln>
              <a:solidFill>
                <a:srgbClr val="006FC0"/>
              </a:solidFill>
              <a:effectLst/>
              <a:uLnTx/>
              <a:uFillTx/>
              <a:latin typeface="Consolas"/>
              <a:ea typeface="+mn-ea"/>
              <a:cs typeface="Consolas"/>
            </a:endParaRPr>
          </a:p>
          <a:p>
            <a:pPr marL="86995" marR="459105" lvl="0" indent="0" algn="l" defTabSz="914400" rtl="0" eaLnBrk="1" fontAlgn="auto" latinLnBrk="0" hangingPunct="1">
              <a:lnSpc>
                <a:spcPct val="120000"/>
              </a:lnSpc>
              <a:spcBef>
                <a:spcPts val="100"/>
              </a:spcBef>
              <a:spcAft>
                <a:spcPts val="0"/>
              </a:spcAft>
              <a:buClrTx/>
              <a:buSzTx/>
              <a:buFontTx/>
              <a:buNone/>
              <a:tabLst/>
              <a:defRPr/>
            </a:pPr>
            <a:r>
              <a:rPr kumimoji="0" sz="1600" b="0" i="0" u="none" strike="noStrike" kern="1200" cap="none" spc="-10" normalizeH="0" baseline="0" noProof="0" dirty="0">
                <a:ln>
                  <a:noFill/>
                </a:ln>
                <a:solidFill>
                  <a:srgbClr val="006FC0"/>
                </a:solidFill>
                <a:effectLst/>
                <a:uLnTx/>
                <a:uFillTx/>
                <a:latin typeface="Consolas"/>
                <a:ea typeface="+mn-ea"/>
                <a:cs typeface="Consolas"/>
              </a:rPr>
              <a:t>begin</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a:p>
            <a:pPr marL="309880" marR="0" lvl="0" indent="0" algn="l" defTabSz="914400" rtl="0" eaLnBrk="1" fontAlgn="auto" latinLnBrk="0" hangingPunct="1">
              <a:lnSpc>
                <a:spcPct val="100000"/>
              </a:lnSpc>
              <a:spcBef>
                <a:spcPts val="384"/>
              </a:spcBef>
              <a:spcAft>
                <a:spcPts val="0"/>
              </a:spcAft>
              <a:buClrTx/>
              <a:buSzTx/>
              <a:buFontTx/>
              <a:buNone/>
              <a:tabLst/>
              <a:defRPr/>
            </a:pPr>
            <a:r>
              <a:rPr kumimoji="0" sz="1600" b="0" i="0" u="none" strike="noStrike" kern="1200" cap="none" spc="-5" normalizeH="0" baseline="0" noProof="0" dirty="0">
                <a:ln>
                  <a:noFill/>
                </a:ln>
                <a:solidFill>
                  <a:srgbClr val="006FC0"/>
                </a:solidFill>
                <a:effectLst/>
                <a:uLnTx/>
                <a:uFillTx/>
                <a:latin typeface="Consolas"/>
                <a:ea typeface="+mn-ea"/>
                <a:cs typeface="Consolas"/>
              </a:rPr>
              <a:t>if</a:t>
            </a:r>
            <a:r>
              <a:rPr kumimoji="0" sz="1600" b="0" i="0" u="none" strike="noStrike" kern="1200" cap="none" spc="-15" normalizeH="0" baseline="0" noProof="0" dirty="0">
                <a:ln>
                  <a:noFill/>
                </a:ln>
                <a:solidFill>
                  <a:srgbClr val="006FC0"/>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(!WRITE)</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a:p>
            <a:pPr marL="309880" marR="0" lvl="0" indent="0" algn="l" defTabSz="914400" rtl="0" eaLnBrk="1" fontAlgn="auto" latinLnBrk="0" hangingPunct="1">
              <a:lnSpc>
                <a:spcPct val="100000"/>
              </a:lnSpc>
              <a:spcBef>
                <a:spcPts val="385"/>
              </a:spcBef>
              <a:spcAft>
                <a:spcPts val="0"/>
              </a:spcAft>
              <a:buClrTx/>
              <a:buSzTx/>
              <a:buFontTx/>
              <a:buNone/>
              <a:tabLst/>
              <a:defRPr/>
            </a:pPr>
            <a:r>
              <a:rPr kumimoji="0" sz="1600" b="0" i="0" u="none" strike="noStrike" kern="1200" cap="none" spc="-10" normalizeH="0" baseline="0" noProof="0" dirty="0">
                <a:ln>
                  <a:noFill/>
                </a:ln>
                <a:solidFill>
                  <a:srgbClr val="006FC0"/>
                </a:solidFill>
                <a:effectLst/>
                <a:uLnTx/>
                <a:uFillTx/>
                <a:latin typeface="Consolas"/>
                <a:ea typeface="+mn-ea"/>
                <a:cs typeface="Consolas"/>
              </a:rPr>
              <a:t>begin</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a:p>
            <a:pPr marL="309880" marR="1238885" lvl="0" indent="222250" algn="l" defTabSz="914400" rtl="0" eaLnBrk="1" fontAlgn="auto" latinLnBrk="0" hangingPunct="1">
              <a:lnSpc>
                <a:spcPct val="120000"/>
              </a:lnSpc>
              <a:spcBef>
                <a:spcPts val="0"/>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Consolas"/>
                <a:ea typeface="+mn-ea"/>
                <a:cs typeface="Consolas"/>
              </a:rPr>
              <a:t>out </a:t>
            </a:r>
            <a:r>
              <a:rPr kumimoji="0" sz="1600" b="0" i="0" u="none" strike="noStrike" kern="1200" cap="none" spc="-5" normalizeH="0" baseline="0" noProof="0" dirty="0">
                <a:ln>
                  <a:noFill/>
                </a:ln>
                <a:solidFill>
                  <a:prstClr val="black"/>
                </a:solidFill>
                <a:effectLst/>
                <a:uLnTx/>
                <a:uFillTx/>
                <a:latin typeface="Consolas"/>
                <a:ea typeface="+mn-ea"/>
                <a:cs typeface="Consolas"/>
              </a:rPr>
              <a:t>=</a:t>
            </a:r>
            <a:r>
              <a:rPr kumimoji="0" sz="1600" b="0" i="0" u="none" strike="noStrike" kern="1200" cap="none" spc="-70" normalizeH="0" baseline="0" noProof="0" dirty="0">
                <a:ln>
                  <a:noFill/>
                </a:ln>
                <a:solidFill>
                  <a:prstClr val="black"/>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oldvalue;  </a:t>
            </a:r>
            <a:r>
              <a:rPr kumimoji="0" sz="1600" b="0" i="0" u="none" strike="noStrike" kern="1200" cap="none" spc="-10" normalizeH="0" baseline="0" noProof="0" dirty="0">
                <a:ln>
                  <a:noFill/>
                </a:ln>
                <a:solidFill>
                  <a:srgbClr val="006FC0"/>
                </a:solidFill>
                <a:effectLst/>
                <a:uLnTx/>
                <a:uFillTx/>
                <a:latin typeface="Consolas"/>
                <a:ea typeface="+mn-ea"/>
                <a:cs typeface="Consolas"/>
              </a:rPr>
              <a:t>end</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a:p>
            <a:pPr marL="309880" marR="0" lvl="0" indent="0" algn="l" defTabSz="914400" rtl="0" eaLnBrk="1" fontAlgn="auto" latinLnBrk="0" hangingPunct="1">
              <a:lnSpc>
                <a:spcPct val="100000"/>
              </a:lnSpc>
              <a:spcBef>
                <a:spcPts val="384"/>
              </a:spcBef>
              <a:spcAft>
                <a:spcPts val="0"/>
              </a:spcAft>
              <a:buClrTx/>
              <a:buSzTx/>
              <a:buFontTx/>
              <a:buNone/>
              <a:tabLst/>
              <a:defRPr/>
            </a:pPr>
            <a:r>
              <a:rPr kumimoji="0" sz="1600" b="0" i="0" u="none" strike="noStrike" kern="1200" cap="none" spc="-10" normalizeH="0" baseline="0" noProof="0" dirty="0">
                <a:ln>
                  <a:noFill/>
                </a:ln>
                <a:solidFill>
                  <a:srgbClr val="006FC0"/>
                </a:solidFill>
                <a:effectLst/>
                <a:uLnTx/>
                <a:uFillTx/>
                <a:latin typeface="Consolas"/>
                <a:ea typeface="+mn-ea"/>
                <a:cs typeface="Consolas"/>
              </a:rPr>
              <a:t>else </a:t>
            </a:r>
            <a:r>
              <a:rPr kumimoji="0" sz="1600" b="0" i="0" u="none" strike="noStrike" kern="1200" cap="none" spc="-5" normalizeH="0" baseline="0" noProof="0" dirty="0">
                <a:ln>
                  <a:noFill/>
                </a:ln>
                <a:solidFill>
                  <a:srgbClr val="006FC0"/>
                </a:solidFill>
                <a:effectLst/>
                <a:uLnTx/>
                <a:uFillTx/>
                <a:latin typeface="Consolas"/>
                <a:ea typeface="+mn-ea"/>
                <a:cs typeface="Consolas"/>
              </a:rPr>
              <a:t>if</a:t>
            </a:r>
            <a:r>
              <a:rPr kumimoji="0" sz="1600" b="0" i="0" u="none" strike="noStrike" kern="1200" cap="none" spc="-15" normalizeH="0" baseline="0" noProof="0" dirty="0">
                <a:ln>
                  <a:noFill/>
                </a:ln>
                <a:solidFill>
                  <a:srgbClr val="006FC0"/>
                </a:solidFill>
                <a:effectLst/>
                <a:uLnTx/>
                <a:uFillTx/>
                <a:latin typeface="Consolas"/>
                <a:ea typeface="+mn-ea"/>
                <a:cs typeface="Consolas"/>
              </a:rPr>
              <a:t> </a:t>
            </a:r>
            <a:r>
              <a:rPr kumimoji="0" sz="1600" b="0" i="0" u="none" strike="noStrike" kern="1200" cap="none" spc="-5" normalizeH="0" baseline="0" noProof="0" dirty="0">
                <a:ln>
                  <a:noFill/>
                </a:ln>
                <a:solidFill>
                  <a:prstClr val="black"/>
                </a:solidFill>
                <a:effectLst/>
                <a:uLnTx/>
                <a:uFillTx/>
                <a:latin typeface="Consolas"/>
                <a:ea typeface="+mn-ea"/>
                <a:cs typeface="Consolas"/>
              </a:rPr>
              <a:t>(!STATUS)</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a:p>
            <a:pPr marL="309880" marR="0" lvl="0" indent="0" algn="l" defTabSz="914400" rtl="0" eaLnBrk="1" fontAlgn="auto" latinLnBrk="0" hangingPunct="1">
              <a:lnSpc>
                <a:spcPct val="100000"/>
              </a:lnSpc>
              <a:spcBef>
                <a:spcPts val="385"/>
              </a:spcBef>
              <a:spcAft>
                <a:spcPts val="0"/>
              </a:spcAft>
              <a:buClrTx/>
              <a:buSzTx/>
              <a:buFontTx/>
              <a:buNone/>
              <a:tabLst/>
              <a:defRPr/>
            </a:pPr>
            <a:r>
              <a:rPr kumimoji="0" sz="1600" b="0" i="0" u="none" strike="noStrike" kern="1200" cap="none" spc="-10" normalizeH="0" baseline="0" noProof="0" dirty="0">
                <a:ln>
                  <a:noFill/>
                </a:ln>
                <a:solidFill>
                  <a:srgbClr val="006FC0"/>
                </a:solidFill>
                <a:effectLst/>
                <a:uLnTx/>
                <a:uFillTx/>
                <a:latin typeface="Consolas"/>
                <a:ea typeface="+mn-ea"/>
                <a:cs typeface="Consolas"/>
              </a:rPr>
              <a:t>begin</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a:p>
            <a:pPr marL="309880" marR="1350010" lvl="0" indent="222250" algn="l" defTabSz="914400" rtl="0" eaLnBrk="1" fontAlgn="auto" latinLnBrk="0" hangingPunct="1">
              <a:lnSpc>
                <a:spcPct val="120000"/>
              </a:lnSpc>
              <a:spcBef>
                <a:spcPts val="0"/>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onsolas"/>
                <a:ea typeface="+mn-ea"/>
                <a:cs typeface="Consolas"/>
              </a:rPr>
              <a:t>q =</a:t>
            </a:r>
            <a:r>
              <a:rPr kumimoji="0" sz="1600" b="0" i="0" u="none" strike="noStrike" kern="1200" cap="none" spc="-80" normalizeH="0" baseline="0" noProof="0" dirty="0">
                <a:ln>
                  <a:noFill/>
                </a:ln>
                <a:solidFill>
                  <a:prstClr val="black"/>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newstatus;  </a:t>
            </a:r>
            <a:r>
              <a:rPr kumimoji="0" sz="1600" b="0" i="0" u="none" strike="noStrike" kern="1200" cap="none" spc="-10" normalizeH="0" baseline="0" noProof="0" dirty="0">
                <a:ln>
                  <a:noFill/>
                </a:ln>
                <a:solidFill>
                  <a:srgbClr val="006FC0"/>
                </a:solidFill>
                <a:effectLst/>
                <a:uLnTx/>
                <a:uFillTx/>
                <a:latin typeface="Consolas"/>
                <a:ea typeface="+mn-ea"/>
                <a:cs typeface="Consolas"/>
              </a:rPr>
              <a:t>end</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a:p>
            <a:pPr marL="86995" marR="0" lvl="0" indent="0" algn="l" defTabSz="914400" rtl="0" eaLnBrk="1" fontAlgn="auto" latinLnBrk="0" hangingPunct="1">
              <a:lnSpc>
                <a:spcPct val="100000"/>
              </a:lnSpc>
              <a:spcBef>
                <a:spcPts val="385"/>
              </a:spcBef>
              <a:spcAft>
                <a:spcPts val="0"/>
              </a:spcAft>
              <a:buClrTx/>
              <a:buSzTx/>
              <a:buFontTx/>
              <a:buNone/>
              <a:tabLst/>
              <a:defRPr/>
            </a:pPr>
            <a:r>
              <a:rPr kumimoji="0" sz="1600" b="0" i="0" u="none" strike="noStrike" kern="1200" cap="none" spc="-10" normalizeH="0" baseline="0" noProof="0" dirty="0">
                <a:ln>
                  <a:noFill/>
                </a:ln>
                <a:solidFill>
                  <a:srgbClr val="006FC0"/>
                </a:solidFill>
                <a:effectLst/>
                <a:uLnTx/>
                <a:uFillTx/>
                <a:latin typeface="Consolas"/>
                <a:ea typeface="+mn-ea"/>
                <a:cs typeface="Consolas"/>
              </a:rPr>
              <a:t>end</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p:txBody>
      </p:sp>
      <p:pic>
        <p:nvPicPr>
          <p:cNvPr id="4" name="圖片 3" descr="Question Mark Note Duplicate · Free image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7753" y="5150907"/>
            <a:ext cx="817841" cy="817841"/>
          </a:xfrm>
          <a:prstGeom prst="rect">
            <a:avLst/>
          </a:prstGeom>
        </p:spPr>
      </p:pic>
      <p:sp>
        <p:nvSpPr>
          <p:cNvPr id="5" name="文字方塊 4"/>
          <p:cNvSpPr txBox="1"/>
          <p:nvPr/>
        </p:nvSpPr>
        <p:spPr>
          <a:xfrm>
            <a:off x="9686673" y="5559827"/>
            <a:ext cx="23231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Something wrong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Missing else statement</a:t>
            </a:r>
            <a:endParaRPr kumimoji="0" lang="zh-TW" altLang="en-US"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87940910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a typeface="新細明體" panose="02020500000000000000" pitchFamily="18" charset="-120"/>
              </a:rPr>
              <a:t>What happens if the </a:t>
            </a:r>
            <a:br>
              <a:rPr lang="en-US" altLang="zh-TW" dirty="0">
                <a:ea typeface="新細明體" panose="02020500000000000000" pitchFamily="18" charset="-120"/>
              </a:rPr>
            </a:br>
            <a:r>
              <a:rPr lang="en-US" altLang="zh-TW" dirty="0">
                <a:ea typeface="新細明體" panose="02020500000000000000" pitchFamily="18" charset="-120"/>
              </a:rPr>
              <a:t>case statement is not complete?</a:t>
            </a:r>
            <a:endParaRPr lang="zh-TW" altLang="en-US" dirty="0">
              <a:solidFill>
                <a:srgbClr val="FF0000"/>
              </a:solidFill>
            </a:endParaRPr>
          </a:p>
        </p:txBody>
      </p:sp>
      <p:pic>
        <p:nvPicPr>
          <p:cNvPr id="6" name="內容版面配置區 5" descr="Accordo: Cambio avata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flipH="1">
            <a:off x="10776520" y="274638"/>
            <a:ext cx="1252593" cy="1616249"/>
          </a:xfrm>
        </p:spPr>
      </p:pic>
      <p:pic>
        <p:nvPicPr>
          <p:cNvPr id="4" name="圖片 3"/>
          <p:cNvPicPr>
            <a:picLocks noChangeAspect="1"/>
          </p:cNvPicPr>
          <p:nvPr/>
        </p:nvPicPr>
        <p:blipFill>
          <a:blip r:embed="rId4"/>
          <a:stretch>
            <a:fillRect/>
          </a:stretch>
        </p:blipFill>
        <p:spPr>
          <a:xfrm>
            <a:off x="609600" y="1484784"/>
            <a:ext cx="8677275" cy="5153025"/>
          </a:xfrm>
          <a:prstGeom prst="rect">
            <a:avLst/>
          </a:prstGeom>
        </p:spPr>
      </p:pic>
      <p:sp>
        <p:nvSpPr>
          <p:cNvPr id="5" name="Text Box 4"/>
          <p:cNvSpPr txBox="1">
            <a:spLocks noChangeArrowheads="1"/>
          </p:cNvSpPr>
          <p:nvPr/>
        </p:nvSpPr>
        <p:spPr bwMode="auto">
          <a:xfrm>
            <a:off x="7770715" y="4725144"/>
            <a:ext cx="4541837" cy="1187450"/>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If </a:t>
            </a:r>
            <a:r>
              <a:rPr kumimoji="0" lang="en-US" altLang="zh-TW" sz="2400" b="1" i="0" u="none" strike="noStrike" kern="1200" cap="none" spc="0" normalizeH="0" baseline="0" noProof="0" dirty="0" err="1">
                <a:ln>
                  <a:noFill/>
                </a:ln>
                <a:solidFill>
                  <a:srgbClr val="FF0000"/>
                </a:solidFill>
                <a:effectLst/>
                <a:uLnTx/>
                <a:uFillTx/>
                <a:latin typeface="Arial" panose="020B0604020202020204" pitchFamily="34" charset="0"/>
                <a:ea typeface="新細明體" panose="02020500000000000000" pitchFamily="18" charset="-120"/>
                <a:cs typeface="+mn-cs"/>
              </a:rPr>
              <a:t>sel</a:t>
            </a:r>
            <a:r>
              <a:rPr kumimoji="0" lang="en-US" altLang="zh-TW" sz="24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 = 3, mux will output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the previous value.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What have we created?</a:t>
            </a:r>
          </a:p>
        </p:txBody>
      </p:sp>
    </p:spTree>
    <p:extLst>
      <p:ext uri="{BB962C8B-B14F-4D97-AF65-F5344CB8AC3E}">
        <p14:creationId xmlns:p14="http://schemas.microsoft.com/office/powerpoint/2010/main" val="27617480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Incomplete Specification: </a:t>
            </a:r>
            <a:br>
              <a:rPr lang="en-US" altLang="zh-TW" dirty="0"/>
            </a:br>
            <a:r>
              <a:rPr lang="en-US" altLang="zh-TW" dirty="0">
                <a:solidFill>
                  <a:srgbClr val="FF0000"/>
                </a:solidFill>
              </a:rPr>
              <a:t>Added unwanted latch</a:t>
            </a:r>
            <a:endParaRPr lang="zh-TW" altLang="en-US" dirty="0">
              <a:solidFill>
                <a:srgbClr val="FF0000"/>
              </a:solidFill>
            </a:endParaRP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624805" y="1357314"/>
            <a:ext cx="8963025" cy="5191125"/>
          </a:xfrm>
          <a:prstGeom prst="rect">
            <a:avLst/>
          </a:prstGeom>
        </p:spPr>
      </p:pic>
      <p:pic>
        <p:nvPicPr>
          <p:cNvPr id="6" name="內容版面配置區 5" descr="Accordo: Cambio avata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flipH="1">
            <a:off x="10971308" y="274638"/>
            <a:ext cx="1252593" cy="1616249"/>
          </a:xfrm>
          <a:prstGeom prst="rect">
            <a:avLst/>
          </a:prstGeom>
          <a:noFill/>
          <a:ln w="9525">
            <a:noFill/>
            <a:miter lim="800000"/>
            <a:headEnd/>
            <a:tailEnd/>
          </a:ln>
        </p:spPr>
      </p:pic>
      <p:sp>
        <p:nvSpPr>
          <p:cNvPr id="7" name="文字方塊 6"/>
          <p:cNvSpPr txBox="1"/>
          <p:nvPr/>
        </p:nvSpPr>
        <p:spPr>
          <a:xfrm>
            <a:off x="8714194" y="2852936"/>
            <a:ext cx="3477806"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Unintentional latch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Similar for if-else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Simulation-synthesis mismatch</a:t>
            </a:r>
            <a:endParaRPr kumimoji="0" lang="zh-TW" altLang="en-US" sz="32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9699473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Always Avoid Incomplete Specification</a:t>
            </a:r>
            <a:endParaRPr lang="zh-TW" altLang="en-US" dirty="0"/>
          </a:p>
        </p:txBody>
      </p:sp>
      <p:sp>
        <p:nvSpPr>
          <p:cNvPr id="7" name="文字版面配置區 6">
            <a:extLst>
              <a:ext uri="{FF2B5EF4-FFF2-40B4-BE49-F238E27FC236}">
                <a16:creationId xmlns:a16="http://schemas.microsoft.com/office/drawing/2014/main" id="{9848F725-33A5-4E82-64C1-E3EE9AAD547E}"/>
              </a:ext>
            </a:extLst>
          </p:cNvPr>
          <p:cNvSpPr>
            <a:spLocks noGrp="1"/>
          </p:cNvSpPr>
          <p:nvPr>
            <p:ph type="body" idx="1"/>
          </p:nvPr>
        </p:nvSpPr>
        <p:spPr>
          <a:xfrm>
            <a:off x="617559" y="1643050"/>
            <a:ext cx="5386917" cy="571504"/>
          </a:xfrm>
        </p:spPr>
        <p:txBody>
          <a:bodyPr/>
          <a:lstStyle/>
          <a:p>
            <a:r>
              <a:rPr lang="en-US" dirty="0"/>
              <a:t>Solution 1: precede all condition with a default statement for all signals</a:t>
            </a:r>
          </a:p>
        </p:txBody>
      </p:sp>
      <p:sp>
        <p:nvSpPr>
          <p:cNvPr id="8" name="內容版面配置區 7">
            <a:extLst>
              <a:ext uri="{FF2B5EF4-FFF2-40B4-BE49-F238E27FC236}">
                <a16:creationId xmlns:a16="http://schemas.microsoft.com/office/drawing/2014/main" id="{7E8DA0A3-E76E-8E96-A2CA-BABE8DFF2505}"/>
              </a:ext>
            </a:extLst>
          </p:cNvPr>
          <p:cNvSpPr>
            <a:spLocks noGrp="1"/>
          </p:cNvSpPr>
          <p:nvPr>
            <p:ph sz="half" idx="2"/>
          </p:nvPr>
        </p:nvSpPr>
        <p:spPr/>
        <p:txBody>
          <a:bodyPr/>
          <a:lstStyle/>
          <a:p>
            <a:endParaRPr lang="en-US"/>
          </a:p>
        </p:txBody>
      </p:sp>
      <p:sp>
        <p:nvSpPr>
          <p:cNvPr id="9" name="文字版面配置區 8">
            <a:extLst>
              <a:ext uri="{FF2B5EF4-FFF2-40B4-BE49-F238E27FC236}">
                <a16:creationId xmlns:a16="http://schemas.microsoft.com/office/drawing/2014/main" id="{C994CEE9-C145-07E5-9C28-0312B47D2E51}"/>
              </a:ext>
            </a:extLst>
          </p:cNvPr>
          <p:cNvSpPr>
            <a:spLocks noGrp="1"/>
          </p:cNvSpPr>
          <p:nvPr>
            <p:ph type="body" sz="quarter" idx="3"/>
          </p:nvPr>
        </p:nvSpPr>
        <p:spPr>
          <a:xfrm>
            <a:off x="6201327" y="1643050"/>
            <a:ext cx="5389033" cy="571504"/>
          </a:xfrm>
        </p:spPr>
        <p:txBody>
          <a:bodyPr/>
          <a:lstStyle/>
          <a:p>
            <a:r>
              <a:rPr lang="en-US" dirty="0"/>
              <a:t>Solution 2: fully specified if-else, add default statement</a:t>
            </a:r>
          </a:p>
        </p:txBody>
      </p:sp>
      <p:sp>
        <p:nvSpPr>
          <p:cNvPr id="10" name="內容版面配置區 9">
            <a:extLst>
              <a:ext uri="{FF2B5EF4-FFF2-40B4-BE49-F238E27FC236}">
                <a16:creationId xmlns:a16="http://schemas.microsoft.com/office/drawing/2014/main" id="{96195E5D-78AE-12BC-E4D6-3C6C4CB14716}"/>
              </a:ext>
            </a:extLst>
          </p:cNvPr>
          <p:cNvSpPr>
            <a:spLocks noGrp="1"/>
          </p:cNvSpPr>
          <p:nvPr>
            <p:ph sz="quarter" idx="4"/>
          </p:nvPr>
        </p:nvSpPr>
        <p:spPr/>
        <p:txBody>
          <a:bodyPr/>
          <a:lstStyle/>
          <a:p>
            <a:endParaRPr lang="en-US"/>
          </a:p>
        </p:txBody>
      </p:sp>
      <p:sp>
        <p:nvSpPr>
          <p:cNvPr id="11" name="Text Box 3">
            <a:extLst>
              <a:ext uri="{FF2B5EF4-FFF2-40B4-BE49-F238E27FC236}">
                <a16:creationId xmlns:a16="http://schemas.microsoft.com/office/drawing/2014/main" id="{E095CB64-4C69-168B-9DCA-85598C7E3F04}"/>
              </a:ext>
            </a:extLst>
          </p:cNvPr>
          <p:cNvSpPr txBox="1">
            <a:spLocks noChangeArrowheads="1"/>
          </p:cNvSpPr>
          <p:nvPr/>
        </p:nvSpPr>
        <p:spPr bwMode="auto">
          <a:xfrm>
            <a:off x="631351" y="2418607"/>
            <a:ext cx="5256584" cy="4078859"/>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module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mux4(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input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 b, c, d</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input [1:0]</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output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 );</a:t>
            </a:r>
            <a:endPar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50000"/>
              </a:spcBef>
              <a:spcAft>
                <a:spcPct val="5000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err="1">
                <a:ln>
                  <a:noFill/>
                </a:ln>
                <a:solidFill>
                  <a:srgbClr val="009900"/>
                </a:solidFill>
                <a:effectLst/>
                <a:uLnTx/>
                <a:uFillTx/>
                <a:latin typeface="Consolas" panose="020B0609020204030204" pitchFamily="49" charset="0"/>
                <a:ea typeface="新細明體" panose="02020500000000000000" pitchFamily="18" charset="-120"/>
                <a:cs typeface="+mn-cs"/>
              </a:rPr>
              <a:t>reg</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always</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begin</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out = d; //default values, solution 1</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if</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2’d0 )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 = a;</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else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if</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2’d1 )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 = b;</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else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if</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2’d2 )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 = c;</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else out = d; //solution 2</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 end</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endPar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50000"/>
              </a:spcBef>
              <a:spcAft>
                <a:spcPct val="0"/>
              </a:spcAft>
              <a:buClrTx/>
              <a:buSzTx/>
              <a:buFontTx/>
              <a:buNone/>
              <a:tabLst/>
              <a:defRPr/>
            </a:pPr>
            <a:r>
              <a:rPr kumimoji="0" lang="en-US" altLang="zh-TW" sz="1400" b="1" i="0" u="none" strike="noStrike" kern="1200" cap="none" spc="0" normalizeH="0" baseline="0" noProof="0" dirty="0" err="1">
                <a:ln>
                  <a:noFill/>
                </a:ln>
                <a:solidFill>
                  <a:srgbClr val="3333CC"/>
                </a:solidFill>
                <a:effectLst/>
                <a:uLnTx/>
                <a:uFillTx/>
                <a:latin typeface="Consolas" panose="020B0609020204030204" pitchFamily="49" charset="0"/>
                <a:ea typeface="新細明體" panose="02020500000000000000" pitchFamily="18" charset="-120"/>
                <a:cs typeface="+mn-cs"/>
              </a:rPr>
              <a:t>endmodule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p:txBody>
      </p:sp>
      <p:sp>
        <p:nvSpPr>
          <p:cNvPr id="12" name="Text Box 4">
            <a:extLst>
              <a:ext uri="{FF2B5EF4-FFF2-40B4-BE49-F238E27FC236}">
                <a16:creationId xmlns:a16="http://schemas.microsoft.com/office/drawing/2014/main" id="{5B779FB1-098D-70C5-96E7-CC09ED782C63}"/>
              </a:ext>
            </a:extLst>
          </p:cNvPr>
          <p:cNvSpPr txBox="1">
            <a:spLocks noChangeArrowheads="1"/>
          </p:cNvSpPr>
          <p:nvPr/>
        </p:nvSpPr>
        <p:spPr bwMode="auto">
          <a:xfrm>
            <a:off x="6463999" y="2346599"/>
            <a:ext cx="5040560" cy="386341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module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mux4(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input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 b, c, d</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input [1:0]</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cs typeface="+mn-cs"/>
              </a:rPr>
              <a:t>output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 );</a:t>
            </a:r>
            <a:endPar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50000"/>
              </a:spcBef>
              <a:spcAft>
                <a:spcPct val="5000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err="1">
                <a:ln>
                  <a:noFill/>
                </a:ln>
                <a:solidFill>
                  <a:srgbClr val="009900"/>
                </a:solidFill>
                <a:effectLst/>
                <a:uLnTx/>
                <a:uFillTx/>
                <a:latin typeface="Consolas" panose="020B0609020204030204" pitchFamily="49" charset="0"/>
                <a:ea typeface="新細明體" panose="02020500000000000000" pitchFamily="18" charset="-120"/>
                <a:cs typeface="+mn-cs"/>
              </a:rPr>
              <a:t>reg</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out;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always</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begin</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out = d; //default values, solution 1</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case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 </a:t>
            </a:r>
            <a:r>
              <a:rPr kumimoji="0" lang="en-US" altLang="zh-TW" sz="14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cs typeface="+mn-cs"/>
              </a:rPr>
              <a:t>sel</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2’d0 : out = a;</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2’d1 : out = b;</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2’d2 : out = c;</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err="1">
                <a:ln>
                  <a:noFill/>
                </a:ln>
                <a:solidFill>
                  <a:srgbClr val="FF0000"/>
                </a:solidFill>
                <a:effectLst/>
                <a:uLnTx/>
                <a:uFillTx/>
                <a:latin typeface="Consolas" panose="020B0609020204030204" pitchFamily="49" charset="0"/>
                <a:ea typeface="新細明體" panose="02020500000000000000" pitchFamily="18" charset="-120"/>
                <a:cs typeface="+mn-cs"/>
              </a:rPr>
              <a:t>defaule</a:t>
            </a:r>
            <a:r>
              <a:rPr kumimoji="0" lang="en-US" altLang="zh-TW" sz="1400"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cs typeface="+mn-cs"/>
              </a:rPr>
              <a:t>: out = d; //solution 2</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err="1">
                <a:ln>
                  <a:noFill/>
                </a:ln>
                <a:solidFill>
                  <a:srgbClr val="3333CC"/>
                </a:solidFill>
                <a:effectLst/>
                <a:uLnTx/>
                <a:uFillTx/>
                <a:latin typeface="Consolas" panose="020B0609020204030204" pitchFamily="49" charset="0"/>
                <a:ea typeface="新細明體" panose="02020500000000000000" pitchFamily="18" charset="-120"/>
                <a:cs typeface="+mn-cs"/>
              </a:rPr>
              <a:t>endcase</a:t>
            </a:r>
            <a:endPar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r>
              <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rPr>
              <a:t>end</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endParaRPr kumimoji="0" lang="en-US" altLang="zh-TW" sz="14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50000"/>
              </a:spcBef>
              <a:spcAft>
                <a:spcPct val="0"/>
              </a:spcAft>
              <a:buClrTx/>
              <a:buSzTx/>
              <a:buFontTx/>
              <a:buNone/>
              <a:tabLst/>
              <a:defRPr/>
            </a:pPr>
            <a:r>
              <a:rPr kumimoji="0" lang="en-US" altLang="zh-TW" sz="1400" b="1" i="0" u="none" strike="noStrike" kern="1200" cap="none" spc="0" normalizeH="0" baseline="0" noProof="0" dirty="0" err="1">
                <a:ln>
                  <a:noFill/>
                </a:ln>
                <a:solidFill>
                  <a:srgbClr val="3333CC"/>
                </a:solidFill>
                <a:effectLst/>
                <a:uLnTx/>
                <a:uFillTx/>
                <a:latin typeface="Consolas" panose="020B0609020204030204" pitchFamily="49" charset="0"/>
                <a:ea typeface="新細明體" panose="02020500000000000000" pitchFamily="18" charset="-120"/>
                <a:cs typeface="+mn-cs"/>
              </a:rPr>
              <a:t>endmodule</a:t>
            </a:r>
            <a:r>
              <a:rPr kumimoji="0" lang="en-US" altLang="zh-TW" sz="14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cs typeface="+mn-cs"/>
              </a:rPr>
              <a:t> </a:t>
            </a:r>
          </a:p>
        </p:txBody>
      </p:sp>
    </p:spTree>
    <p:extLst>
      <p:ext uri="{BB962C8B-B14F-4D97-AF65-F5344CB8AC3E}">
        <p14:creationId xmlns:p14="http://schemas.microsoft.com/office/powerpoint/2010/main" val="6412624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1" end="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xEl>
                                              <p:pRg st="3" end="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xEl>
                                              <p:pRg st="4" end="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xEl>
                                              <p:pRg st="5" end="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
                                            <p:txEl>
                                              <p:pRg st="7" end="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
                                            <p:txEl>
                                              <p:pRg st="10" end="1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
                                            <p:txEl>
                                              <p:pRg st="12" end="1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
                                            <p:txEl>
                                              <p:pRg st="13" end="1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xEl>
                                              <p:pRg st="14" end="1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
                                            <p:txEl>
                                              <p:pRg st="13" end="13"/>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P spid="1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Combinational logic examples</a:t>
            </a:r>
            <a:endParaRPr lang="zh-TW" altLang="en-US" sz="3200" dirty="0"/>
          </a:p>
        </p:txBody>
      </p:sp>
      <p:sp>
        <p:nvSpPr>
          <p:cNvPr id="4" name="文字版面配置區 3"/>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1897360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Code Converter (1/3)</a:t>
            </a:r>
            <a:endParaRPr lang="en-US" dirty="0"/>
          </a:p>
        </p:txBody>
      </p:sp>
      <p:sp>
        <p:nvSpPr>
          <p:cNvPr id="10" name="object 10"/>
          <p:cNvSpPr txBox="1">
            <a:spLocks noGrp="1"/>
          </p:cNvSpPr>
          <p:nvPr>
            <p:ph type="ftr" sz="quarter" idx="11"/>
          </p:nvPr>
        </p:nvSpPr>
        <p:spPr/>
        <p:txBody>
          <a:bodyPr/>
          <a:lstStyle/>
          <a:p>
            <a:r>
              <a:rPr lang="en-US"/>
              <a:t>Verilog</a:t>
            </a:r>
            <a:endParaRPr lang="en-US" dirty="0"/>
          </a:p>
        </p:txBody>
      </p:sp>
      <p:sp>
        <p:nvSpPr>
          <p:cNvPr id="11" name="object 11"/>
          <p:cNvSpPr txBox="1">
            <a:spLocks noGrp="1"/>
          </p:cNvSpPr>
          <p:nvPr>
            <p:ph type="sldNum" sz="quarter" idx="12"/>
          </p:nvPr>
        </p:nvSpPr>
        <p:spPr/>
        <p:txBody>
          <a:bodyPr/>
          <a:lstStyle/>
          <a:p>
            <a:fld id="{81D60167-4931-47E6-BA6A-407CBD079E47}" type="slidenum">
              <a:rPr lang="en-US" altLang="zh-TW" smtClean="0"/>
              <a:pPr/>
              <a:t>148</a:t>
            </a:fld>
            <a:endParaRPr lang="en-US" altLang="zh-TW" dirty="0"/>
          </a:p>
        </p:txBody>
      </p:sp>
      <p:sp>
        <p:nvSpPr>
          <p:cNvPr id="3" name="object 3"/>
          <p:cNvSpPr txBox="1"/>
          <p:nvPr/>
        </p:nvSpPr>
        <p:spPr>
          <a:xfrm>
            <a:off x="696257" y="1338669"/>
            <a:ext cx="3308999" cy="3578184"/>
          </a:xfrm>
          <a:prstGeom prst="rect">
            <a:avLst/>
          </a:prstGeom>
        </p:spPr>
        <p:txBody>
          <a:bodyPr vert="horz" wrap="square" lIns="0" tIns="73304" rIns="0" bIns="0" rtlCol="0">
            <a:spAutoFit/>
          </a:bodyPr>
          <a:lstStyle/>
          <a:p>
            <a:pPr marL="304074" marR="20634" indent="-293214" algn="just">
              <a:lnSpc>
                <a:spcPts val="2463"/>
              </a:lnSpc>
              <a:spcBef>
                <a:spcPts val="577"/>
              </a:spcBef>
            </a:pPr>
            <a:r>
              <a:rPr sz="2437" spc="4" dirty="0">
                <a:latin typeface="標楷體"/>
                <a:cs typeface="標楷體"/>
              </a:rPr>
              <a:t>․</a:t>
            </a:r>
            <a:r>
              <a:rPr sz="2052" spc="4" dirty="0">
                <a:latin typeface="Arial" panose="020B0604020202020204" pitchFamily="34" charset="0"/>
                <a:cs typeface="Arial" panose="020B0604020202020204" pitchFamily="34" charset="0"/>
              </a:rPr>
              <a:t>A </a:t>
            </a:r>
            <a:r>
              <a:rPr sz="2052" dirty="0">
                <a:latin typeface="Arial" panose="020B0604020202020204" pitchFamily="34" charset="0"/>
                <a:cs typeface="Arial" panose="020B0604020202020204" pitchFamily="34" charset="0"/>
              </a:rPr>
              <a:t>code converter</a:t>
            </a:r>
            <a:r>
              <a:rPr sz="2052" spc="-222" dirty="0">
                <a:latin typeface="Arial" panose="020B0604020202020204" pitchFamily="34" charset="0"/>
                <a:cs typeface="Arial" panose="020B0604020202020204" pitchFamily="34" charset="0"/>
              </a:rPr>
              <a:t> </a:t>
            </a:r>
            <a:r>
              <a:rPr sz="2052" dirty="0">
                <a:latin typeface="Arial" panose="020B0604020202020204" pitchFamily="34" charset="0"/>
                <a:cs typeface="Arial" panose="020B0604020202020204" pitchFamily="34" charset="0"/>
              </a:rPr>
              <a:t>transforms  </a:t>
            </a:r>
            <a:r>
              <a:rPr sz="2052" spc="-4" dirty="0">
                <a:latin typeface="Arial" panose="020B0604020202020204" pitchFamily="34" charset="0"/>
                <a:cs typeface="Arial" panose="020B0604020202020204" pitchFamily="34" charset="0"/>
              </a:rPr>
              <a:t>one representation of data </a:t>
            </a:r>
            <a:r>
              <a:rPr sz="2052" dirty="0">
                <a:latin typeface="Arial" panose="020B0604020202020204" pitchFamily="34" charset="0"/>
                <a:cs typeface="Arial" panose="020B0604020202020204" pitchFamily="34" charset="0"/>
              </a:rPr>
              <a:t>to  another</a:t>
            </a:r>
          </a:p>
          <a:p>
            <a:pPr marL="304074" marR="4344" indent="-293214" algn="just">
              <a:lnSpc>
                <a:spcPts val="2463"/>
              </a:lnSpc>
              <a:spcBef>
                <a:spcPts val="492"/>
              </a:spcBef>
            </a:pPr>
            <a:r>
              <a:rPr sz="2437" spc="4" dirty="0">
                <a:latin typeface="Arial" panose="020B0604020202020204" pitchFamily="34" charset="0"/>
                <a:cs typeface="Arial" panose="020B0604020202020204" pitchFamily="34" charset="0"/>
              </a:rPr>
              <a:t>․</a:t>
            </a:r>
            <a:r>
              <a:rPr sz="2052" spc="4" dirty="0">
                <a:latin typeface="Arial" panose="020B0604020202020204" pitchFamily="34" charset="0"/>
                <a:cs typeface="Arial" panose="020B0604020202020204" pitchFamily="34" charset="0"/>
              </a:rPr>
              <a:t>Ex: </a:t>
            </a:r>
            <a:r>
              <a:rPr sz="2052" spc="-4" dirty="0">
                <a:latin typeface="Arial" panose="020B0604020202020204" pitchFamily="34" charset="0"/>
                <a:cs typeface="Arial" panose="020B0604020202020204" pitchFamily="34" charset="0"/>
              </a:rPr>
              <a:t>A </a:t>
            </a:r>
            <a:r>
              <a:rPr sz="2052" dirty="0">
                <a:latin typeface="Arial" panose="020B0604020202020204" pitchFamily="34" charset="0"/>
                <a:cs typeface="Arial" panose="020B0604020202020204" pitchFamily="34" charset="0"/>
              </a:rPr>
              <a:t>BCD to excess-3</a:t>
            </a:r>
            <a:r>
              <a:rPr sz="2052" spc="-333" dirty="0">
                <a:latin typeface="Arial" panose="020B0604020202020204" pitchFamily="34" charset="0"/>
                <a:cs typeface="Arial" panose="020B0604020202020204" pitchFamily="34" charset="0"/>
              </a:rPr>
              <a:t> </a:t>
            </a:r>
            <a:r>
              <a:rPr sz="2052" dirty="0">
                <a:latin typeface="Arial" panose="020B0604020202020204" pitchFamily="34" charset="0"/>
                <a:cs typeface="Arial" panose="020B0604020202020204" pitchFamily="34" charset="0"/>
              </a:rPr>
              <a:t>code  converter</a:t>
            </a:r>
          </a:p>
          <a:p>
            <a:pPr marL="662446" marR="528328" indent="-260634">
              <a:lnSpc>
                <a:spcPts val="2959"/>
              </a:lnSpc>
              <a:spcBef>
                <a:spcPts val="94"/>
              </a:spcBef>
              <a:buSzPct val="54166"/>
              <a:buFont typeface="Symbol"/>
              <a:buChar char=""/>
              <a:tabLst>
                <a:tab pos="646156" algn="l"/>
              </a:tabLst>
            </a:pPr>
            <a:r>
              <a:rPr sz="2052" dirty="0">
                <a:solidFill>
                  <a:srgbClr val="00009A"/>
                </a:solidFill>
                <a:latin typeface="Arial" panose="020B0604020202020204" pitchFamily="34" charset="0"/>
                <a:cs typeface="Arial" panose="020B0604020202020204" pitchFamily="34" charset="0"/>
              </a:rPr>
              <a:t>BCD: Binary</a:t>
            </a:r>
            <a:r>
              <a:rPr sz="2052" spc="-103" dirty="0">
                <a:solidFill>
                  <a:srgbClr val="00009A"/>
                </a:solidFill>
                <a:latin typeface="Arial" panose="020B0604020202020204" pitchFamily="34" charset="0"/>
                <a:cs typeface="Arial" panose="020B0604020202020204" pitchFamily="34" charset="0"/>
              </a:rPr>
              <a:t> </a:t>
            </a:r>
            <a:r>
              <a:rPr sz="2052" dirty="0">
                <a:solidFill>
                  <a:srgbClr val="00009A"/>
                </a:solidFill>
                <a:latin typeface="Arial" panose="020B0604020202020204" pitchFamily="34" charset="0"/>
                <a:cs typeface="Arial" panose="020B0604020202020204" pitchFamily="34" charset="0"/>
              </a:rPr>
              <a:t>Coded  Decimal</a:t>
            </a:r>
            <a:endParaRPr sz="2052" dirty="0">
              <a:latin typeface="Arial" panose="020B0604020202020204" pitchFamily="34" charset="0"/>
              <a:cs typeface="Arial" panose="020B0604020202020204" pitchFamily="34" charset="0"/>
            </a:endParaRPr>
          </a:p>
          <a:p>
            <a:pPr marL="646156" indent="-244345">
              <a:spcBef>
                <a:spcPts val="308"/>
              </a:spcBef>
              <a:buSzPct val="54166"/>
              <a:buFont typeface="Symbol"/>
              <a:buChar char=""/>
              <a:tabLst>
                <a:tab pos="646156" algn="l"/>
              </a:tabLst>
            </a:pPr>
            <a:r>
              <a:rPr sz="2052" dirty="0">
                <a:solidFill>
                  <a:srgbClr val="00009A"/>
                </a:solidFill>
                <a:latin typeface="Arial" panose="020B0604020202020204" pitchFamily="34" charset="0"/>
                <a:cs typeface="Arial" panose="020B0604020202020204" pitchFamily="34" charset="0"/>
              </a:rPr>
              <a:t>Excess-3 code:</a:t>
            </a:r>
            <a:r>
              <a:rPr sz="2052" spc="-43" dirty="0">
                <a:solidFill>
                  <a:srgbClr val="00009A"/>
                </a:solidFill>
                <a:latin typeface="Arial" panose="020B0604020202020204" pitchFamily="34" charset="0"/>
                <a:cs typeface="Arial" panose="020B0604020202020204" pitchFamily="34" charset="0"/>
              </a:rPr>
              <a:t> </a:t>
            </a:r>
            <a:r>
              <a:rPr sz="2052" dirty="0">
                <a:solidFill>
                  <a:srgbClr val="00009A"/>
                </a:solidFill>
                <a:latin typeface="Arial" panose="020B0604020202020204" pitchFamily="34" charset="0"/>
                <a:cs typeface="Arial" panose="020B0604020202020204" pitchFamily="34" charset="0"/>
              </a:rPr>
              <a:t>the</a:t>
            </a:r>
            <a:endParaRPr sz="2052" dirty="0">
              <a:latin typeface="Arial" panose="020B0604020202020204" pitchFamily="34" charset="0"/>
              <a:cs typeface="Arial" panose="020B0604020202020204" pitchFamily="34" charset="0"/>
            </a:endParaRPr>
          </a:p>
          <a:p>
            <a:pPr marL="662446">
              <a:spcBef>
                <a:spcPts val="496"/>
              </a:spcBef>
            </a:pPr>
            <a:r>
              <a:rPr sz="2052" spc="-4" dirty="0">
                <a:solidFill>
                  <a:srgbClr val="00009A"/>
                </a:solidFill>
                <a:latin typeface="Arial" panose="020B0604020202020204" pitchFamily="34" charset="0"/>
                <a:cs typeface="Arial" panose="020B0604020202020204" pitchFamily="34" charset="0"/>
              </a:rPr>
              <a:t>decimal digit plus</a:t>
            </a:r>
            <a:r>
              <a:rPr sz="2052" spc="-51" dirty="0">
                <a:solidFill>
                  <a:srgbClr val="00009A"/>
                </a:solidFill>
                <a:latin typeface="Arial" panose="020B0604020202020204" pitchFamily="34" charset="0"/>
                <a:cs typeface="Arial" panose="020B0604020202020204" pitchFamily="34" charset="0"/>
              </a:rPr>
              <a:t> </a:t>
            </a:r>
            <a:r>
              <a:rPr sz="2052" dirty="0">
                <a:solidFill>
                  <a:srgbClr val="00009A"/>
                </a:solidFill>
                <a:latin typeface="Arial" panose="020B0604020202020204" pitchFamily="34" charset="0"/>
                <a:cs typeface="Arial" panose="020B0604020202020204" pitchFamily="34" charset="0"/>
              </a:rPr>
              <a:t>3</a:t>
            </a:r>
            <a:endParaRPr sz="2052" dirty="0">
              <a:latin typeface="Arial" panose="020B0604020202020204" pitchFamily="34" charset="0"/>
              <a:cs typeface="Arial" panose="020B0604020202020204" pitchFamily="34" charset="0"/>
            </a:endParaRPr>
          </a:p>
        </p:txBody>
      </p:sp>
      <p:sp>
        <p:nvSpPr>
          <p:cNvPr id="4" name="object 4"/>
          <p:cNvSpPr/>
          <p:nvPr/>
        </p:nvSpPr>
        <p:spPr>
          <a:xfrm>
            <a:off x="4480489" y="2294336"/>
            <a:ext cx="1520923" cy="0"/>
          </a:xfrm>
          <a:custGeom>
            <a:avLst/>
            <a:gdLst/>
            <a:ahLst/>
            <a:cxnLst/>
            <a:rect l="l" t="t" r="r" b="b"/>
            <a:pathLst>
              <a:path w="1778634">
                <a:moveTo>
                  <a:pt x="0" y="0"/>
                </a:moveTo>
                <a:lnTo>
                  <a:pt x="1778508" y="0"/>
                </a:lnTo>
              </a:path>
            </a:pathLst>
          </a:custGeom>
          <a:ln w="38100">
            <a:solidFill>
              <a:srgbClr val="000000"/>
            </a:solidFill>
          </a:ln>
        </p:spPr>
        <p:txBody>
          <a:bodyPr wrap="square" lIns="0" tIns="0" rIns="0" bIns="0" rtlCol="0"/>
          <a:lstStyle/>
          <a:p>
            <a:endParaRPr/>
          </a:p>
        </p:txBody>
      </p:sp>
      <p:sp>
        <p:nvSpPr>
          <p:cNvPr id="5" name="object 5"/>
          <p:cNvSpPr/>
          <p:nvPr/>
        </p:nvSpPr>
        <p:spPr>
          <a:xfrm>
            <a:off x="6448945" y="2294336"/>
            <a:ext cx="1539928" cy="0"/>
          </a:xfrm>
          <a:custGeom>
            <a:avLst/>
            <a:gdLst/>
            <a:ahLst/>
            <a:cxnLst/>
            <a:rect l="l" t="t" r="r" b="b"/>
            <a:pathLst>
              <a:path w="1800859">
                <a:moveTo>
                  <a:pt x="0" y="0"/>
                </a:moveTo>
                <a:lnTo>
                  <a:pt x="1800605" y="0"/>
                </a:lnTo>
              </a:path>
            </a:pathLst>
          </a:custGeom>
          <a:ln w="38100">
            <a:solidFill>
              <a:srgbClr val="000000"/>
            </a:solidFill>
          </a:ln>
        </p:spPr>
        <p:txBody>
          <a:bodyPr wrap="square" lIns="0" tIns="0" rIns="0" bIns="0" rtlCol="0"/>
          <a:lstStyle/>
          <a:p>
            <a:endParaRPr/>
          </a:p>
        </p:txBody>
      </p:sp>
      <p:graphicFrame>
        <p:nvGraphicFramePr>
          <p:cNvPr id="6" name="object 6"/>
          <p:cNvGraphicFramePr>
            <a:graphicFrameLocks noGrp="1"/>
          </p:cNvGraphicFramePr>
          <p:nvPr>
            <p:extLst>
              <p:ext uri="{D42A27DB-BD31-4B8C-83A1-F6EECF244321}">
                <p14:modId xmlns:p14="http://schemas.microsoft.com/office/powerpoint/2010/main" val="3233479879"/>
              </p:ext>
            </p:extLst>
          </p:nvPr>
        </p:nvGraphicFramePr>
        <p:xfrm>
          <a:off x="4490262" y="2636912"/>
          <a:ext cx="3497413" cy="2817758"/>
        </p:xfrm>
        <a:graphic>
          <a:graphicData uri="http://schemas.openxmlformats.org/drawingml/2006/table">
            <a:tbl>
              <a:tblPr firstRow="1" bandRow="1">
                <a:tableStyleId>{2D5ABB26-0587-4C30-8999-92F81FD0307C}</a:tableStyleId>
              </a:tblPr>
              <a:tblGrid>
                <a:gridCol w="318194">
                  <a:extLst>
                    <a:ext uri="{9D8B030D-6E8A-4147-A177-3AD203B41FA5}">
                      <a16:colId xmlns:a16="http://schemas.microsoft.com/office/drawing/2014/main" val="20000"/>
                    </a:ext>
                  </a:extLst>
                </a:gridCol>
                <a:gridCol w="433851">
                  <a:extLst>
                    <a:ext uri="{9D8B030D-6E8A-4147-A177-3AD203B41FA5}">
                      <a16:colId xmlns:a16="http://schemas.microsoft.com/office/drawing/2014/main" val="20001"/>
                    </a:ext>
                  </a:extLst>
                </a:gridCol>
                <a:gridCol w="432764">
                  <a:extLst>
                    <a:ext uri="{9D8B030D-6E8A-4147-A177-3AD203B41FA5}">
                      <a16:colId xmlns:a16="http://schemas.microsoft.com/office/drawing/2014/main" val="20002"/>
                    </a:ext>
                  </a:extLst>
                </a:gridCol>
                <a:gridCol w="537563">
                  <a:extLst>
                    <a:ext uri="{9D8B030D-6E8A-4147-A177-3AD203B41FA5}">
                      <a16:colId xmlns:a16="http://schemas.microsoft.com/office/drawing/2014/main" val="20003"/>
                    </a:ext>
                  </a:extLst>
                </a:gridCol>
                <a:gridCol w="562540">
                  <a:extLst>
                    <a:ext uri="{9D8B030D-6E8A-4147-A177-3AD203B41FA5}">
                      <a16:colId xmlns:a16="http://schemas.microsoft.com/office/drawing/2014/main" val="20004"/>
                    </a:ext>
                  </a:extLst>
                </a:gridCol>
                <a:gridCol w="471318">
                  <a:extLst>
                    <a:ext uri="{9D8B030D-6E8A-4147-A177-3AD203B41FA5}">
                      <a16:colId xmlns:a16="http://schemas.microsoft.com/office/drawing/2014/main" val="20005"/>
                    </a:ext>
                  </a:extLst>
                </a:gridCol>
                <a:gridCol w="445796">
                  <a:extLst>
                    <a:ext uri="{9D8B030D-6E8A-4147-A177-3AD203B41FA5}">
                      <a16:colId xmlns:a16="http://schemas.microsoft.com/office/drawing/2014/main" val="20006"/>
                    </a:ext>
                  </a:extLst>
                </a:gridCol>
                <a:gridCol w="295387">
                  <a:extLst>
                    <a:ext uri="{9D8B030D-6E8A-4147-A177-3AD203B41FA5}">
                      <a16:colId xmlns:a16="http://schemas.microsoft.com/office/drawing/2014/main" val="20007"/>
                    </a:ext>
                  </a:extLst>
                </a:gridCol>
              </a:tblGrid>
              <a:tr h="211812">
                <a:tc>
                  <a:txBody>
                    <a:bodyPr/>
                    <a:lstStyle/>
                    <a:p>
                      <a:pPr marL="60960">
                        <a:lnSpc>
                          <a:spcPts val="1850"/>
                        </a:lnSpc>
                      </a:pPr>
                      <a:r>
                        <a:rPr sz="1500" dirty="0">
                          <a:latin typeface="Times New Roman"/>
                          <a:cs typeface="Times New Roman"/>
                        </a:rPr>
                        <a:t>0</a:t>
                      </a:r>
                      <a:endParaRPr sz="1500">
                        <a:latin typeface="Times New Roman"/>
                        <a:cs typeface="Times New Roman"/>
                      </a:endParaRPr>
                    </a:p>
                  </a:txBody>
                  <a:tcPr marL="0" marR="0" marT="0" marB="0"/>
                </a:tc>
                <a:tc>
                  <a:txBody>
                    <a:bodyPr/>
                    <a:lstStyle/>
                    <a:p>
                      <a:pPr marL="10160" algn="ctr">
                        <a:lnSpc>
                          <a:spcPts val="1850"/>
                        </a:lnSpc>
                      </a:pPr>
                      <a:r>
                        <a:rPr sz="1500" dirty="0">
                          <a:latin typeface="Times New Roman"/>
                          <a:cs typeface="Times New Roman"/>
                        </a:rPr>
                        <a:t>0</a:t>
                      </a:r>
                      <a:endParaRPr sz="1500">
                        <a:latin typeface="Times New Roman"/>
                        <a:cs typeface="Times New Roman"/>
                      </a:endParaRPr>
                    </a:p>
                  </a:txBody>
                  <a:tcPr marL="0" marR="0" marT="0" marB="0"/>
                </a:tc>
                <a:tc>
                  <a:txBody>
                    <a:bodyPr/>
                    <a:lstStyle/>
                    <a:p>
                      <a:pPr algn="ctr">
                        <a:lnSpc>
                          <a:spcPts val="1850"/>
                        </a:lnSpc>
                      </a:pPr>
                      <a:r>
                        <a:rPr sz="1500" dirty="0">
                          <a:latin typeface="Times New Roman"/>
                          <a:cs typeface="Times New Roman"/>
                        </a:rPr>
                        <a:t>0</a:t>
                      </a:r>
                      <a:endParaRPr sz="1500">
                        <a:latin typeface="Times New Roman"/>
                        <a:cs typeface="Times New Roman"/>
                      </a:endParaRPr>
                    </a:p>
                  </a:txBody>
                  <a:tcPr marL="0" marR="0" marT="0" marB="0"/>
                </a:tc>
                <a:tc>
                  <a:txBody>
                    <a:bodyPr/>
                    <a:lstStyle/>
                    <a:p>
                      <a:pPr marL="201930">
                        <a:lnSpc>
                          <a:spcPts val="1850"/>
                        </a:lnSpc>
                      </a:pPr>
                      <a:r>
                        <a:rPr sz="1500" dirty="0">
                          <a:latin typeface="Times New Roman"/>
                          <a:cs typeface="Times New Roman"/>
                        </a:rPr>
                        <a:t>0</a:t>
                      </a:r>
                      <a:endParaRPr sz="1500">
                        <a:latin typeface="Times New Roman"/>
                        <a:cs typeface="Times New Roman"/>
                      </a:endParaRPr>
                    </a:p>
                  </a:txBody>
                  <a:tcPr marL="0" marR="0" marT="0" marB="0"/>
                </a:tc>
                <a:tc>
                  <a:txBody>
                    <a:bodyPr/>
                    <a:lstStyle/>
                    <a:p>
                      <a:pPr marR="220979" algn="r">
                        <a:lnSpc>
                          <a:spcPts val="1850"/>
                        </a:lnSpc>
                      </a:pPr>
                      <a:r>
                        <a:rPr sz="1500" dirty="0">
                          <a:latin typeface="Times New Roman"/>
                          <a:cs typeface="Times New Roman"/>
                        </a:rPr>
                        <a:t>0</a:t>
                      </a:r>
                      <a:endParaRPr sz="1500">
                        <a:latin typeface="Times New Roman"/>
                        <a:cs typeface="Times New Roman"/>
                      </a:endParaRPr>
                    </a:p>
                  </a:txBody>
                  <a:tcPr marL="0" marR="0" marT="0" marB="0"/>
                </a:tc>
                <a:tc>
                  <a:txBody>
                    <a:bodyPr/>
                    <a:lstStyle/>
                    <a:p>
                      <a:pPr marR="201295" algn="r">
                        <a:lnSpc>
                          <a:spcPts val="1850"/>
                        </a:lnSpc>
                      </a:pPr>
                      <a:r>
                        <a:rPr sz="1500" dirty="0">
                          <a:latin typeface="Times New Roman"/>
                          <a:cs typeface="Times New Roman"/>
                        </a:rPr>
                        <a:t>0</a:t>
                      </a:r>
                      <a:endParaRPr sz="1500">
                        <a:latin typeface="Times New Roman"/>
                        <a:cs typeface="Times New Roman"/>
                      </a:endParaRPr>
                    </a:p>
                  </a:txBody>
                  <a:tcPr marL="0" marR="0" marT="0" marB="0"/>
                </a:tc>
                <a:tc>
                  <a:txBody>
                    <a:bodyPr/>
                    <a:lstStyle/>
                    <a:p>
                      <a:pPr marL="7620" algn="ctr">
                        <a:lnSpc>
                          <a:spcPts val="1850"/>
                        </a:lnSpc>
                      </a:pPr>
                      <a:r>
                        <a:rPr sz="1500" dirty="0">
                          <a:latin typeface="Times New Roman"/>
                          <a:cs typeface="Times New Roman"/>
                        </a:rPr>
                        <a:t>1</a:t>
                      </a:r>
                      <a:endParaRPr sz="1500">
                        <a:latin typeface="Times New Roman"/>
                        <a:cs typeface="Times New Roman"/>
                      </a:endParaRPr>
                    </a:p>
                  </a:txBody>
                  <a:tcPr marL="0" marR="0" marT="0" marB="0"/>
                </a:tc>
                <a:tc>
                  <a:txBody>
                    <a:bodyPr/>
                    <a:lstStyle/>
                    <a:p>
                      <a:pPr marR="27940" algn="r">
                        <a:lnSpc>
                          <a:spcPts val="1850"/>
                        </a:lnSpc>
                      </a:pPr>
                      <a:r>
                        <a:rPr sz="1500" dirty="0">
                          <a:latin typeface="Times New Roman"/>
                          <a:cs typeface="Times New Roman"/>
                        </a:rPr>
                        <a:t>1</a:t>
                      </a:r>
                      <a:endParaRPr sz="1500">
                        <a:latin typeface="Times New Roman"/>
                        <a:cs typeface="Times New Roman"/>
                      </a:endParaRPr>
                    </a:p>
                  </a:txBody>
                  <a:tcPr marL="0" marR="0" marT="0" marB="0"/>
                </a:tc>
                <a:extLst>
                  <a:ext uri="{0D108BD9-81ED-4DB2-BD59-A6C34878D82A}">
                    <a16:rowId xmlns:a16="http://schemas.microsoft.com/office/drawing/2014/main" val="10000"/>
                  </a:ext>
                </a:extLst>
              </a:tr>
              <a:tr h="319258">
                <a:tc>
                  <a:txBody>
                    <a:bodyPr/>
                    <a:lstStyle/>
                    <a:p>
                      <a:pPr marL="60960">
                        <a:lnSpc>
                          <a:spcPct val="100000"/>
                        </a:lnSpc>
                        <a:spcBef>
                          <a:spcPts val="489"/>
                        </a:spcBef>
                      </a:pPr>
                      <a:r>
                        <a:rPr sz="1500" dirty="0">
                          <a:latin typeface="Times New Roman"/>
                          <a:cs typeface="Times New Roman"/>
                        </a:rPr>
                        <a:t>0</a:t>
                      </a:r>
                      <a:endParaRPr sz="1500">
                        <a:latin typeface="Times New Roman"/>
                        <a:cs typeface="Times New Roman"/>
                      </a:endParaRPr>
                    </a:p>
                  </a:txBody>
                  <a:tcPr marL="0" marR="0" marT="53212" marB="0"/>
                </a:tc>
                <a:tc>
                  <a:txBody>
                    <a:bodyPr/>
                    <a:lstStyle/>
                    <a:p>
                      <a:pPr marL="10160" algn="ctr">
                        <a:lnSpc>
                          <a:spcPct val="100000"/>
                        </a:lnSpc>
                        <a:spcBef>
                          <a:spcPts val="489"/>
                        </a:spcBef>
                      </a:pPr>
                      <a:r>
                        <a:rPr sz="1500" dirty="0">
                          <a:latin typeface="Times New Roman"/>
                          <a:cs typeface="Times New Roman"/>
                        </a:rPr>
                        <a:t>0</a:t>
                      </a:r>
                      <a:endParaRPr sz="1500">
                        <a:latin typeface="Times New Roman"/>
                        <a:cs typeface="Times New Roman"/>
                      </a:endParaRPr>
                    </a:p>
                  </a:txBody>
                  <a:tcPr marL="0" marR="0" marT="53212" marB="0"/>
                </a:tc>
                <a:tc>
                  <a:txBody>
                    <a:bodyPr/>
                    <a:lstStyle/>
                    <a:p>
                      <a:pPr algn="ctr">
                        <a:lnSpc>
                          <a:spcPct val="100000"/>
                        </a:lnSpc>
                        <a:spcBef>
                          <a:spcPts val="489"/>
                        </a:spcBef>
                      </a:pPr>
                      <a:r>
                        <a:rPr sz="1500" dirty="0">
                          <a:latin typeface="Times New Roman"/>
                          <a:cs typeface="Times New Roman"/>
                        </a:rPr>
                        <a:t>0</a:t>
                      </a:r>
                      <a:endParaRPr sz="1500">
                        <a:latin typeface="Times New Roman"/>
                        <a:cs typeface="Times New Roman"/>
                      </a:endParaRPr>
                    </a:p>
                  </a:txBody>
                  <a:tcPr marL="0" marR="0" marT="53212" marB="0"/>
                </a:tc>
                <a:tc>
                  <a:txBody>
                    <a:bodyPr/>
                    <a:lstStyle/>
                    <a:p>
                      <a:pPr marL="198755">
                        <a:lnSpc>
                          <a:spcPct val="100000"/>
                        </a:lnSpc>
                        <a:spcBef>
                          <a:spcPts val="489"/>
                        </a:spcBef>
                      </a:pPr>
                      <a:r>
                        <a:rPr sz="1500" dirty="0">
                          <a:latin typeface="Times New Roman"/>
                          <a:cs typeface="Times New Roman"/>
                        </a:rPr>
                        <a:t>1</a:t>
                      </a:r>
                    </a:p>
                  </a:txBody>
                  <a:tcPr marL="0" marR="0" marT="53212" marB="0"/>
                </a:tc>
                <a:tc>
                  <a:txBody>
                    <a:bodyPr/>
                    <a:lstStyle/>
                    <a:p>
                      <a:pPr marR="220979" algn="r">
                        <a:lnSpc>
                          <a:spcPct val="100000"/>
                        </a:lnSpc>
                        <a:spcBef>
                          <a:spcPts val="505"/>
                        </a:spcBef>
                      </a:pPr>
                      <a:r>
                        <a:rPr sz="1500" dirty="0">
                          <a:latin typeface="Times New Roman"/>
                          <a:cs typeface="Times New Roman"/>
                        </a:rPr>
                        <a:t>0</a:t>
                      </a:r>
                      <a:endParaRPr sz="1500">
                        <a:latin typeface="Times New Roman"/>
                        <a:cs typeface="Times New Roman"/>
                      </a:endParaRPr>
                    </a:p>
                  </a:txBody>
                  <a:tcPr marL="0" marR="0" marT="54842" marB="0"/>
                </a:tc>
                <a:tc>
                  <a:txBody>
                    <a:bodyPr/>
                    <a:lstStyle/>
                    <a:p>
                      <a:pPr marR="204470" algn="r">
                        <a:lnSpc>
                          <a:spcPct val="100000"/>
                        </a:lnSpc>
                        <a:spcBef>
                          <a:spcPts val="505"/>
                        </a:spcBef>
                      </a:pPr>
                      <a:r>
                        <a:rPr sz="1500" dirty="0">
                          <a:latin typeface="Times New Roman"/>
                          <a:cs typeface="Times New Roman"/>
                        </a:rPr>
                        <a:t>1</a:t>
                      </a:r>
                      <a:endParaRPr sz="1500">
                        <a:latin typeface="Times New Roman"/>
                        <a:cs typeface="Times New Roman"/>
                      </a:endParaRPr>
                    </a:p>
                  </a:txBody>
                  <a:tcPr marL="0" marR="0" marT="54842" marB="0"/>
                </a:tc>
                <a:tc>
                  <a:txBody>
                    <a:bodyPr/>
                    <a:lstStyle/>
                    <a:p>
                      <a:pPr marL="12065" algn="ctr">
                        <a:lnSpc>
                          <a:spcPct val="100000"/>
                        </a:lnSpc>
                        <a:spcBef>
                          <a:spcPts val="505"/>
                        </a:spcBef>
                      </a:pPr>
                      <a:r>
                        <a:rPr sz="1500" dirty="0">
                          <a:latin typeface="Times New Roman"/>
                          <a:cs typeface="Times New Roman"/>
                        </a:rPr>
                        <a:t>0</a:t>
                      </a:r>
                      <a:endParaRPr sz="1500">
                        <a:latin typeface="Times New Roman"/>
                        <a:cs typeface="Times New Roman"/>
                      </a:endParaRPr>
                    </a:p>
                  </a:txBody>
                  <a:tcPr marL="0" marR="0" marT="54842" marB="0"/>
                </a:tc>
                <a:tc>
                  <a:txBody>
                    <a:bodyPr/>
                    <a:lstStyle/>
                    <a:p>
                      <a:pPr marR="24765" algn="r">
                        <a:lnSpc>
                          <a:spcPct val="100000"/>
                        </a:lnSpc>
                        <a:spcBef>
                          <a:spcPts val="505"/>
                        </a:spcBef>
                      </a:pPr>
                      <a:r>
                        <a:rPr sz="1500" dirty="0">
                          <a:latin typeface="Times New Roman"/>
                          <a:cs typeface="Times New Roman"/>
                        </a:rPr>
                        <a:t>0</a:t>
                      </a:r>
                      <a:endParaRPr sz="1500">
                        <a:latin typeface="Times New Roman"/>
                        <a:cs typeface="Times New Roman"/>
                      </a:endParaRPr>
                    </a:p>
                  </a:txBody>
                  <a:tcPr marL="0" marR="0" marT="54842" marB="0"/>
                </a:tc>
                <a:extLst>
                  <a:ext uri="{0D108BD9-81ED-4DB2-BD59-A6C34878D82A}">
                    <a16:rowId xmlns:a16="http://schemas.microsoft.com/office/drawing/2014/main" val="10001"/>
                  </a:ext>
                </a:extLst>
              </a:tr>
              <a:tr h="283441">
                <a:tc>
                  <a:txBody>
                    <a:bodyPr/>
                    <a:lstStyle/>
                    <a:p>
                      <a:pPr marL="60960">
                        <a:lnSpc>
                          <a:spcPct val="100000"/>
                        </a:lnSpc>
                        <a:spcBef>
                          <a:spcPts val="160"/>
                        </a:spcBef>
                      </a:pPr>
                      <a:r>
                        <a:rPr sz="1500" dirty="0">
                          <a:latin typeface="Times New Roman"/>
                          <a:cs typeface="Times New Roman"/>
                        </a:rPr>
                        <a:t>0</a:t>
                      </a:r>
                      <a:endParaRPr sz="1500">
                        <a:latin typeface="Times New Roman"/>
                        <a:cs typeface="Times New Roman"/>
                      </a:endParaRPr>
                    </a:p>
                  </a:txBody>
                  <a:tcPr marL="0" marR="0" marT="17376" marB="0"/>
                </a:tc>
                <a:tc>
                  <a:txBody>
                    <a:bodyPr/>
                    <a:lstStyle/>
                    <a:p>
                      <a:pPr marL="10160" algn="ctr">
                        <a:lnSpc>
                          <a:spcPct val="100000"/>
                        </a:lnSpc>
                        <a:spcBef>
                          <a:spcPts val="160"/>
                        </a:spcBef>
                      </a:pPr>
                      <a:r>
                        <a:rPr sz="1500" dirty="0">
                          <a:latin typeface="Times New Roman"/>
                          <a:cs typeface="Times New Roman"/>
                        </a:rPr>
                        <a:t>0</a:t>
                      </a:r>
                      <a:endParaRPr sz="1500">
                        <a:latin typeface="Times New Roman"/>
                        <a:cs typeface="Times New Roman"/>
                      </a:endParaRPr>
                    </a:p>
                  </a:txBody>
                  <a:tcPr marL="0" marR="0" marT="17376" marB="0"/>
                </a:tc>
                <a:tc>
                  <a:txBody>
                    <a:bodyPr/>
                    <a:lstStyle/>
                    <a:p>
                      <a:pPr marR="635" algn="ctr">
                        <a:lnSpc>
                          <a:spcPct val="100000"/>
                        </a:lnSpc>
                        <a:spcBef>
                          <a:spcPts val="160"/>
                        </a:spcBef>
                      </a:pPr>
                      <a:r>
                        <a:rPr sz="1500" dirty="0">
                          <a:latin typeface="Times New Roman"/>
                          <a:cs typeface="Times New Roman"/>
                        </a:rPr>
                        <a:t>1</a:t>
                      </a:r>
                      <a:endParaRPr sz="1500">
                        <a:latin typeface="Times New Roman"/>
                        <a:cs typeface="Times New Roman"/>
                      </a:endParaRPr>
                    </a:p>
                  </a:txBody>
                  <a:tcPr marL="0" marR="0" marT="17376" marB="0"/>
                </a:tc>
                <a:tc>
                  <a:txBody>
                    <a:bodyPr/>
                    <a:lstStyle/>
                    <a:p>
                      <a:pPr marL="201930">
                        <a:lnSpc>
                          <a:spcPct val="100000"/>
                        </a:lnSpc>
                        <a:spcBef>
                          <a:spcPts val="160"/>
                        </a:spcBef>
                      </a:pPr>
                      <a:r>
                        <a:rPr sz="1500" dirty="0">
                          <a:latin typeface="Times New Roman"/>
                          <a:cs typeface="Times New Roman"/>
                        </a:rPr>
                        <a:t>0</a:t>
                      </a:r>
                      <a:endParaRPr sz="1500">
                        <a:latin typeface="Times New Roman"/>
                        <a:cs typeface="Times New Roman"/>
                      </a:endParaRPr>
                    </a:p>
                  </a:txBody>
                  <a:tcPr marL="0" marR="0" marT="17376" marB="0"/>
                </a:tc>
                <a:tc>
                  <a:txBody>
                    <a:bodyPr/>
                    <a:lstStyle/>
                    <a:p>
                      <a:pPr marR="220979" algn="r">
                        <a:lnSpc>
                          <a:spcPct val="100000"/>
                        </a:lnSpc>
                        <a:spcBef>
                          <a:spcPts val="170"/>
                        </a:spcBef>
                      </a:pPr>
                      <a:r>
                        <a:rPr sz="1500" dirty="0">
                          <a:latin typeface="Times New Roman"/>
                          <a:cs typeface="Times New Roman"/>
                        </a:rPr>
                        <a:t>0</a:t>
                      </a:r>
                      <a:endParaRPr sz="1500">
                        <a:latin typeface="Times New Roman"/>
                        <a:cs typeface="Times New Roman"/>
                      </a:endParaRPr>
                    </a:p>
                  </a:txBody>
                  <a:tcPr marL="0" marR="0" marT="18462" marB="0"/>
                </a:tc>
                <a:tc>
                  <a:txBody>
                    <a:bodyPr/>
                    <a:lstStyle/>
                    <a:p>
                      <a:pPr marR="204470" algn="r">
                        <a:lnSpc>
                          <a:spcPct val="100000"/>
                        </a:lnSpc>
                        <a:spcBef>
                          <a:spcPts val="170"/>
                        </a:spcBef>
                      </a:pPr>
                      <a:r>
                        <a:rPr sz="1500" dirty="0">
                          <a:latin typeface="Times New Roman"/>
                          <a:cs typeface="Times New Roman"/>
                        </a:rPr>
                        <a:t>1</a:t>
                      </a:r>
                      <a:endParaRPr sz="1500">
                        <a:latin typeface="Times New Roman"/>
                        <a:cs typeface="Times New Roman"/>
                      </a:endParaRPr>
                    </a:p>
                  </a:txBody>
                  <a:tcPr marL="0" marR="0" marT="18462" marB="0"/>
                </a:tc>
                <a:tc>
                  <a:txBody>
                    <a:bodyPr/>
                    <a:lstStyle/>
                    <a:p>
                      <a:pPr marL="12065" algn="ctr">
                        <a:lnSpc>
                          <a:spcPct val="100000"/>
                        </a:lnSpc>
                        <a:spcBef>
                          <a:spcPts val="170"/>
                        </a:spcBef>
                      </a:pPr>
                      <a:r>
                        <a:rPr sz="1500" dirty="0">
                          <a:latin typeface="Times New Roman"/>
                          <a:cs typeface="Times New Roman"/>
                        </a:rPr>
                        <a:t>0</a:t>
                      </a:r>
                      <a:endParaRPr sz="1500">
                        <a:latin typeface="Times New Roman"/>
                        <a:cs typeface="Times New Roman"/>
                      </a:endParaRPr>
                    </a:p>
                  </a:txBody>
                  <a:tcPr marL="0" marR="0" marT="18462" marB="0"/>
                </a:tc>
                <a:tc>
                  <a:txBody>
                    <a:bodyPr/>
                    <a:lstStyle/>
                    <a:p>
                      <a:pPr marR="27940" algn="r">
                        <a:lnSpc>
                          <a:spcPct val="100000"/>
                        </a:lnSpc>
                        <a:spcBef>
                          <a:spcPts val="170"/>
                        </a:spcBef>
                      </a:pPr>
                      <a:r>
                        <a:rPr sz="1500" dirty="0">
                          <a:latin typeface="Times New Roman"/>
                          <a:cs typeface="Times New Roman"/>
                        </a:rPr>
                        <a:t>1</a:t>
                      </a:r>
                      <a:endParaRPr sz="1500">
                        <a:latin typeface="Times New Roman"/>
                        <a:cs typeface="Times New Roman"/>
                      </a:endParaRPr>
                    </a:p>
                  </a:txBody>
                  <a:tcPr marL="0" marR="0" marT="18462" marB="0"/>
                </a:tc>
                <a:extLst>
                  <a:ext uri="{0D108BD9-81ED-4DB2-BD59-A6C34878D82A}">
                    <a16:rowId xmlns:a16="http://schemas.microsoft.com/office/drawing/2014/main" val="10002"/>
                  </a:ext>
                </a:extLst>
              </a:tr>
              <a:tr h="283441">
                <a:tc>
                  <a:txBody>
                    <a:bodyPr/>
                    <a:lstStyle/>
                    <a:p>
                      <a:pPr marL="60960">
                        <a:lnSpc>
                          <a:spcPct val="100000"/>
                        </a:lnSpc>
                        <a:spcBef>
                          <a:spcPts val="160"/>
                        </a:spcBef>
                      </a:pPr>
                      <a:r>
                        <a:rPr sz="1500" dirty="0">
                          <a:latin typeface="Times New Roman"/>
                          <a:cs typeface="Times New Roman"/>
                        </a:rPr>
                        <a:t>0</a:t>
                      </a:r>
                      <a:endParaRPr sz="1500">
                        <a:latin typeface="Times New Roman"/>
                        <a:cs typeface="Times New Roman"/>
                      </a:endParaRPr>
                    </a:p>
                  </a:txBody>
                  <a:tcPr marL="0" marR="0" marT="17376" marB="0"/>
                </a:tc>
                <a:tc>
                  <a:txBody>
                    <a:bodyPr/>
                    <a:lstStyle/>
                    <a:p>
                      <a:pPr marL="10160" algn="ctr">
                        <a:lnSpc>
                          <a:spcPct val="100000"/>
                        </a:lnSpc>
                        <a:spcBef>
                          <a:spcPts val="160"/>
                        </a:spcBef>
                      </a:pPr>
                      <a:r>
                        <a:rPr sz="1500" dirty="0">
                          <a:latin typeface="Times New Roman"/>
                          <a:cs typeface="Times New Roman"/>
                        </a:rPr>
                        <a:t>0</a:t>
                      </a:r>
                      <a:endParaRPr sz="1500">
                        <a:latin typeface="Times New Roman"/>
                        <a:cs typeface="Times New Roman"/>
                      </a:endParaRPr>
                    </a:p>
                  </a:txBody>
                  <a:tcPr marL="0" marR="0" marT="17376" marB="0"/>
                </a:tc>
                <a:tc>
                  <a:txBody>
                    <a:bodyPr/>
                    <a:lstStyle/>
                    <a:p>
                      <a:pPr marR="635" algn="ctr">
                        <a:lnSpc>
                          <a:spcPct val="100000"/>
                        </a:lnSpc>
                        <a:spcBef>
                          <a:spcPts val="160"/>
                        </a:spcBef>
                      </a:pPr>
                      <a:r>
                        <a:rPr sz="1500" dirty="0">
                          <a:latin typeface="Times New Roman"/>
                          <a:cs typeface="Times New Roman"/>
                        </a:rPr>
                        <a:t>1</a:t>
                      </a:r>
                      <a:endParaRPr sz="1500">
                        <a:latin typeface="Times New Roman"/>
                        <a:cs typeface="Times New Roman"/>
                      </a:endParaRPr>
                    </a:p>
                  </a:txBody>
                  <a:tcPr marL="0" marR="0" marT="17376" marB="0"/>
                </a:tc>
                <a:tc>
                  <a:txBody>
                    <a:bodyPr/>
                    <a:lstStyle/>
                    <a:p>
                      <a:pPr marL="198755">
                        <a:lnSpc>
                          <a:spcPct val="100000"/>
                        </a:lnSpc>
                        <a:spcBef>
                          <a:spcPts val="160"/>
                        </a:spcBef>
                      </a:pPr>
                      <a:r>
                        <a:rPr sz="1500" dirty="0">
                          <a:latin typeface="Times New Roman"/>
                          <a:cs typeface="Times New Roman"/>
                        </a:rPr>
                        <a:t>1</a:t>
                      </a:r>
                      <a:endParaRPr sz="1500">
                        <a:latin typeface="Times New Roman"/>
                        <a:cs typeface="Times New Roman"/>
                      </a:endParaRPr>
                    </a:p>
                  </a:txBody>
                  <a:tcPr marL="0" marR="0" marT="17376" marB="0"/>
                </a:tc>
                <a:tc>
                  <a:txBody>
                    <a:bodyPr/>
                    <a:lstStyle/>
                    <a:p>
                      <a:pPr marR="220979" algn="r">
                        <a:lnSpc>
                          <a:spcPct val="100000"/>
                        </a:lnSpc>
                        <a:spcBef>
                          <a:spcPts val="170"/>
                        </a:spcBef>
                      </a:pPr>
                      <a:r>
                        <a:rPr sz="1500" dirty="0">
                          <a:latin typeface="Times New Roman"/>
                          <a:cs typeface="Times New Roman"/>
                        </a:rPr>
                        <a:t>0</a:t>
                      </a:r>
                      <a:endParaRPr sz="1500">
                        <a:latin typeface="Times New Roman"/>
                        <a:cs typeface="Times New Roman"/>
                      </a:endParaRPr>
                    </a:p>
                  </a:txBody>
                  <a:tcPr marL="0" marR="0" marT="18462" marB="0"/>
                </a:tc>
                <a:tc>
                  <a:txBody>
                    <a:bodyPr/>
                    <a:lstStyle/>
                    <a:p>
                      <a:pPr marR="204470" algn="r">
                        <a:lnSpc>
                          <a:spcPct val="100000"/>
                        </a:lnSpc>
                        <a:spcBef>
                          <a:spcPts val="170"/>
                        </a:spcBef>
                      </a:pPr>
                      <a:r>
                        <a:rPr sz="1500" dirty="0">
                          <a:latin typeface="Times New Roman"/>
                          <a:cs typeface="Times New Roman"/>
                        </a:rPr>
                        <a:t>1</a:t>
                      </a:r>
                      <a:endParaRPr sz="1500">
                        <a:latin typeface="Times New Roman"/>
                        <a:cs typeface="Times New Roman"/>
                      </a:endParaRPr>
                    </a:p>
                  </a:txBody>
                  <a:tcPr marL="0" marR="0" marT="18462" marB="0"/>
                </a:tc>
                <a:tc>
                  <a:txBody>
                    <a:bodyPr/>
                    <a:lstStyle/>
                    <a:p>
                      <a:pPr marL="7620" algn="ctr">
                        <a:lnSpc>
                          <a:spcPct val="100000"/>
                        </a:lnSpc>
                        <a:spcBef>
                          <a:spcPts val="170"/>
                        </a:spcBef>
                      </a:pPr>
                      <a:r>
                        <a:rPr sz="1500" dirty="0">
                          <a:latin typeface="Times New Roman"/>
                          <a:cs typeface="Times New Roman"/>
                        </a:rPr>
                        <a:t>1</a:t>
                      </a:r>
                      <a:endParaRPr sz="1500">
                        <a:latin typeface="Times New Roman"/>
                        <a:cs typeface="Times New Roman"/>
                      </a:endParaRPr>
                    </a:p>
                  </a:txBody>
                  <a:tcPr marL="0" marR="0" marT="18462" marB="0"/>
                </a:tc>
                <a:tc>
                  <a:txBody>
                    <a:bodyPr/>
                    <a:lstStyle/>
                    <a:p>
                      <a:pPr marR="24765" algn="r">
                        <a:lnSpc>
                          <a:spcPct val="100000"/>
                        </a:lnSpc>
                        <a:spcBef>
                          <a:spcPts val="170"/>
                        </a:spcBef>
                      </a:pPr>
                      <a:r>
                        <a:rPr sz="1500" dirty="0">
                          <a:latin typeface="Times New Roman"/>
                          <a:cs typeface="Times New Roman"/>
                        </a:rPr>
                        <a:t>0</a:t>
                      </a:r>
                      <a:endParaRPr sz="1500">
                        <a:latin typeface="Times New Roman"/>
                        <a:cs typeface="Times New Roman"/>
                      </a:endParaRPr>
                    </a:p>
                  </a:txBody>
                  <a:tcPr marL="0" marR="0" marT="18462" marB="0"/>
                </a:tc>
                <a:extLst>
                  <a:ext uri="{0D108BD9-81ED-4DB2-BD59-A6C34878D82A}">
                    <a16:rowId xmlns:a16="http://schemas.microsoft.com/office/drawing/2014/main" val="10003"/>
                  </a:ext>
                </a:extLst>
              </a:tr>
              <a:tr h="283110">
                <a:tc>
                  <a:txBody>
                    <a:bodyPr/>
                    <a:lstStyle/>
                    <a:p>
                      <a:pPr marL="60960">
                        <a:lnSpc>
                          <a:spcPct val="100000"/>
                        </a:lnSpc>
                        <a:spcBef>
                          <a:spcPts val="160"/>
                        </a:spcBef>
                      </a:pPr>
                      <a:r>
                        <a:rPr sz="1500" dirty="0">
                          <a:latin typeface="Times New Roman"/>
                          <a:cs typeface="Times New Roman"/>
                        </a:rPr>
                        <a:t>0</a:t>
                      </a:r>
                      <a:endParaRPr sz="1500">
                        <a:latin typeface="Times New Roman"/>
                        <a:cs typeface="Times New Roman"/>
                      </a:endParaRPr>
                    </a:p>
                  </a:txBody>
                  <a:tcPr marL="0" marR="0" marT="17376" marB="0"/>
                </a:tc>
                <a:tc>
                  <a:txBody>
                    <a:bodyPr/>
                    <a:lstStyle/>
                    <a:p>
                      <a:pPr marL="3810" algn="ctr">
                        <a:lnSpc>
                          <a:spcPct val="100000"/>
                        </a:lnSpc>
                        <a:spcBef>
                          <a:spcPts val="160"/>
                        </a:spcBef>
                      </a:pPr>
                      <a:r>
                        <a:rPr sz="1500" dirty="0">
                          <a:latin typeface="Times New Roman"/>
                          <a:cs typeface="Times New Roman"/>
                        </a:rPr>
                        <a:t>1</a:t>
                      </a:r>
                      <a:endParaRPr sz="1500">
                        <a:latin typeface="Times New Roman"/>
                        <a:cs typeface="Times New Roman"/>
                      </a:endParaRPr>
                    </a:p>
                  </a:txBody>
                  <a:tcPr marL="0" marR="0" marT="17376" marB="0"/>
                </a:tc>
                <a:tc>
                  <a:txBody>
                    <a:bodyPr/>
                    <a:lstStyle/>
                    <a:p>
                      <a:pPr algn="ctr">
                        <a:lnSpc>
                          <a:spcPct val="100000"/>
                        </a:lnSpc>
                        <a:spcBef>
                          <a:spcPts val="160"/>
                        </a:spcBef>
                      </a:pPr>
                      <a:r>
                        <a:rPr sz="1500" dirty="0">
                          <a:latin typeface="Times New Roman"/>
                          <a:cs typeface="Times New Roman"/>
                        </a:rPr>
                        <a:t>0</a:t>
                      </a:r>
                      <a:endParaRPr sz="1500">
                        <a:latin typeface="Times New Roman"/>
                        <a:cs typeface="Times New Roman"/>
                      </a:endParaRPr>
                    </a:p>
                  </a:txBody>
                  <a:tcPr marL="0" marR="0" marT="17376" marB="0"/>
                </a:tc>
                <a:tc>
                  <a:txBody>
                    <a:bodyPr/>
                    <a:lstStyle/>
                    <a:p>
                      <a:pPr marL="201930">
                        <a:lnSpc>
                          <a:spcPct val="100000"/>
                        </a:lnSpc>
                        <a:spcBef>
                          <a:spcPts val="160"/>
                        </a:spcBef>
                      </a:pPr>
                      <a:r>
                        <a:rPr sz="1500" dirty="0">
                          <a:latin typeface="Times New Roman"/>
                          <a:cs typeface="Times New Roman"/>
                        </a:rPr>
                        <a:t>0</a:t>
                      </a:r>
                      <a:endParaRPr sz="1500">
                        <a:latin typeface="Times New Roman"/>
                        <a:cs typeface="Times New Roman"/>
                      </a:endParaRPr>
                    </a:p>
                  </a:txBody>
                  <a:tcPr marL="0" marR="0" marT="17376" marB="0"/>
                </a:tc>
                <a:tc>
                  <a:txBody>
                    <a:bodyPr/>
                    <a:lstStyle/>
                    <a:p>
                      <a:pPr marR="220979" algn="r">
                        <a:lnSpc>
                          <a:spcPct val="100000"/>
                        </a:lnSpc>
                        <a:spcBef>
                          <a:spcPts val="170"/>
                        </a:spcBef>
                      </a:pPr>
                      <a:r>
                        <a:rPr sz="1500" dirty="0">
                          <a:latin typeface="Times New Roman"/>
                          <a:cs typeface="Times New Roman"/>
                        </a:rPr>
                        <a:t>0</a:t>
                      </a:r>
                      <a:endParaRPr sz="1500">
                        <a:latin typeface="Times New Roman"/>
                        <a:cs typeface="Times New Roman"/>
                      </a:endParaRPr>
                    </a:p>
                  </a:txBody>
                  <a:tcPr marL="0" marR="0" marT="18462" marB="0"/>
                </a:tc>
                <a:tc>
                  <a:txBody>
                    <a:bodyPr/>
                    <a:lstStyle/>
                    <a:p>
                      <a:pPr marR="204470" algn="r">
                        <a:lnSpc>
                          <a:spcPct val="100000"/>
                        </a:lnSpc>
                        <a:spcBef>
                          <a:spcPts val="170"/>
                        </a:spcBef>
                      </a:pPr>
                      <a:r>
                        <a:rPr sz="1500" dirty="0">
                          <a:latin typeface="Times New Roman"/>
                          <a:cs typeface="Times New Roman"/>
                        </a:rPr>
                        <a:t>1</a:t>
                      </a:r>
                      <a:endParaRPr sz="1500">
                        <a:latin typeface="Times New Roman"/>
                        <a:cs typeface="Times New Roman"/>
                      </a:endParaRPr>
                    </a:p>
                  </a:txBody>
                  <a:tcPr marL="0" marR="0" marT="18462" marB="0"/>
                </a:tc>
                <a:tc>
                  <a:txBody>
                    <a:bodyPr/>
                    <a:lstStyle/>
                    <a:p>
                      <a:pPr marL="7620" algn="ctr">
                        <a:lnSpc>
                          <a:spcPct val="100000"/>
                        </a:lnSpc>
                        <a:spcBef>
                          <a:spcPts val="170"/>
                        </a:spcBef>
                      </a:pPr>
                      <a:r>
                        <a:rPr sz="1500" dirty="0">
                          <a:latin typeface="Times New Roman"/>
                          <a:cs typeface="Times New Roman"/>
                        </a:rPr>
                        <a:t>1</a:t>
                      </a:r>
                      <a:endParaRPr sz="1500">
                        <a:latin typeface="Times New Roman"/>
                        <a:cs typeface="Times New Roman"/>
                      </a:endParaRPr>
                    </a:p>
                  </a:txBody>
                  <a:tcPr marL="0" marR="0" marT="18462" marB="0"/>
                </a:tc>
                <a:tc>
                  <a:txBody>
                    <a:bodyPr/>
                    <a:lstStyle/>
                    <a:p>
                      <a:pPr marR="27940" algn="r">
                        <a:lnSpc>
                          <a:spcPct val="100000"/>
                        </a:lnSpc>
                        <a:spcBef>
                          <a:spcPts val="170"/>
                        </a:spcBef>
                      </a:pPr>
                      <a:r>
                        <a:rPr sz="1500" dirty="0">
                          <a:latin typeface="Times New Roman"/>
                          <a:cs typeface="Times New Roman"/>
                        </a:rPr>
                        <a:t>1</a:t>
                      </a:r>
                      <a:endParaRPr sz="1500">
                        <a:latin typeface="Times New Roman"/>
                        <a:cs typeface="Times New Roman"/>
                      </a:endParaRPr>
                    </a:p>
                  </a:txBody>
                  <a:tcPr marL="0" marR="0" marT="18462" marB="0"/>
                </a:tc>
                <a:extLst>
                  <a:ext uri="{0D108BD9-81ED-4DB2-BD59-A6C34878D82A}">
                    <a16:rowId xmlns:a16="http://schemas.microsoft.com/office/drawing/2014/main" val="10004"/>
                  </a:ext>
                </a:extLst>
              </a:tr>
              <a:tr h="283441">
                <a:tc>
                  <a:txBody>
                    <a:bodyPr/>
                    <a:lstStyle/>
                    <a:p>
                      <a:pPr marL="60960">
                        <a:lnSpc>
                          <a:spcPct val="100000"/>
                        </a:lnSpc>
                        <a:spcBef>
                          <a:spcPts val="160"/>
                        </a:spcBef>
                      </a:pPr>
                      <a:r>
                        <a:rPr sz="1500" dirty="0">
                          <a:latin typeface="Times New Roman"/>
                          <a:cs typeface="Times New Roman"/>
                        </a:rPr>
                        <a:t>0</a:t>
                      </a:r>
                      <a:endParaRPr sz="1500">
                        <a:latin typeface="Times New Roman"/>
                        <a:cs typeface="Times New Roman"/>
                      </a:endParaRPr>
                    </a:p>
                  </a:txBody>
                  <a:tcPr marL="0" marR="0" marT="17376" marB="0"/>
                </a:tc>
                <a:tc>
                  <a:txBody>
                    <a:bodyPr/>
                    <a:lstStyle/>
                    <a:p>
                      <a:pPr marL="3810" algn="ctr">
                        <a:lnSpc>
                          <a:spcPct val="100000"/>
                        </a:lnSpc>
                        <a:spcBef>
                          <a:spcPts val="160"/>
                        </a:spcBef>
                      </a:pPr>
                      <a:r>
                        <a:rPr sz="1500" dirty="0">
                          <a:latin typeface="Times New Roman"/>
                          <a:cs typeface="Times New Roman"/>
                        </a:rPr>
                        <a:t>1</a:t>
                      </a:r>
                      <a:endParaRPr sz="1500">
                        <a:latin typeface="Times New Roman"/>
                        <a:cs typeface="Times New Roman"/>
                      </a:endParaRPr>
                    </a:p>
                  </a:txBody>
                  <a:tcPr marL="0" marR="0" marT="17376" marB="0"/>
                </a:tc>
                <a:tc>
                  <a:txBody>
                    <a:bodyPr/>
                    <a:lstStyle/>
                    <a:p>
                      <a:pPr algn="ctr">
                        <a:lnSpc>
                          <a:spcPct val="100000"/>
                        </a:lnSpc>
                        <a:spcBef>
                          <a:spcPts val="160"/>
                        </a:spcBef>
                      </a:pPr>
                      <a:r>
                        <a:rPr sz="1500" dirty="0">
                          <a:latin typeface="Times New Roman"/>
                          <a:cs typeface="Times New Roman"/>
                        </a:rPr>
                        <a:t>0</a:t>
                      </a:r>
                      <a:endParaRPr sz="1500">
                        <a:latin typeface="Times New Roman"/>
                        <a:cs typeface="Times New Roman"/>
                      </a:endParaRPr>
                    </a:p>
                  </a:txBody>
                  <a:tcPr marL="0" marR="0" marT="17376" marB="0"/>
                </a:tc>
                <a:tc>
                  <a:txBody>
                    <a:bodyPr/>
                    <a:lstStyle/>
                    <a:p>
                      <a:pPr marL="198755">
                        <a:lnSpc>
                          <a:spcPct val="100000"/>
                        </a:lnSpc>
                        <a:spcBef>
                          <a:spcPts val="160"/>
                        </a:spcBef>
                      </a:pPr>
                      <a:r>
                        <a:rPr sz="1500" dirty="0">
                          <a:latin typeface="Times New Roman"/>
                          <a:cs typeface="Times New Roman"/>
                        </a:rPr>
                        <a:t>1</a:t>
                      </a:r>
                      <a:endParaRPr sz="1500">
                        <a:latin typeface="Times New Roman"/>
                        <a:cs typeface="Times New Roman"/>
                      </a:endParaRPr>
                    </a:p>
                  </a:txBody>
                  <a:tcPr marL="0" marR="0" marT="17376" marB="0"/>
                </a:tc>
                <a:tc>
                  <a:txBody>
                    <a:bodyPr/>
                    <a:lstStyle/>
                    <a:p>
                      <a:pPr marR="223520" algn="r">
                        <a:lnSpc>
                          <a:spcPct val="100000"/>
                        </a:lnSpc>
                        <a:spcBef>
                          <a:spcPts val="170"/>
                        </a:spcBef>
                      </a:pPr>
                      <a:r>
                        <a:rPr sz="1500" dirty="0">
                          <a:latin typeface="Times New Roman"/>
                          <a:cs typeface="Times New Roman"/>
                        </a:rPr>
                        <a:t>1</a:t>
                      </a:r>
                      <a:endParaRPr sz="1500">
                        <a:latin typeface="Times New Roman"/>
                        <a:cs typeface="Times New Roman"/>
                      </a:endParaRPr>
                    </a:p>
                  </a:txBody>
                  <a:tcPr marL="0" marR="0" marT="18462" marB="0"/>
                </a:tc>
                <a:tc>
                  <a:txBody>
                    <a:bodyPr/>
                    <a:lstStyle/>
                    <a:p>
                      <a:pPr marR="201295" algn="r">
                        <a:lnSpc>
                          <a:spcPct val="100000"/>
                        </a:lnSpc>
                        <a:spcBef>
                          <a:spcPts val="170"/>
                        </a:spcBef>
                      </a:pPr>
                      <a:r>
                        <a:rPr sz="1500" dirty="0">
                          <a:latin typeface="Times New Roman"/>
                          <a:cs typeface="Times New Roman"/>
                        </a:rPr>
                        <a:t>0</a:t>
                      </a:r>
                      <a:endParaRPr sz="1500">
                        <a:latin typeface="Times New Roman"/>
                        <a:cs typeface="Times New Roman"/>
                      </a:endParaRPr>
                    </a:p>
                  </a:txBody>
                  <a:tcPr marL="0" marR="0" marT="18462" marB="0"/>
                </a:tc>
                <a:tc>
                  <a:txBody>
                    <a:bodyPr/>
                    <a:lstStyle/>
                    <a:p>
                      <a:pPr marL="12065" algn="ctr">
                        <a:lnSpc>
                          <a:spcPct val="100000"/>
                        </a:lnSpc>
                        <a:spcBef>
                          <a:spcPts val="170"/>
                        </a:spcBef>
                      </a:pPr>
                      <a:r>
                        <a:rPr sz="1500" dirty="0">
                          <a:latin typeface="Times New Roman"/>
                          <a:cs typeface="Times New Roman"/>
                        </a:rPr>
                        <a:t>0</a:t>
                      </a:r>
                      <a:endParaRPr sz="1500">
                        <a:latin typeface="Times New Roman"/>
                        <a:cs typeface="Times New Roman"/>
                      </a:endParaRPr>
                    </a:p>
                  </a:txBody>
                  <a:tcPr marL="0" marR="0" marT="18462" marB="0"/>
                </a:tc>
                <a:tc>
                  <a:txBody>
                    <a:bodyPr/>
                    <a:lstStyle/>
                    <a:p>
                      <a:pPr marR="24765" algn="r">
                        <a:lnSpc>
                          <a:spcPct val="100000"/>
                        </a:lnSpc>
                        <a:spcBef>
                          <a:spcPts val="170"/>
                        </a:spcBef>
                      </a:pPr>
                      <a:r>
                        <a:rPr sz="1500" dirty="0">
                          <a:latin typeface="Times New Roman"/>
                          <a:cs typeface="Times New Roman"/>
                        </a:rPr>
                        <a:t>0</a:t>
                      </a:r>
                      <a:endParaRPr sz="1500">
                        <a:latin typeface="Times New Roman"/>
                        <a:cs typeface="Times New Roman"/>
                      </a:endParaRPr>
                    </a:p>
                  </a:txBody>
                  <a:tcPr marL="0" marR="0" marT="18462" marB="0"/>
                </a:tc>
                <a:extLst>
                  <a:ext uri="{0D108BD9-81ED-4DB2-BD59-A6C34878D82A}">
                    <a16:rowId xmlns:a16="http://schemas.microsoft.com/office/drawing/2014/main" val="10005"/>
                  </a:ext>
                </a:extLst>
              </a:tr>
              <a:tr h="283441">
                <a:tc>
                  <a:txBody>
                    <a:bodyPr/>
                    <a:lstStyle/>
                    <a:p>
                      <a:pPr marL="60960">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tc>
                <a:tc>
                  <a:txBody>
                    <a:bodyPr/>
                    <a:lstStyle/>
                    <a:p>
                      <a:pPr marL="3810" algn="ctr">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tc>
                <a:tc>
                  <a:txBody>
                    <a:bodyPr/>
                    <a:lstStyle/>
                    <a:p>
                      <a:pPr marR="635" algn="ctr">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tc>
                <a:tc>
                  <a:txBody>
                    <a:bodyPr/>
                    <a:lstStyle/>
                    <a:p>
                      <a:pPr marL="201930">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tc>
                <a:tc>
                  <a:txBody>
                    <a:bodyPr/>
                    <a:lstStyle/>
                    <a:p>
                      <a:pPr marR="223520" algn="r">
                        <a:lnSpc>
                          <a:spcPct val="100000"/>
                        </a:lnSpc>
                        <a:spcBef>
                          <a:spcPts val="170"/>
                        </a:spcBef>
                      </a:pPr>
                      <a:r>
                        <a:rPr sz="1500" dirty="0">
                          <a:latin typeface="Times New Roman"/>
                          <a:cs typeface="Times New Roman"/>
                        </a:rPr>
                        <a:t>1</a:t>
                      </a:r>
                      <a:endParaRPr sz="1500">
                        <a:latin typeface="Times New Roman"/>
                        <a:cs typeface="Times New Roman"/>
                      </a:endParaRPr>
                    </a:p>
                  </a:txBody>
                  <a:tcPr marL="0" marR="0" marT="18462" marB="0"/>
                </a:tc>
                <a:tc>
                  <a:txBody>
                    <a:bodyPr/>
                    <a:lstStyle/>
                    <a:p>
                      <a:pPr marR="201295" algn="r">
                        <a:lnSpc>
                          <a:spcPct val="100000"/>
                        </a:lnSpc>
                        <a:spcBef>
                          <a:spcPts val="170"/>
                        </a:spcBef>
                      </a:pPr>
                      <a:r>
                        <a:rPr sz="1500" dirty="0">
                          <a:latin typeface="Times New Roman"/>
                          <a:cs typeface="Times New Roman"/>
                        </a:rPr>
                        <a:t>0</a:t>
                      </a:r>
                      <a:endParaRPr sz="1500">
                        <a:latin typeface="Times New Roman"/>
                        <a:cs typeface="Times New Roman"/>
                      </a:endParaRPr>
                    </a:p>
                  </a:txBody>
                  <a:tcPr marL="0" marR="0" marT="18462" marB="0"/>
                </a:tc>
                <a:tc>
                  <a:txBody>
                    <a:bodyPr/>
                    <a:lstStyle/>
                    <a:p>
                      <a:pPr marL="12065" algn="ctr">
                        <a:lnSpc>
                          <a:spcPct val="100000"/>
                        </a:lnSpc>
                        <a:spcBef>
                          <a:spcPts val="170"/>
                        </a:spcBef>
                      </a:pPr>
                      <a:r>
                        <a:rPr sz="1500" dirty="0">
                          <a:latin typeface="Times New Roman"/>
                          <a:cs typeface="Times New Roman"/>
                        </a:rPr>
                        <a:t>0</a:t>
                      </a:r>
                      <a:endParaRPr sz="1500">
                        <a:latin typeface="Times New Roman"/>
                        <a:cs typeface="Times New Roman"/>
                      </a:endParaRPr>
                    </a:p>
                  </a:txBody>
                  <a:tcPr marL="0" marR="0" marT="18462" marB="0"/>
                </a:tc>
                <a:tc>
                  <a:txBody>
                    <a:bodyPr/>
                    <a:lstStyle/>
                    <a:p>
                      <a:pPr marR="27940" algn="r">
                        <a:lnSpc>
                          <a:spcPct val="100000"/>
                        </a:lnSpc>
                        <a:spcBef>
                          <a:spcPts val="170"/>
                        </a:spcBef>
                      </a:pPr>
                      <a:r>
                        <a:rPr sz="1500" dirty="0">
                          <a:latin typeface="Times New Roman"/>
                          <a:cs typeface="Times New Roman"/>
                        </a:rPr>
                        <a:t>1</a:t>
                      </a:r>
                      <a:endParaRPr sz="1500">
                        <a:latin typeface="Times New Roman"/>
                        <a:cs typeface="Times New Roman"/>
                      </a:endParaRPr>
                    </a:p>
                  </a:txBody>
                  <a:tcPr marL="0" marR="0" marT="18462" marB="0"/>
                </a:tc>
                <a:extLst>
                  <a:ext uri="{0D108BD9-81ED-4DB2-BD59-A6C34878D82A}">
                    <a16:rowId xmlns:a16="http://schemas.microsoft.com/office/drawing/2014/main" val="10006"/>
                  </a:ext>
                </a:extLst>
              </a:tr>
              <a:tr h="283441">
                <a:tc>
                  <a:txBody>
                    <a:bodyPr/>
                    <a:lstStyle/>
                    <a:p>
                      <a:pPr marL="60960">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tc>
                <a:tc>
                  <a:txBody>
                    <a:bodyPr/>
                    <a:lstStyle/>
                    <a:p>
                      <a:pPr marL="3810" algn="ctr">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tc>
                <a:tc>
                  <a:txBody>
                    <a:bodyPr/>
                    <a:lstStyle/>
                    <a:p>
                      <a:pPr marR="635" algn="ctr">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tc>
                <a:tc>
                  <a:txBody>
                    <a:bodyPr/>
                    <a:lstStyle/>
                    <a:p>
                      <a:pPr marL="198755">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tc>
                <a:tc>
                  <a:txBody>
                    <a:bodyPr/>
                    <a:lstStyle/>
                    <a:p>
                      <a:pPr marR="223520" algn="r">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tc>
                <a:tc>
                  <a:txBody>
                    <a:bodyPr/>
                    <a:lstStyle/>
                    <a:p>
                      <a:pPr marR="201295" algn="r">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tc>
                <a:tc>
                  <a:txBody>
                    <a:bodyPr/>
                    <a:lstStyle/>
                    <a:p>
                      <a:pPr marL="7620" algn="ctr">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tc>
                <a:tc>
                  <a:txBody>
                    <a:bodyPr/>
                    <a:lstStyle/>
                    <a:p>
                      <a:pPr marR="24765" algn="r">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tc>
                <a:extLst>
                  <a:ext uri="{0D108BD9-81ED-4DB2-BD59-A6C34878D82A}">
                    <a16:rowId xmlns:a16="http://schemas.microsoft.com/office/drawing/2014/main" val="10007"/>
                  </a:ext>
                </a:extLst>
              </a:tr>
              <a:tr h="283441">
                <a:tc>
                  <a:txBody>
                    <a:bodyPr/>
                    <a:lstStyle/>
                    <a:p>
                      <a:pPr marL="58419">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tc>
                <a:tc>
                  <a:txBody>
                    <a:bodyPr/>
                    <a:lstStyle/>
                    <a:p>
                      <a:pPr marL="10160" algn="ctr">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tc>
                <a:tc>
                  <a:txBody>
                    <a:bodyPr/>
                    <a:lstStyle/>
                    <a:p>
                      <a:pPr algn="ctr">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tc>
                <a:tc>
                  <a:txBody>
                    <a:bodyPr/>
                    <a:lstStyle/>
                    <a:p>
                      <a:pPr marL="201930">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tc>
                <a:tc>
                  <a:txBody>
                    <a:bodyPr/>
                    <a:lstStyle/>
                    <a:p>
                      <a:pPr marR="223520" algn="r">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tc>
                <a:tc>
                  <a:txBody>
                    <a:bodyPr/>
                    <a:lstStyle/>
                    <a:p>
                      <a:pPr marR="201295" algn="r">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tc>
                <a:tc>
                  <a:txBody>
                    <a:bodyPr/>
                    <a:lstStyle/>
                    <a:p>
                      <a:pPr marL="7620" algn="ctr">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tc>
                <a:tc>
                  <a:txBody>
                    <a:bodyPr/>
                    <a:lstStyle/>
                    <a:p>
                      <a:pPr marR="27940" algn="r">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tc>
                <a:extLst>
                  <a:ext uri="{0D108BD9-81ED-4DB2-BD59-A6C34878D82A}">
                    <a16:rowId xmlns:a16="http://schemas.microsoft.com/office/drawing/2014/main" val="10008"/>
                  </a:ext>
                </a:extLst>
              </a:tr>
              <a:tr h="289128">
                <a:tc>
                  <a:txBody>
                    <a:bodyPr/>
                    <a:lstStyle/>
                    <a:p>
                      <a:pPr marL="58419">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lnB w="53975">
                      <a:solidFill>
                        <a:srgbClr val="000000"/>
                      </a:solidFill>
                      <a:prstDash val="solid"/>
                    </a:lnB>
                  </a:tcPr>
                </a:tc>
                <a:tc>
                  <a:txBody>
                    <a:bodyPr/>
                    <a:lstStyle/>
                    <a:p>
                      <a:pPr marL="10160" algn="ctr">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lnB w="53975">
                      <a:solidFill>
                        <a:srgbClr val="000000"/>
                      </a:solidFill>
                      <a:prstDash val="solid"/>
                    </a:lnB>
                  </a:tcPr>
                </a:tc>
                <a:tc>
                  <a:txBody>
                    <a:bodyPr/>
                    <a:lstStyle/>
                    <a:p>
                      <a:pPr algn="ctr">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lnB w="53975">
                      <a:solidFill>
                        <a:srgbClr val="000000"/>
                      </a:solidFill>
                      <a:prstDash val="solid"/>
                    </a:lnB>
                  </a:tcPr>
                </a:tc>
                <a:tc>
                  <a:txBody>
                    <a:bodyPr/>
                    <a:lstStyle/>
                    <a:p>
                      <a:pPr marL="198755">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lnB w="53975">
                      <a:solidFill>
                        <a:srgbClr val="000000"/>
                      </a:solidFill>
                      <a:prstDash val="solid"/>
                    </a:lnB>
                  </a:tcPr>
                </a:tc>
                <a:tc>
                  <a:txBody>
                    <a:bodyPr/>
                    <a:lstStyle/>
                    <a:p>
                      <a:pPr marR="223520" algn="r">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lnB w="53975">
                      <a:solidFill>
                        <a:srgbClr val="000000"/>
                      </a:solidFill>
                      <a:prstDash val="solid"/>
                    </a:lnB>
                  </a:tcPr>
                </a:tc>
                <a:tc>
                  <a:txBody>
                    <a:bodyPr/>
                    <a:lstStyle/>
                    <a:p>
                      <a:pPr marR="204470" algn="r">
                        <a:lnSpc>
                          <a:spcPct val="100000"/>
                        </a:lnSpc>
                        <a:spcBef>
                          <a:spcPts val="165"/>
                        </a:spcBef>
                      </a:pPr>
                      <a:r>
                        <a:rPr sz="1500" dirty="0">
                          <a:latin typeface="Times New Roman"/>
                          <a:cs typeface="Times New Roman"/>
                        </a:rPr>
                        <a:t>1</a:t>
                      </a:r>
                      <a:endParaRPr sz="1500">
                        <a:latin typeface="Times New Roman"/>
                        <a:cs typeface="Times New Roman"/>
                      </a:endParaRPr>
                    </a:p>
                  </a:txBody>
                  <a:tcPr marL="0" marR="0" marT="17919" marB="0">
                    <a:lnB w="53975">
                      <a:solidFill>
                        <a:srgbClr val="000000"/>
                      </a:solidFill>
                      <a:prstDash val="solid"/>
                    </a:lnB>
                  </a:tcPr>
                </a:tc>
                <a:tc>
                  <a:txBody>
                    <a:bodyPr/>
                    <a:lstStyle/>
                    <a:p>
                      <a:pPr marL="12065" algn="ctr">
                        <a:lnSpc>
                          <a:spcPct val="100000"/>
                        </a:lnSpc>
                        <a:spcBef>
                          <a:spcPts val="165"/>
                        </a:spcBef>
                      </a:pPr>
                      <a:r>
                        <a:rPr sz="1500" dirty="0">
                          <a:latin typeface="Times New Roman"/>
                          <a:cs typeface="Times New Roman"/>
                        </a:rPr>
                        <a:t>0</a:t>
                      </a:r>
                      <a:endParaRPr sz="1500">
                        <a:latin typeface="Times New Roman"/>
                        <a:cs typeface="Times New Roman"/>
                      </a:endParaRPr>
                    </a:p>
                  </a:txBody>
                  <a:tcPr marL="0" marR="0" marT="17919" marB="0">
                    <a:lnB w="53975">
                      <a:solidFill>
                        <a:srgbClr val="000000"/>
                      </a:solidFill>
                      <a:prstDash val="solid"/>
                    </a:lnB>
                  </a:tcPr>
                </a:tc>
                <a:tc>
                  <a:txBody>
                    <a:bodyPr/>
                    <a:lstStyle/>
                    <a:p>
                      <a:pPr marR="24765" algn="r">
                        <a:lnSpc>
                          <a:spcPct val="100000"/>
                        </a:lnSpc>
                        <a:spcBef>
                          <a:spcPts val="165"/>
                        </a:spcBef>
                      </a:pPr>
                      <a:r>
                        <a:rPr sz="1500" dirty="0">
                          <a:latin typeface="Times New Roman"/>
                          <a:cs typeface="Times New Roman"/>
                        </a:rPr>
                        <a:t>0</a:t>
                      </a:r>
                    </a:p>
                  </a:txBody>
                  <a:tcPr marL="0" marR="0" marT="17919" marB="0">
                    <a:lnB w="53975">
                      <a:solidFill>
                        <a:srgbClr val="000000"/>
                      </a:solidFill>
                      <a:prstDash val="solid"/>
                    </a:lnB>
                  </a:tcPr>
                </a:tc>
                <a:extLst>
                  <a:ext uri="{0D108BD9-81ED-4DB2-BD59-A6C34878D82A}">
                    <a16:rowId xmlns:a16="http://schemas.microsoft.com/office/drawing/2014/main" val="10009"/>
                  </a:ext>
                </a:extLst>
              </a:tr>
            </a:tbl>
          </a:graphicData>
        </a:graphic>
      </p:graphicFrame>
      <p:sp>
        <p:nvSpPr>
          <p:cNvPr id="7" name="object 7"/>
          <p:cNvSpPr/>
          <p:nvPr/>
        </p:nvSpPr>
        <p:spPr>
          <a:xfrm>
            <a:off x="4480489" y="1745697"/>
            <a:ext cx="3508277" cy="0"/>
          </a:xfrm>
          <a:custGeom>
            <a:avLst/>
            <a:gdLst/>
            <a:ahLst/>
            <a:cxnLst/>
            <a:rect l="l" t="t" r="r" b="b"/>
            <a:pathLst>
              <a:path w="4102734">
                <a:moveTo>
                  <a:pt x="0" y="0"/>
                </a:moveTo>
                <a:lnTo>
                  <a:pt x="4102608" y="0"/>
                </a:lnTo>
              </a:path>
            </a:pathLst>
          </a:custGeom>
          <a:ln w="38100">
            <a:solidFill>
              <a:srgbClr val="000000"/>
            </a:solidFill>
          </a:ln>
        </p:spPr>
        <p:txBody>
          <a:bodyPr wrap="square" lIns="0" tIns="0" rIns="0" bIns="0" rtlCol="0"/>
          <a:lstStyle/>
          <a:p>
            <a:endParaRPr/>
          </a:p>
        </p:txBody>
      </p:sp>
      <p:sp>
        <p:nvSpPr>
          <p:cNvPr id="8" name="object 8"/>
          <p:cNvSpPr txBox="1"/>
          <p:nvPr/>
        </p:nvSpPr>
        <p:spPr>
          <a:xfrm>
            <a:off x="5010444" y="1730275"/>
            <a:ext cx="481635" cy="536716"/>
          </a:xfrm>
          <a:prstGeom prst="rect">
            <a:avLst/>
          </a:prstGeom>
        </p:spPr>
        <p:txBody>
          <a:bodyPr vert="horz" wrap="square" lIns="0" tIns="10317" rIns="0" bIns="0" rtlCol="0">
            <a:spAutoFit/>
          </a:bodyPr>
          <a:lstStyle/>
          <a:p>
            <a:pPr marL="17919" marR="4344" indent="-7602">
              <a:spcBef>
                <a:spcPts val="81"/>
              </a:spcBef>
            </a:pPr>
            <a:r>
              <a:rPr sz="1710" spc="-4" dirty="0">
                <a:latin typeface="Times New Roman"/>
                <a:cs typeface="Times New Roman"/>
              </a:rPr>
              <a:t>Input  </a:t>
            </a:r>
            <a:r>
              <a:rPr sz="1710" spc="-9" dirty="0">
                <a:latin typeface="Times New Roman"/>
                <a:cs typeface="Times New Roman"/>
              </a:rPr>
              <a:t>BCD</a:t>
            </a:r>
            <a:endParaRPr sz="1710">
              <a:latin typeface="Times New Roman"/>
              <a:cs typeface="Times New Roman"/>
            </a:endParaRPr>
          </a:p>
        </p:txBody>
      </p:sp>
      <p:sp>
        <p:nvSpPr>
          <p:cNvPr id="9" name="object 9"/>
          <p:cNvSpPr txBox="1"/>
          <p:nvPr/>
        </p:nvSpPr>
        <p:spPr>
          <a:xfrm>
            <a:off x="4469627" y="1315032"/>
            <a:ext cx="3527282" cy="1266480"/>
          </a:xfrm>
          <a:prstGeom prst="rect">
            <a:avLst/>
          </a:prstGeom>
        </p:spPr>
        <p:txBody>
          <a:bodyPr vert="horz" wrap="square" lIns="0" tIns="92309" rIns="0" bIns="0" rtlCol="0">
            <a:spAutoFit/>
          </a:bodyPr>
          <a:lstStyle/>
          <a:p>
            <a:pPr marL="121086">
              <a:spcBef>
                <a:spcPts val="727"/>
              </a:spcBef>
            </a:pPr>
            <a:r>
              <a:rPr sz="1625" spc="-13" dirty="0">
                <a:latin typeface="Times New Roman"/>
                <a:cs typeface="Times New Roman"/>
              </a:rPr>
              <a:t>Truth </a:t>
            </a:r>
            <a:r>
              <a:rPr sz="1625" spc="-26" dirty="0">
                <a:latin typeface="Times New Roman"/>
                <a:cs typeface="Times New Roman"/>
              </a:rPr>
              <a:t>Table </a:t>
            </a:r>
            <a:r>
              <a:rPr sz="1625" dirty="0">
                <a:latin typeface="Times New Roman"/>
                <a:cs typeface="Times New Roman"/>
              </a:rPr>
              <a:t>for Code Converter</a:t>
            </a:r>
            <a:r>
              <a:rPr sz="1625" spc="-94" dirty="0">
                <a:latin typeface="Times New Roman"/>
                <a:cs typeface="Times New Roman"/>
              </a:rPr>
              <a:t> </a:t>
            </a:r>
            <a:r>
              <a:rPr sz="1625" dirty="0">
                <a:latin typeface="Times New Roman"/>
                <a:cs typeface="Times New Roman"/>
              </a:rPr>
              <a:t>Example</a:t>
            </a:r>
            <a:endParaRPr sz="1625">
              <a:latin typeface="Times New Roman"/>
              <a:cs typeface="Times New Roman"/>
            </a:endParaRPr>
          </a:p>
          <a:p>
            <a:pPr marL="2377747" marR="357829" indent="90136">
              <a:spcBef>
                <a:spcPts val="676"/>
              </a:spcBef>
            </a:pPr>
            <a:r>
              <a:rPr sz="1710" spc="-4" dirty="0">
                <a:latin typeface="Times New Roman"/>
                <a:cs typeface="Times New Roman"/>
              </a:rPr>
              <a:t>Output  Excess-3</a:t>
            </a:r>
            <a:endParaRPr sz="1710">
              <a:latin typeface="Times New Roman"/>
              <a:cs typeface="Times New Roman"/>
            </a:endParaRPr>
          </a:p>
          <a:p>
            <a:pPr marL="10860">
              <a:spcBef>
                <a:spcPts val="569"/>
              </a:spcBef>
              <a:tabLst>
                <a:tab pos="494120" algn="l"/>
                <a:tab pos="917651" algn="l"/>
                <a:tab pos="1349326" algn="l"/>
                <a:tab pos="1954759" algn="l"/>
                <a:tab pos="2472227" algn="l"/>
                <a:tab pos="2927251" algn="l"/>
                <a:tab pos="3384990" algn="l"/>
              </a:tabLst>
            </a:pPr>
            <a:r>
              <a:rPr sz="1496" u="heavy" spc="-141" dirty="0">
                <a:uFill>
                  <a:solidFill>
                    <a:srgbClr val="000000"/>
                  </a:solidFill>
                </a:uFill>
                <a:latin typeface="Times New Roman"/>
                <a:cs typeface="Times New Roman"/>
              </a:rPr>
              <a:t> </a:t>
            </a:r>
            <a:r>
              <a:rPr sz="1496" u="heavy" spc="-9" dirty="0">
                <a:uFill>
                  <a:solidFill>
                    <a:srgbClr val="000000"/>
                  </a:solidFill>
                </a:uFill>
                <a:latin typeface="Times New Roman"/>
                <a:cs typeface="Times New Roman"/>
              </a:rPr>
              <a:t>A	B	C	D	</a:t>
            </a:r>
            <a:r>
              <a:rPr sz="1454" u="heavy" spc="30" dirty="0">
                <a:uFill>
                  <a:solidFill>
                    <a:srgbClr val="000000"/>
                  </a:solidFill>
                </a:uFill>
                <a:latin typeface="Times New Roman"/>
                <a:cs typeface="Times New Roman"/>
              </a:rPr>
              <a:t>W	</a:t>
            </a:r>
            <a:r>
              <a:rPr sz="1454" u="heavy" spc="21" dirty="0">
                <a:uFill>
                  <a:solidFill>
                    <a:srgbClr val="000000"/>
                  </a:solidFill>
                </a:uFill>
                <a:latin typeface="Times New Roman"/>
                <a:cs typeface="Times New Roman"/>
              </a:rPr>
              <a:t>X	Y	</a:t>
            </a:r>
            <a:r>
              <a:rPr sz="1454" u="heavy" spc="17" dirty="0">
                <a:uFill>
                  <a:solidFill>
                    <a:srgbClr val="000000"/>
                  </a:solidFill>
                </a:uFill>
                <a:latin typeface="Times New Roman"/>
                <a:cs typeface="Times New Roman"/>
              </a:rPr>
              <a:t>Z</a:t>
            </a:r>
            <a:endParaRPr sz="1454">
              <a:latin typeface="Times New Roman"/>
              <a:cs typeface="Times New Roman"/>
            </a:endParaRPr>
          </a:p>
        </p:txBody>
      </p:sp>
    </p:spTree>
    <p:extLst>
      <p:ext uri="{BB962C8B-B14F-4D97-AF65-F5344CB8AC3E}">
        <p14:creationId xmlns:p14="http://schemas.microsoft.com/office/powerpoint/2010/main" val="113642159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80259" y="4153146"/>
            <a:ext cx="131404" cy="0"/>
          </a:xfrm>
          <a:custGeom>
            <a:avLst/>
            <a:gdLst/>
            <a:ahLst/>
            <a:cxnLst/>
            <a:rect l="l" t="t" r="r" b="b"/>
            <a:pathLst>
              <a:path w="153670">
                <a:moveTo>
                  <a:pt x="0" y="0"/>
                </a:moveTo>
                <a:lnTo>
                  <a:pt x="153162" y="0"/>
                </a:lnTo>
              </a:path>
            </a:pathLst>
          </a:custGeom>
          <a:ln w="7124">
            <a:solidFill>
              <a:srgbClr val="000000"/>
            </a:solidFill>
          </a:ln>
        </p:spPr>
        <p:txBody>
          <a:bodyPr wrap="square" lIns="0" tIns="0" rIns="0" bIns="0" rtlCol="0"/>
          <a:lstStyle/>
          <a:p>
            <a:endParaRPr/>
          </a:p>
        </p:txBody>
      </p:sp>
      <p:sp>
        <p:nvSpPr>
          <p:cNvPr id="3" name="object 3"/>
          <p:cNvSpPr/>
          <p:nvPr/>
        </p:nvSpPr>
        <p:spPr>
          <a:xfrm>
            <a:off x="4280259" y="4274342"/>
            <a:ext cx="131404" cy="0"/>
          </a:xfrm>
          <a:custGeom>
            <a:avLst/>
            <a:gdLst/>
            <a:ahLst/>
            <a:cxnLst/>
            <a:rect l="l" t="t" r="r" b="b"/>
            <a:pathLst>
              <a:path w="153670">
                <a:moveTo>
                  <a:pt x="0" y="0"/>
                </a:moveTo>
                <a:lnTo>
                  <a:pt x="153162" y="0"/>
                </a:lnTo>
              </a:path>
            </a:pathLst>
          </a:custGeom>
          <a:ln w="7124">
            <a:solidFill>
              <a:srgbClr val="000000"/>
            </a:solidFill>
          </a:ln>
        </p:spPr>
        <p:txBody>
          <a:bodyPr wrap="square" lIns="0" tIns="0" rIns="0" bIns="0" rtlCol="0"/>
          <a:lstStyle/>
          <a:p>
            <a:endParaRPr/>
          </a:p>
        </p:txBody>
      </p:sp>
      <p:sp>
        <p:nvSpPr>
          <p:cNvPr id="4" name="object 4"/>
          <p:cNvSpPr/>
          <p:nvPr/>
        </p:nvSpPr>
        <p:spPr>
          <a:xfrm>
            <a:off x="4411229" y="4213745"/>
            <a:ext cx="155296" cy="0"/>
          </a:xfrm>
          <a:custGeom>
            <a:avLst/>
            <a:gdLst/>
            <a:ahLst/>
            <a:cxnLst/>
            <a:rect l="l" t="t" r="r" b="b"/>
            <a:pathLst>
              <a:path w="181610">
                <a:moveTo>
                  <a:pt x="0" y="0"/>
                </a:moveTo>
                <a:lnTo>
                  <a:pt x="181356" y="0"/>
                </a:lnTo>
              </a:path>
            </a:pathLst>
          </a:custGeom>
          <a:ln w="7124">
            <a:solidFill>
              <a:srgbClr val="000000"/>
            </a:solidFill>
          </a:ln>
        </p:spPr>
        <p:txBody>
          <a:bodyPr wrap="square" lIns="0" tIns="0" rIns="0" bIns="0" rtlCol="0"/>
          <a:lstStyle/>
          <a:p>
            <a:endParaRPr/>
          </a:p>
        </p:txBody>
      </p:sp>
      <p:sp>
        <p:nvSpPr>
          <p:cNvPr id="5" name="object 5"/>
          <p:cNvSpPr/>
          <p:nvPr/>
        </p:nvSpPr>
        <p:spPr>
          <a:xfrm>
            <a:off x="4254196" y="4092549"/>
            <a:ext cx="314393" cy="242718"/>
          </a:xfrm>
          <a:custGeom>
            <a:avLst/>
            <a:gdLst/>
            <a:ahLst/>
            <a:cxnLst/>
            <a:rect l="l" t="t" r="r" b="b"/>
            <a:pathLst>
              <a:path w="367664" h="283845">
                <a:moveTo>
                  <a:pt x="367284" y="141732"/>
                </a:moveTo>
                <a:lnTo>
                  <a:pt x="341647" y="108214"/>
                </a:lnTo>
                <a:lnTo>
                  <a:pt x="307989" y="78062"/>
                </a:lnTo>
                <a:lnTo>
                  <a:pt x="267176" y="51720"/>
                </a:lnTo>
                <a:lnTo>
                  <a:pt x="220076" y="29633"/>
                </a:lnTo>
                <a:lnTo>
                  <a:pt x="167558" y="12244"/>
                </a:lnTo>
                <a:lnTo>
                  <a:pt x="110490" y="0"/>
                </a:lnTo>
                <a:lnTo>
                  <a:pt x="0" y="0"/>
                </a:lnTo>
                <a:lnTo>
                  <a:pt x="28575" y="45974"/>
                </a:lnTo>
                <a:lnTo>
                  <a:pt x="45720" y="93472"/>
                </a:lnTo>
                <a:lnTo>
                  <a:pt x="51435" y="141732"/>
                </a:lnTo>
                <a:lnTo>
                  <a:pt x="51435" y="283464"/>
                </a:lnTo>
                <a:lnTo>
                  <a:pt x="110490" y="283464"/>
                </a:lnTo>
                <a:lnTo>
                  <a:pt x="167241" y="270901"/>
                </a:lnTo>
                <a:lnTo>
                  <a:pt x="219568" y="253322"/>
                </a:lnTo>
                <a:lnTo>
                  <a:pt x="266604" y="231171"/>
                </a:lnTo>
                <a:lnTo>
                  <a:pt x="307481" y="204893"/>
                </a:lnTo>
                <a:lnTo>
                  <a:pt x="341330" y="174931"/>
                </a:lnTo>
                <a:lnTo>
                  <a:pt x="367284" y="141732"/>
                </a:lnTo>
                <a:close/>
              </a:path>
              <a:path w="367664" h="283845">
                <a:moveTo>
                  <a:pt x="51435" y="283464"/>
                </a:moveTo>
                <a:lnTo>
                  <a:pt x="51435" y="141732"/>
                </a:lnTo>
                <a:lnTo>
                  <a:pt x="45720" y="189992"/>
                </a:lnTo>
                <a:lnTo>
                  <a:pt x="28575" y="237490"/>
                </a:lnTo>
                <a:lnTo>
                  <a:pt x="0" y="283464"/>
                </a:lnTo>
                <a:lnTo>
                  <a:pt x="51435" y="283464"/>
                </a:lnTo>
                <a:close/>
              </a:path>
            </a:pathLst>
          </a:custGeom>
          <a:solidFill>
            <a:srgbClr val="FFFFFF"/>
          </a:solidFill>
        </p:spPr>
        <p:txBody>
          <a:bodyPr wrap="square" lIns="0" tIns="0" rIns="0" bIns="0" rtlCol="0"/>
          <a:lstStyle/>
          <a:p>
            <a:endParaRPr/>
          </a:p>
        </p:txBody>
      </p:sp>
      <p:sp>
        <p:nvSpPr>
          <p:cNvPr id="6" name="object 6"/>
          <p:cNvSpPr/>
          <p:nvPr/>
        </p:nvSpPr>
        <p:spPr>
          <a:xfrm>
            <a:off x="4254196" y="4092549"/>
            <a:ext cx="314393" cy="242718"/>
          </a:xfrm>
          <a:custGeom>
            <a:avLst/>
            <a:gdLst/>
            <a:ahLst/>
            <a:cxnLst/>
            <a:rect l="l" t="t" r="r" b="b"/>
            <a:pathLst>
              <a:path w="367664" h="283845">
                <a:moveTo>
                  <a:pt x="367284" y="141732"/>
                </a:moveTo>
                <a:lnTo>
                  <a:pt x="341330" y="174931"/>
                </a:lnTo>
                <a:lnTo>
                  <a:pt x="307481" y="204893"/>
                </a:lnTo>
                <a:lnTo>
                  <a:pt x="266604" y="231171"/>
                </a:lnTo>
                <a:lnTo>
                  <a:pt x="219568" y="253322"/>
                </a:lnTo>
                <a:lnTo>
                  <a:pt x="167241" y="270901"/>
                </a:lnTo>
                <a:lnTo>
                  <a:pt x="110490" y="283464"/>
                </a:lnTo>
                <a:lnTo>
                  <a:pt x="0" y="283464"/>
                </a:lnTo>
                <a:lnTo>
                  <a:pt x="28575" y="237490"/>
                </a:lnTo>
                <a:lnTo>
                  <a:pt x="45720" y="189992"/>
                </a:lnTo>
                <a:lnTo>
                  <a:pt x="51435" y="141732"/>
                </a:lnTo>
                <a:lnTo>
                  <a:pt x="45720" y="93472"/>
                </a:lnTo>
                <a:lnTo>
                  <a:pt x="28575" y="45974"/>
                </a:lnTo>
                <a:lnTo>
                  <a:pt x="0" y="0"/>
                </a:lnTo>
                <a:lnTo>
                  <a:pt x="110490" y="0"/>
                </a:lnTo>
                <a:lnTo>
                  <a:pt x="167558" y="12244"/>
                </a:lnTo>
                <a:lnTo>
                  <a:pt x="220076" y="29633"/>
                </a:lnTo>
                <a:lnTo>
                  <a:pt x="267176" y="51720"/>
                </a:lnTo>
                <a:lnTo>
                  <a:pt x="307989" y="78062"/>
                </a:lnTo>
                <a:lnTo>
                  <a:pt x="341647" y="108214"/>
                </a:lnTo>
                <a:lnTo>
                  <a:pt x="367284" y="141732"/>
                </a:lnTo>
                <a:close/>
              </a:path>
            </a:pathLst>
          </a:custGeom>
          <a:ln w="7124">
            <a:solidFill>
              <a:srgbClr val="000000"/>
            </a:solidFill>
          </a:ln>
        </p:spPr>
        <p:txBody>
          <a:bodyPr wrap="square" lIns="0" tIns="0" rIns="0" bIns="0" rtlCol="0"/>
          <a:lstStyle/>
          <a:p>
            <a:endParaRPr/>
          </a:p>
        </p:txBody>
      </p:sp>
      <p:sp>
        <p:nvSpPr>
          <p:cNvPr id="7" name="object 7"/>
          <p:cNvSpPr/>
          <p:nvPr/>
        </p:nvSpPr>
        <p:spPr>
          <a:xfrm>
            <a:off x="4117361" y="4248930"/>
            <a:ext cx="162898" cy="0"/>
          </a:xfrm>
          <a:custGeom>
            <a:avLst/>
            <a:gdLst/>
            <a:ahLst/>
            <a:cxnLst/>
            <a:rect l="l" t="t" r="r" b="b"/>
            <a:pathLst>
              <a:path w="190500">
                <a:moveTo>
                  <a:pt x="0" y="0"/>
                </a:moveTo>
                <a:lnTo>
                  <a:pt x="190500" y="0"/>
                </a:lnTo>
              </a:path>
            </a:pathLst>
          </a:custGeom>
          <a:ln w="71627">
            <a:solidFill>
              <a:srgbClr val="FFFFFF"/>
            </a:solidFill>
          </a:ln>
        </p:spPr>
        <p:txBody>
          <a:bodyPr wrap="square" lIns="0" tIns="0" rIns="0" bIns="0" rtlCol="0"/>
          <a:lstStyle/>
          <a:p>
            <a:endParaRPr/>
          </a:p>
        </p:txBody>
      </p:sp>
      <p:sp>
        <p:nvSpPr>
          <p:cNvPr id="8" name="object 8"/>
          <p:cNvSpPr/>
          <p:nvPr/>
        </p:nvSpPr>
        <p:spPr>
          <a:xfrm>
            <a:off x="4262666" y="3706807"/>
            <a:ext cx="146608" cy="0"/>
          </a:xfrm>
          <a:custGeom>
            <a:avLst/>
            <a:gdLst/>
            <a:ahLst/>
            <a:cxnLst/>
            <a:rect l="l" t="t" r="r" b="b"/>
            <a:pathLst>
              <a:path w="171450">
                <a:moveTo>
                  <a:pt x="0" y="0"/>
                </a:moveTo>
                <a:lnTo>
                  <a:pt x="171450" y="0"/>
                </a:lnTo>
              </a:path>
            </a:pathLst>
          </a:custGeom>
          <a:ln w="6515">
            <a:solidFill>
              <a:srgbClr val="000000"/>
            </a:solidFill>
          </a:ln>
        </p:spPr>
        <p:txBody>
          <a:bodyPr wrap="square" lIns="0" tIns="0" rIns="0" bIns="0" rtlCol="0"/>
          <a:lstStyle/>
          <a:p>
            <a:endParaRPr/>
          </a:p>
        </p:txBody>
      </p:sp>
      <p:sp>
        <p:nvSpPr>
          <p:cNvPr id="9" name="object 9"/>
          <p:cNvSpPr/>
          <p:nvPr/>
        </p:nvSpPr>
        <p:spPr>
          <a:xfrm>
            <a:off x="4262666" y="3822138"/>
            <a:ext cx="146608" cy="0"/>
          </a:xfrm>
          <a:custGeom>
            <a:avLst/>
            <a:gdLst/>
            <a:ahLst/>
            <a:cxnLst/>
            <a:rect l="l" t="t" r="r" b="b"/>
            <a:pathLst>
              <a:path w="171450">
                <a:moveTo>
                  <a:pt x="0" y="0"/>
                </a:moveTo>
                <a:lnTo>
                  <a:pt x="171450" y="0"/>
                </a:lnTo>
              </a:path>
            </a:pathLst>
          </a:custGeom>
          <a:ln w="6515">
            <a:solidFill>
              <a:srgbClr val="000000"/>
            </a:solidFill>
          </a:ln>
        </p:spPr>
        <p:txBody>
          <a:bodyPr wrap="square" lIns="0" tIns="0" rIns="0" bIns="0" rtlCol="0"/>
          <a:lstStyle/>
          <a:p>
            <a:endParaRPr/>
          </a:p>
        </p:txBody>
      </p:sp>
      <p:sp>
        <p:nvSpPr>
          <p:cNvPr id="10" name="object 10"/>
          <p:cNvSpPr/>
          <p:nvPr/>
        </p:nvSpPr>
        <p:spPr>
          <a:xfrm>
            <a:off x="4409274" y="3764147"/>
            <a:ext cx="145522" cy="0"/>
          </a:xfrm>
          <a:custGeom>
            <a:avLst/>
            <a:gdLst/>
            <a:ahLst/>
            <a:cxnLst/>
            <a:rect l="l" t="t" r="r" b="b"/>
            <a:pathLst>
              <a:path w="170179">
                <a:moveTo>
                  <a:pt x="0" y="0"/>
                </a:moveTo>
                <a:lnTo>
                  <a:pt x="169925" y="0"/>
                </a:lnTo>
              </a:path>
            </a:pathLst>
          </a:custGeom>
          <a:ln w="6515">
            <a:solidFill>
              <a:srgbClr val="000000"/>
            </a:solidFill>
          </a:ln>
        </p:spPr>
        <p:txBody>
          <a:bodyPr wrap="square" lIns="0" tIns="0" rIns="0" bIns="0" rtlCol="0"/>
          <a:lstStyle/>
          <a:p>
            <a:endParaRPr/>
          </a:p>
        </p:txBody>
      </p:sp>
      <p:sp>
        <p:nvSpPr>
          <p:cNvPr id="11" name="object 11"/>
          <p:cNvSpPr/>
          <p:nvPr/>
        </p:nvSpPr>
        <p:spPr>
          <a:xfrm>
            <a:off x="4265924" y="3648815"/>
            <a:ext cx="287786" cy="231315"/>
          </a:xfrm>
          <a:custGeom>
            <a:avLst/>
            <a:gdLst/>
            <a:ahLst/>
            <a:cxnLst/>
            <a:rect l="l" t="t" r="r" b="b"/>
            <a:pathLst>
              <a:path w="336550" h="270510">
                <a:moveTo>
                  <a:pt x="336041" y="134874"/>
                </a:moveTo>
                <a:lnTo>
                  <a:pt x="312356" y="103081"/>
                </a:lnTo>
                <a:lnTo>
                  <a:pt x="281431" y="74337"/>
                </a:lnTo>
                <a:lnTo>
                  <a:pt x="244030" y="49149"/>
                </a:lnTo>
                <a:lnTo>
                  <a:pt x="200913" y="28024"/>
                </a:lnTo>
                <a:lnTo>
                  <a:pt x="152844" y="11472"/>
                </a:lnTo>
                <a:lnTo>
                  <a:pt x="100583" y="0"/>
                </a:lnTo>
                <a:lnTo>
                  <a:pt x="0" y="0"/>
                </a:lnTo>
                <a:lnTo>
                  <a:pt x="26034" y="43691"/>
                </a:lnTo>
                <a:lnTo>
                  <a:pt x="41655" y="88928"/>
                </a:lnTo>
                <a:lnTo>
                  <a:pt x="46862" y="134969"/>
                </a:lnTo>
                <a:lnTo>
                  <a:pt x="46862" y="270510"/>
                </a:lnTo>
                <a:lnTo>
                  <a:pt x="100583" y="270510"/>
                </a:lnTo>
                <a:lnTo>
                  <a:pt x="152526" y="258769"/>
                </a:lnTo>
                <a:lnTo>
                  <a:pt x="200405" y="242118"/>
                </a:lnTo>
                <a:lnTo>
                  <a:pt x="243458" y="220980"/>
                </a:lnTo>
                <a:lnTo>
                  <a:pt x="280923" y="195777"/>
                </a:lnTo>
                <a:lnTo>
                  <a:pt x="312038" y="166934"/>
                </a:lnTo>
                <a:lnTo>
                  <a:pt x="336041" y="134874"/>
                </a:lnTo>
                <a:close/>
              </a:path>
              <a:path w="336550" h="270510">
                <a:moveTo>
                  <a:pt x="46862" y="270510"/>
                </a:moveTo>
                <a:lnTo>
                  <a:pt x="46862" y="134969"/>
                </a:lnTo>
                <a:lnTo>
                  <a:pt x="41655" y="181073"/>
                </a:lnTo>
                <a:lnTo>
                  <a:pt x="26034" y="226500"/>
                </a:lnTo>
                <a:lnTo>
                  <a:pt x="0" y="270510"/>
                </a:lnTo>
                <a:lnTo>
                  <a:pt x="46862" y="270510"/>
                </a:lnTo>
                <a:close/>
              </a:path>
            </a:pathLst>
          </a:custGeom>
          <a:solidFill>
            <a:srgbClr val="FFFFFF"/>
          </a:solidFill>
        </p:spPr>
        <p:txBody>
          <a:bodyPr wrap="square" lIns="0" tIns="0" rIns="0" bIns="0" rtlCol="0"/>
          <a:lstStyle/>
          <a:p>
            <a:endParaRPr/>
          </a:p>
        </p:txBody>
      </p:sp>
      <p:sp>
        <p:nvSpPr>
          <p:cNvPr id="12" name="object 12"/>
          <p:cNvSpPr/>
          <p:nvPr/>
        </p:nvSpPr>
        <p:spPr>
          <a:xfrm>
            <a:off x="4265924" y="3648815"/>
            <a:ext cx="287786" cy="231315"/>
          </a:xfrm>
          <a:custGeom>
            <a:avLst/>
            <a:gdLst/>
            <a:ahLst/>
            <a:cxnLst/>
            <a:rect l="l" t="t" r="r" b="b"/>
            <a:pathLst>
              <a:path w="336550" h="270510">
                <a:moveTo>
                  <a:pt x="336041" y="134874"/>
                </a:moveTo>
                <a:lnTo>
                  <a:pt x="312038" y="166934"/>
                </a:lnTo>
                <a:lnTo>
                  <a:pt x="280923" y="195777"/>
                </a:lnTo>
                <a:lnTo>
                  <a:pt x="243458" y="220980"/>
                </a:lnTo>
                <a:lnTo>
                  <a:pt x="200405" y="242118"/>
                </a:lnTo>
                <a:lnTo>
                  <a:pt x="152526" y="258769"/>
                </a:lnTo>
                <a:lnTo>
                  <a:pt x="100583" y="270510"/>
                </a:lnTo>
                <a:lnTo>
                  <a:pt x="0" y="270510"/>
                </a:lnTo>
                <a:lnTo>
                  <a:pt x="26034" y="226500"/>
                </a:lnTo>
                <a:lnTo>
                  <a:pt x="41655" y="181073"/>
                </a:lnTo>
                <a:lnTo>
                  <a:pt x="46862" y="134969"/>
                </a:lnTo>
                <a:lnTo>
                  <a:pt x="41655" y="88928"/>
                </a:lnTo>
                <a:lnTo>
                  <a:pt x="26034" y="43691"/>
                </a:lnTo>
                <a:lnTo>
                  <a:pt x="0" y="0"/>
                </a:lnTo>
                <a:lnTo>
                  <a:pt x="100583" y="0"/>
                </a:lnTo>
                <a:lnTo>
                  <a:pt x="152844" y="11472"/>
                </a:lnTo>
                <a:lnTo>
                  <a:pt x="200913" y="28024"/>
                </a:lnTo>
                <a:lnTo>
                  <a:pt x="244030" y="49149"/>
                </a:lnTo>
                <a:lnTo>
                  <a:pt x="281431" y="74337"/>
                </a:lnTo>
                <a:lnTo>
                  <a:pt x="312356" y="103081"/>
                </a:lnTo>
                <a:lnTo>
                  <a:pt x="336041" y="134874"/>
                </a:lnTo>
                <a:close/>
              </a:path>
            </a:pathLst>
          </a:custGeom>
          <a:ln w="6515">
            <a:solidFill>
              <a:srgbClr val="000000"/>
            </a:solidFill>
          </a:ln>
        </p:spPr>
        <p:txBody>
          <a:bodyPr wrap="square" lIns="0" tIns="0" rIns="0" bIns="0" rtlCol="0"/>
          <a:lstStyle/>
          <a:p>
            <a:endParaRPr/>
          </a:p>
        </p:txBody>
      </p:sp>
      <p:sp>
        <p:nvSpPr>
          <p:cNvPr id="13" name="object 13"/>
          <p:cNvSpPr/>
          <p:nvPr/>
        </p:nvSpPr>
        <p:spPr>
          <a:xfrm>
            <a:off x="4265924" y="3648815"/>
            <a:ext cx="287786" cy="231315"/>
          </a:xfrm>
          <a:custGeom>
            <a:avLst/>
            <a:gdLst/>
            <a:ahLst/>
            <a:cxnLst/>
            <a:rect l="l" t="t" r="r" b="b"/>
            <a:pathLst>
              <a:path w="336550" h="270510">
                <a:moveTo>
                  <a:pt x="336041" y="134874"/>
                </a:moveTo>
                <a:lnTo>
                  <a:pt x="329446" y="92171"/>
                </a:lnTo>
                <a:lnTo>
                  <a:pt x="311072" y="55138"/>
                </a:lnTo>
                <a:lnTo>
                  <a:pt x="283043" y="25968"/>
                </a:lnTo>
                <a:lnTo>
                  <a:pt x="247479" y="6858"/>
                </a:lnTo>
                <a:lnTo>
                  <a:pt x="206501" y="0"/>
                </a:lnTo>
                <a:lnTo>
                  <a:pt x="0" y="0"/>
                </a:lnTo>
                <a:lnTo>
                  <a:pt x="0" y="270510"/>
                </a:lnTo>
                <a:lnTo>
                  <a:pt x="206501" y="270510"/>
                </a:lnTo>
                <a:lnTo>
                  <a:pt x="247479" y="263645"/>
                </a:lnTo>
                <a:lnTo>
                  <a:pt x="283043" y="244492"/>
                </a:lnTo>
                <a:lnTo>
                  <a:pt x="311072" y="215207"/>
                </a:lnTo>
                <a:lnTo>
                  <a:pt x="329446" y="177948"/>
                </a:lnTo>
                <a:lnTo>
                  <a:pt x="336041" y="134874"/>
                </a:lnTo>
                <a:close/>
              </a:path>
            </a:pathLst>
          </a:custGeom>
          <a:solidFill>
            <a:srgbClr val="FFFFFF"/>
          </a:solidFill>
        </p:spPr>
        <p:txBody>
          <a:bodyPr wrap="square" lIns="0" tIns="0" rIns="0" bIns="0" rtlCol="0"/>
          <a:lstStyle/>
          <a:p>
            <a:endParaRPr/>
          </a:p>
        </p:txBody>
      </p:sp>
      <p:sp>
        <p:nvSpPr>
          <p:cNvPr id="14" name="object 14"/>
          <p:cNvSpPr/>
          <p:nvPr/>
        </p:nvSpPr>
        <p:spPr>
          <a:xfrm>
            <a:off x="4265924" y="3648815"/>
            <a:ext cx="287786" cy="231315"/>
          </a:xfrm>
          <a:custGeom>
            <a:avLst/>
            <a:gdLst/>
            <a:ahLst/>
            <a:cxnLst/>
            <a:rect l="l" t="t" r="r" b="b"/>
            <a:pathLst>
              <a:path w="336550" h="270510">
                <a:moveTo>
                  <a:pt x="206501" y="270510"/>
                </a:moveTo>
                <a:lnTo>
                  <a:pt x="0" y="270510"/>
                </a:lnTo>
                <a:lnTo>
                  <a:pt x="0" y="0"/>
                </a:lnTo>
                <a:lnTo>
                  <a:pt x="206501" y="0"/>
                </a:lnTo>
                <a:lnTo>
                  <a:pt x="247479" y="6858"/>
                </a:lnTo>
                <a:lnTo>
                  <a:pt x="283043" y="25968"/>
                </a:lnTo>
                <a:lnTo>
                  <a:pt x="311072" y="55138"/>
                </a:lnTo>
                <a:lnTo>
                  <a:pt x="329446" y="92171"/>
                </a:lnTo>
                <a:lnTo>
                  <a:pt x="336041" y="134874"/>
                </a:lnTo>
                <a:lnTo>
                  <a:pt x="329446" y="177948"/>
                </a:lnTo>
                <a:lnTo>
                  <a:pt x="311072" y="215207"/>
                </a:lnTo>
                <a:lnTo>
                  <a:pt x="283043" y="244492"/>
                </a:lnTo>
                <a:lnTo>
                  <a:pt x="247479" y="263645"/>
                </a:lnTo>
                <a:lnTo>
                  <a:pt x="206501" y="270510"/>
                </a:lnTo>
                <a:close/>
              </a:path>
            </a:pathLst>
          </a:custGeom>
          <a:ln w="6515">
            <a:solidFill>
              <a:srgbClr val="000000"/>
            </a:solidFill>
          </a:ln>
        </p:spPr>
        <p:txBody>
          <a:bodyPr wrap="square" lIns="0" tIns="0" rIns="0" bIns="0" rtlCol="0"/>
          <a:lstStyle/>
          <a:p>
            <a:endParaRPr/>
          </a:p>
        </p:txBody>
      </p:sp>
      <p:sp>
        <p:nvSpPr>
          <p:cNvPr id="15" name="object 15"/>
          <p:cNvSpPr/>
          <p:nvPr/>
        </p:nvSpPr>
        <p:spPr>
          <a:xfrm>
            <a:off x="6592094" y="4845788"/>
            <a:ext cx="132490" cy="0"/>
          </a:xfrm>
          <a:custGeom>
            <a:avLst/>
            <a:gdLst/>
            <a:ahLst/>
            <a:cxnLst/>
            <a:rect l="l" t="t" r="r" b="b"/>
            <a:pathLst>
              <a:path w="154940">
                <a:moveTo>
                  <a:pt x="0" y="0"/>
                </a:moveTo>
                <a:lnTo>
                  <a:pt x="154685" y="0"/>
                </a:lnTo>
              </a:path>
            </a:pathLst>
          </a:custGeom>
          <a:ln w="7124">
            <a:solidFill>
              <a:srgbClr val="000000"/>
            </a:solidFill>
          </a:ln>
        </p:spPr>
        <p:txBody>
          <a:bodyPr wrap="square" lIns="0" tIns="0" rIns="0" bIns="0" rtlCol="0"/>
          <a:lstStyle/>
          <a:p>
            <a:endParaRPr/>
          </a:p>
        </p:txBody>
      </p:sp>
      <p:sp>
        <p:nvSpPr>
          <p:cNvPr id="16" name="object 16"/>
          <p:cNvSpPr/>
          <p:nvPr/>
        </p:nvSpPr>
        <p:spPr>
          <a:xfrm>
            <a:off x="6592094" y="4966332"/>
            <a:ext cx="132490" cy="0"/>
          </a:xfrm>
          <a:custGeom>
            <a:avLst/>
            <a:gdLst/>
            <a:ahLst/>
            <a:cxnLst/>
            <a:rect l="l" t="t" r="r" b="b"/>
            <a:pathLst>
              <a:path w="154940">
                <a:moveTo>
                  <a:pt x="0" y="0"/>
                </a:moveTo>
                <a:lnTo>
                  <a:pt x="154685" y="0"/>
                </a:lnTo>
              </a:path>
            </a:pathLst>
          </a:custGeom>
          <a:ln w="7124">
            <a:solidFill>
              <a:srgbClr val="000000"/>
            </a:solidFill>
          </a:ln>
        </p:spPr>
        <p:txBody>
          <a:bodyPr wrap="square" lIns="0" tIns="0" rIns="0" bIns="0" rtlCol="0"/>
          <a:lstStyle/>
          <a:p>
            <a:endParaRPr/>
          </a:p>
        </p:txBody>
      </p:sp>
      <p:sp>
        <p:nvSpPr>
          <p:cNvPr id="17" name="object 17"/>
          <p:cNvSpPr/>
          <p:nvPr/>
        </p:nvSpPr>
        <p:spPr>
          <a:xfrm>
            <a:off x="6724368" y="4906387"/>
            <a:ext cx="158011" cy="0"/>
          </a:xfrm>
          <a:custGeom>
            <a:avLst/>
            <a:gdLst/>
            <a:ahLst/>
            <a:cxnLst/>
            <a:rect l="l" t="t" r="r" b="b"/>
            <a:pathLst>
              <a:path w="184784">
                <a:moveTo>
                  <a:pt x="0" y="0"/>
                </a:moveTo>
                <a:lnTo>
                  <a:pt x="184403" y="0"/>
                </a:lnTo>
              </a:path>
            </a:pathLst>
          </a:custGeom>
          <a:ln w="7124">
            <a:solidFill>
              <a:srgbClr val="000000"/>
            </a:solidFill>
          </a:ln>
        </p:spPr>
        <p:txBody>
          <a:bodyPr wrap="square" lIns="0" tIns="0" rIns="0" bIns="0" rtlCol="0"/>
          <a:lstStyle/>
          <a:p>
            <a:endParaRPr/>
          </a:p>
        </p:txBody>
      </p:sp>
      <p:sp>
        <p:nvSpPr>
          <p:cNvPr id="18" name="object 18"/>
          <p:cNvSpPr/>
          <p:nvPr/>
        </p:nvSpPr>
        <p:spPr>
          <a:xfrm>
            <a:off x="6567346" y="4785191"/>
            <a:ext cx="314393" cy="242175"/>
          </a:xfrm>
          <a:custGeom>
            <a:avLst/>
            <a:gdLst/>
            <a:ahLst/>
            <a:cxnLst/>
            <a:rect l="l" t="t" r="r" b="b"/>
            <a:pathLst>
              <a:path w="367665" h="283210">
                <a:moveTo>
                  <a:pt x="367283" y="141732"/>
                </a:moveTo>
                <a:lnTo>
                  <a:pt x="341647" y="108214"/>
                </a:lnTo>
                <a:lnTo>
                  <a:pt x="307989" y="78062"/>
                </a:lnTo>
                <a:lnTo>
                  <a:pt x="267176" y="51720"/>
                </a:lnTo>
                <a:lnTo>
                  <a:pt x="220076" y="29633"/>
                </a:lnTo>
                <a:lnTo>
                  <a:pt x="167558" y="12244"/>
                </a:lnTo>
                <a:lnTo>
                  <a:pt x="110489" y="0"/>
                </a:lnTo>
                <a:lnTo>
                  <a:pt x="0" y="0"/>
                </a:lnTo>
                <a:lnTo>
                  <a:pt x="28574" y="45970"/>
                </a:lnTo>
                <a:lnTo>
                  <a:pt x="45719" y="93443"/>
                </a:lnTo>
                <a:lnTo>
                  <a:pt x="51434" y="141636"/>
                </a:lnTo>
                <a:lnTo>
                  <a:pt x="51434" y="282702"/>
                </a:lnTo>
                <a:lnTo>
                  <a:pt x="110489" y="282702"/>
                </a:lnTo>
                <a:lnTo>
                  <a:pt x="167241" y="270460"/>
                </a:lnTo>
                <a:lnTo>
                  <a:pt x="219568" y="253096"/>
                </a:lnTo>
                <a:lnTo>
                  <a:pt x="266604" y="231076"/>
                </a:lnTo>
                <a:lnTo>
                  <a:pt x="307481" y="204865"/>
                </a:lnTo>
                <a:lnTo>
                  <a:pt x="341330" y="174928"/>
                </a:lnTo>
                <a:lnTo>
                  <a:pt x="367283" y="141732"/>
                </a:lnTo>
                <a:close/>
              </a:path>
              <a:path w="367665" h="283210">
                <a:moveTo>
                  <a:pt x="51434" y="282702"/>
                </a:moveTo>
                <a:lnTo>
                  <a:pt x="51434" y="141636"/>
                </a:lnTo>
                <a:lnTo>
                  <a:pt x="45719" y="189766"/>
                </a:lnTo>
                <a:lnTo>
                  <a:pt x="28574" y="237049"/>
                </a:lnTo>
                <a:lnTo>
                  <a:pt x="0" y="282702"/>
                </a:lnTo>
                <a:lnTo>
                  <a:pt x="51434" y="282702"/>
                </a:lnTo>
                <a:close/>
              </a:path>
            </a:pathLst>
          </a:custGeom>
          <a:solidFill>
            <a:srgbClr val="FFFFFF"/>
          </a:solidFill>
        </p:spPr>
        <p:txBody>
          <a:bodyPr wrap="square" lIns="0" tIns="0" rIns="0" bIns="0" rtlCol="0"/>
          <a:lstStyle/>
          <a:p>
            <a:endParaRPr/>
          </a:p>
        </p:txBody>
      </p:sp>
      <p:sp>
        <p:nvSpPr>
          <p:cNvPr id="19" name="object 19"/>
          <p:cNvSpPr/>
          <p:nvPr/>
        </p:nvSpPr>
        <p:spPr>
          <a:xfrm>
            <a:off x="6567346" y="4785191"/>
            <a:ext cx="314393" cy="242175"/>
          </a:xfrm>
          <a:custGeom>
            <a:avLst/>
            <a:gdLst/>
            <a:ahLst/>
            <a:cxnLst/>
            <a:rect l="l" t="t" r="r" b="b"/>
            <a:pathLst>
              <a:path w="367665" h="283210">
                <a:moveTo>
                  <a:pt x="367283" y="141732"/>
                </a:moveTo>
                <a:lnTo>
                  <a:pt x="341330" y="174928"/>
                </a:lnTo>
                <a:lnTo>
                  <a:pt x="307481" y="204865"/>
                </a:lnTo>
                <a:lnTo>
                  <a:pt x="266604" y="231076"/>
                </a:lnTo>
                <a:lnTo>
                  <a:pt x="219568" y="253096"/>
                </a:lnTo>
                <a:lnTo>
                  <a:pt x="167241" y="270460"/>
                </a:lnTo>
                <a:lnTo>
                  <a:pt x="110489" y="282702"/>
                </a:lnTo>
                <a:lnTo>
                  <a:pt x="0" y="282702"/>
                </a:lnTo>
                <a:lnTo>
                  <a:pt x="28574" y="237049"/>
                </a:lnTo>
                <a:lnTo>
                  <a:pt x="45719" y="189766"/>
                </a:lnTo>
                <a:lnTo>
                  <a:pt x="51434" y="141636"/>
                </a:lnTo>
                <a:lnTo>
                  <a:pt x="45719" y="93443"/>
                </a:lnTo>
                <a:lnTo>
                  <a:pt x="28574" y="45970"/>
                </a:lnTo>
                <a:lnTo>
                  <a:pt x="0" y="0"/>
                </a:lnTo>
                <a:lnTo>
                  <a:pt x="110489" y="0"/>
                </a:lnTo>
                <a:lnTo>
                  <a:pt x="167558" y="12244"/>
                </a:lnTo>
                <a:lnTo>
                  <a:pt x="220076" y="29633"/>
                </a:lnTo>
                <a:lnTo>
                  <a:pt x="267176" y="51720"/>
                </a:lnTo>
                <a:lnTo>
                  <a:pt x="307989" y="78062"/>
                </a:lnTo>
                <a:lnTo>
                  <a:pt x="341647" y="108214"/>
                </a:lnTo>
                <a:lnTo>
                  <a:pt x="367283" y="141732"/>
                </a:lnTo>
                <a:close/>
              </a:path>
            </a:pathLst>
          </a:custGeom>
          <a:ln w="7124">
            <a:solidFill>
              <a:srgbClr val="000000"/>
            </a:solidFill>
          </a:ln>
        </p:spPr>
        <p:txBody>
          <a:bodyPr wrap="square" lIns="0" tIns="0" rIns="0" bIns="0" rtlCol="0"/>
          <a:lstStyle/>
          <a:p>
            <a:endParaRPr/>
          </a:p>
        </p:txBody>
      </p:sp>
      <p:sp>
        <p:nvSpPr>
          <p:cNvPr id="20" name="object 20"/>
          <p:cNvSpPr/>
          <p:nvPr/>
        </p:nvSpPr>
        <p:spPr>
          <a:xfrm>
            <a:off x="5610157" y="3760888"/>
            <a:ext cx="131404" cy="0"/>
          </a:xfrm>
          <a:custGeom>
            <a:avLst/>
            <a:gdLst/>
            <a:ahLst/>
            <a:cxnLst/>
            <a:rect l="l" t="t" r="r" b="b"/>
            <a:pathLst>
              <a:path w="153670">
                <a:moveTo>
                  <a:pt x="0" y="0"/>
                </a:moveTo>
                <a:lnTo>
                  <a:pt x="153149" y="0"/>
                </a:lnTo>
              </a:path>
            </a:pathLst>
          </a:custGeom>
          <a:ln w="7150">
            <a:solidFill>
              <a:srgbClr val="000000"/>
            </a:solidFill>
          </a:ln>
        </p:spPr>
        <p:txBody>
          <a:bodyPr wrap="square" lIns="0" tIns="0" rIns="0" bIns="0" rtlCol="0"/>
          <a:lstStyle/>
          <a:p>
            <a:endParaRPr/>
          </a:p>
        </p:txBody>
      </p:sp>
      <p:sp>
        <p:nvSpPr>
          <p:cNvPr id="21" name="object 21"/>
          <p:cNvSpPr/>
          <p:nvPr/>
        </p:nvSpPr>
        <p:spPr>
          <a:xfrm>
            <a:off x="5610157" y="3882084"/>
            <a:ext cx="131404" cy="0"/>
          </a:xfrm>
          <a:custGeom>
            <a:avLst/>
            <a:gdLst/>
            <a:ahLst/>
            <a:cxnLst/>
            <a:rect l="l" t="t" r="r" b="b"/>
            <a:pathLst>
              <a:path w="153670">
                <a:moveTo>
                  <a:pt x="0" y="0"/>
                </a:moveTo>
                <a:lnTo>
                  <a:pt x="153149" y="0"/>
                </a:lnTo>
              </a:path>
            </a:pathLst>
          </a:custGeom>
          <a:ln w="7150">
            <a:solidFill>
              <a:srgbClr val="000000"/>
            </a:solidFill>
          </a:ln>
        </p:spPr>
        <p:txBody>
          <a:bodyPr wrap="square" lIns="0" tIns="0" rIns="0" bIns="0" rtlCol="0"/>
          <a:lstStyle/>
          <a:p>
            <a:endParaRPr/>
          </a:p>
        </p:txBody>
      </p:sp>
      <p:sp>
        <p:nvSpPr>
          <p:cNvPr id="22" name="object 22"/>
          <p:cNvSpPr/>
          <p:nvPr/>
        </p:nvSpPr>
        <p:spPr>
          <a:xfrm>
            <a:off x="5583444" y="3700291"/>
            <a:ext cx="315479" cy="242718"/>
          </a:xfrm>
          <a:custGeom>
            <a:avLst/>
            <a:gdLst/>
            <a:ahLst/>
            <a:cxnLst/>
            <a:rect l="l" t="t" r="r" b="b"/>
            <a:pathLst>
              <a:path w="368934" h="283845">
                <a:moveTo>
                  <a:pt x="368807" y="141732"/>
                </a:moveTo>
                <a:lnTo>
                  <a:pt x="342847" y="108214"/>
                </a:lnTo>
                <a:lnTo>
                  <a:pt x="308948" y="78062"/>
                </a:lnTo>
                <a:lnTo>
                  <a:pt x="267938" y="51720"/>
                </a:lnTo>
                <a:lnTo>
                  <a:pt x="220641" y="29633"/>
                </a:lnTo>
                <a:lnTo>
                  <a:pt x="167883" y="12244"/>
                </a:lnTo>
                <a:lnTo>
                  <a:pt x="110489" y="0"/>
                </a:lnTo>
                <a:lnTo>
                  <a:pt x="0" y="0"/>
                </a:lnTo>
                <a:lnTo>
                  <a:pt x="28574" y="45974"/>
                </a:lnTo>
                <a:lnTo>
                  <a:pt x="45719" y="93472"/>
                </a:lnTo>
                <a:lnTo>
                  <a:pt x="51434" y="141732"/>
                </a:lnTo>
                <a:lnTo>
                  <a:pt x="51434" y="283464"/>
                </a:lnTo>
                <a:lnTo>
                  <a:pt x="110489" y="283464"/>
                </a:lnTo>
                <a:lnTo>
                  <a:pt x="167565" y="270901"/>
                </a:lnTo>
                <a:lnTo>
                  <a:pt x="220133" y="253322"/>
                </a:lnTo>
                <a:lnTo>
                  <a:pt x="267366" y="231171"/>
                </a:lnTo>
                <a:lnTo>
                  <a:pt x="308440" y="204893"/>
                </a:lnTo>
                <a:lnTo>
                  <a:pt x="342529" y="174931"/>
                </a:lnTo>
                <a:lnTo>
                  <a:pt x="368807" y="141732"/>
                </a:lnTo>
                <a:close/>
              </a:path>
              <a:path w="368934" h="283845">
                <a:moveTo>
                  <a:pt x="51434" y="283464"/>
                </a:moveTo>
                <a:lnTo>
                  <a:pt x="51434" y="141732"/>
                </a:lnTo>
                <a:lnTo>
                  <a:pt x="45719" y="189992"/>
                </a:lnTo>
                <a:lnTo>
                  <a:pt x="28574" y="237490"/>
                </a:lnTo>
                <a:lnTo>
                  <a:pt x="0" y="283464"/>
                </a:lnTo>
                <a:lnTo>
                  <a:pt x="51434" y="283464"/>
                </a:lnTo>
                <a:close/>
              </a:path>
            </a:pathLst>
          </a:custGeom>
          <a:solidFill>
            <a:srgbClr val="FFFFFF"/>
          </a:solidFill>
        </p:spPr>
        <p:txBody>
          <a:bodyPr wrap="square" lIns="0" tIns="0" rIns="0" bIns="0" rtlCol="0"/>
          <a:lstStyle/>
          <a:p>
            <a:endParaRPr/>
          </a:p>
        </p:txBody>
      </p:sp>
      <p:sp>
        <p:nvSpPr>
          <p:cNvPr id="23" name="object 23"/>
          <p:cNvSpPr/>
          <p:nvPr/>
        </p:nvSpPr>
        <p:spPr>
          <a:xfrm>
            <a:off x="5583444" y="3700291"/>
            <a:ext cx="315479" cy="242718"/>
          </a:xfrm>
          <a:custGeom>
            <a:avLst/>
            <a:gdLst/>
            <a:ahLst/>
            <a:cxnLst/>
            <a:rect l="l" t="t" r="r" b="b"/>
            <a:pathLst>
              <a:path w="368934" h="283845">
                <a:moveTo>
                  <a:pt x="368807" y="141732"/>
                </a:moveTo>
                <a:lnTo>
                  <a:pt x="342529" y="174931"/>
                </a:lnTo>
                <a:lnTo>
                  <a:pt x="308440" y="204893"/>
                </a:lnTo>
                <a:lnTo>
                  <a:pt x="267366" y="231171"/>
                </a:lnTo>
                <a:lnTo>
                  <a:pt x="220133" y="253322"/>
                </a:lnTo>
                <a:lnTo>
                  <a:pt x="167565" y="270901"/>
                </a:lnTo>
                <a:lnTo>
                  <a:pt x="110489" y="283464"/>
                </a:lnTo>
                <a:lnTo>
                  <a:pt x="0" y="283464"/>
                </a:lnTo>
                <a:lnTo>
                  <a:pt x="28574" y="237490"/>
                </a:lnTo>
                <a:lnTo>
                  <a:pt x="45719" y="189992"/>
                </a:lnTo>
                <a:lnTo>
                  <a:pt x="51434" y="141732"/>
                </a:lnTo>
                <a:lnTo>
                  <a:pt x="45719" y="93472"/>
                </a:lnTo>
                <a:lnTo>
                  <a:pt x="28574" y="45974"/>
                </a:lnTo>
                <a:lnTo>
                  <a:pt x="0" y="0"/>
                </a:lnTo>
                <a:lnTo>
                  <a:pt x="110489" y="0"/>
                </a:lnTo>
                <a:lnTo>
                  <a:pt x="167883" y="12244"/>
                </a:lnTo>
                <a:lnTo>
                  <a:pt x="220641" y="29633"/>
                </a:lnTo>
                <a:lnTo>
                  <a:pt x="267938" y="51720"/>
                </a:lnTo>
                <a:lnTo>
                  <a:pt x="308948" y="78062"/>
                </a:lnTo>
                <a:lnTo>
                  <a:pt x="342847" y="108214"/>
                </a:lnTo>
                <a:lnTo>
                  <a:pt x="368807" y="141732"/>
                </a:lnTo>
                <a:close/>
              </a:path>
            </a:pathLst>
          </a:custGeom>
          <a:ln w="7150">
            <a:solidFill>
              <a:srgbClr val="000000"/>
            </a:solidFill>
          </a:ln>
        </p:spPr>
        <p:txBody>
          <a:bodyPr wrap="square" lIns="0" tIns="0" rIns="0" bIns="0" rtlCol="0"/>
          <a:lstStyle/>
          <a:p>
            <a:endParaRPr/>
          </a:p>
        </p:txBody>
      </p:sp>
      <p:sp>
        <p:nvSpPr>
          <p:cNvPr id="24" name="object 24"/>
          <p:cNvSpPr/>
          <p:nvPr/>
        </p:nvSpPr>
        <p:spPr>
          <a:xfrm>
            <a:off x="5586048" y="4624898"/>
            <a:ext cx="146608" cy="0"/>
          </a:xfrm>
          <a:custGeom>
            <a:avLst/>
            <a:gdLst/>
            <a:ahLst/>
            <a:cxnLst/>
            <a:rect l="l" t="t" r="r" b="b"/>
            <a:pathLst>
              <a:path w="171450">
                <a:moveTo>
                  <a:pt x="0" y="0"/>
                </a:moveTo>
                <a:lnTo>
                  <a:pt x="171450" y="0"/>
                </a:lnTo>
              </a:path>
            </a:pathLst>
          </a:custGeom>
          <a:ln w="6515">
            <a:solidFill>
              <a:srgbClr val="000000"/>
            </a:solidFill>
          </a:ln>
        </p:spPr>
        <p:txBody>
          <a:bodyPr wrap="square" lIns="0" tIns="0" rIns="0" bIns="0" rtlCol="0"/>
          <a:lstStyle/>
          <a:p>
            <a:endParaRPr/>
          </a:p>
        </p:txBody>
      </p:sp>
      <p:sp>
        <p:nvSpPr>
          <p:cNvPr id="25" name="object 25"/>
          <p:cNvSpPr/>
          <p:nvPr/>
        </p:nvSpPr>
        <p:spPr>
          <a:xfrm>
            <a:off x="5586048" y="4740882"/>
            <a:ext cx="146608" cy="0"/>
          </a:xfrm>
          <a:custGeom>
            <a:avLst/>
            <a:gdLst/>
            <a:ahLst/>
            <a:cxnLst/>
            <a:rect l="l" t="t" r="r" b="b"/>
            <a:pathLst>
              <a:path w="171450">
                <a:moveTo>
                  <a:pt x="0" y="0"/>
                </a:moveTo>
                <a:lnTo>
                  <a:pt x="171450" y="0"/>
                </a:lnTo>
              </a:path>
            </a:pathLst>
          </a:custGeom>
          <a:ln w="6515">
            <a:solidFill>
              <a:srgbClr val="000000"/>
            </a:solidFill>
          </a:ln>
        </p:spPr>
        <p:txBody>
          <a:bodyPr wrap="square" lIns="0" tIns="0" rIns="0" bIns="0" rtlCol="0"/>
          <a:lstStyle/>
          <a:p>
            <a:endParaRPr/>
          </a:p>
        </p:txBody>
      </p:sp>
      <p:sp>
        <p:nvSpPr>
          <p:cNvPr id="26" name="object 26"/>
          <p:cNvSpPr/>
          <p:nvPr/>
        </p:nvSpPr>
        <p:spPr>
          <a:xfrm>
            <a:off x="5732656" y="4682890"/>
            <a:ext cx="145522" cy="0"/>
          </a:xfrm>
          <a:custGeom>
            <a:avLst/>
            <a:gdLst/>
            <a:ahLst/>
            <a:cxnLst/>
            <a:rect l="l" t="t" r="r" b="b"/>
            <a:pathLst>
              <a:path w="170179">
                <a:moveTo>
                  <a:pt x="0" y="0"/>
                </a:moveTo>
                <a:lnTo>
                  <a:pt x="169925" y="0"/>
                </a:lnTo>
              </a:path>
            </a:pathLst>
          </a:custGeom>
          <a:ln w="6515">
            <a:solidFill>
              <a:srgbClr val="000000"/>
            </a:solidFill>
          </a:ln>
        </p:spPr>
        <p:txBody>
          <a:bodyPr wrap="square" lIns="0" tIns="0" rIns="0" bIns="0" rtlCol="0"/>
          <a:lstStyle/>
          <a:p>
            <a:endParaRPr/>
          </a:p>
        </p:txBody>
      </p:sp>
      <p:sp>
        <p:nvSpPr>
          <p:cNvPr id="27" name="object 27"/>
          <p:cNvSpPr/>
          <p:nvPr/>
        </p:nvSpPr>
        <p:spPr>
          <a:xfrm>
            <a:off x="5589306" y="4566255"/>
            <a:ext cx="287786" cy="232944"/>
          </a:xfrm>
          <a:custGeom>
            <a:avLst/>
            <a:gdLst/>
            <a:ahLst/>
            <a:cxnLst/>
            <a:rect l="l" t="t" r="r" b="b"/>
            <a:pathLst>
              <a:path w="336550" h="272414">
                <a:moveTo>
                  <a:pt x="336042" y="136398"/>
                </a:moveTo>
                <a:lnTo>
                  <a:pt x="312356" y="104281"/>
                </a:lnTo>
                <a:lnTo>
                  <a:pt x="281432" y="75296"/>
                </a:lnTo>
                <a:lnTo>
                  <a:pt x="244030" y="49911"/>
                </a:lnTo>
                <a:lnTo>
                  <a:pt x="200914" y="28589"/>
                </a:lnTo>
                <a:lnTo>
                  <a:pt x="152844" y="11796"/>
                </a:lnTo>
                <a:lnTo>
                  <a:pt x="100584" y="0"/>
                </a:lnTo>
                <a:lnTo>
                  <a:pt x="0" y="0"/>
                </a:lnTo>
                <a:lnTo>
                  <a:pt x="26035" y="44069"/>
                </a:lnTo>
                <a:lnTo>
                  <a:pt x="41656" y="89662"/>
                </a:lnTo>
                <a:lnTo>
                  <a:pt x="46863" y="136017"/>
                </a:lnTo>
                <a:lnTo>
                  <a:pt x="46863" y="272034"/>
                </a:lnTo>
                <a:lnTo>
                  <a:pt x="100584" y="272034"/>
                </a:lnTo>
                <a:lnTo>
                  <a:pt x="152527" y="260293"/>
                </a:lnTo>
                <a:lnTo>
                  <a:pt x="200406" y="243642"/>
                </a:lnTo>
                <a:lnTo>
                  <a:pt x="243459" y="222504"/>
                </a:lnTo>
                <a:lnTo>
                  <a:pt x="280924" y="197301"/>
                </a:lnTo>
                <a:lnTo>
                  <a:pt x="312039" y="168458"/>
                </a:lnTo>
                <a:lnTo>
                  <a:pt x="336042" y="136398"/>
                </a:lnTo>
                <a:close/>
              </a:path>
              <a:path w="336550" h="272414">
                <a:moveTo>
                  <a:pt x="46863" y="272034"/>
                </a:moveTo>
                <a:lnTo>
                  <a:pt x="46863" y="136017"/>
                </a:lnTo>
                <a:lnTo>
                  <a:pt x="41656" y="182372"/>
                </a:lnTo>
                <a:lnTo>
                  <a:pt x="26035" y="227965"/>
                </a:lnTo>
                <a:lnTo>
                  <a:pt x="0" y="272034"/>
                </a:lnTo>
                <a:lnTo>
                  <a:pt x="46863" y="272034"/>
                </a:lnTo>
                <a:close/>
              </a:path>
            </a:pathLst>
          </a:custGeom>
          <a:solidFill>
            <a:srgbClr val="FFFFFF"/>
          </a:solidFill>
        </p:spPr>
        <p:txBody>
          <a:bodyPr wrap="square" lIns="0" tIns="0" rIns="0" bIns="0" rtlCol="0"/>
          <a:lstStyle/>
          <a:p>
            <a:endParaRPr/>
          </a:p>
        </p:txBody>
      </p:sp>
      <p:sp>
        <p:nvSpPr>
          <p:cNvPr id="28" name="object 28"/>
          <p:cNvSpPr/>
          <p:nvPr/>
        </p:nvSpPr>
        <p:spPr>
          <a:xfrm>
            <a:off x="5589306" y="4566255"/>
            <a:ext cx="287786" cy="232944"/>
          </a:xfrm>
          <a:custGeom>
            <a:avLst/>
            <a:gdLst/>
            <a:ahLst/>
            <a:cxnLst/>
            <a:rect l="l" t="t" r="r" b="b"/>
            <a:pathLst>
              <a:path w="336550" h="272414">
                <a:moveTo>
                  <a:pt x="336042" y="136398"/>
                </a:moveTo>
                <a:lnTo>
                  <a:pt x="312039" y="168458"/>
                </a:lnTo>
                <a:lnTo>
                  <a:pt x="280924" y="197301"/>
                </a:lnTo>
                <a:lnTo>
                  <a:pt x="243459" y="222504"/>
                </a:lnTo>
                <a:lnTo>
                  <a:pt x="200406" y="243642"/>
                </a:lnTo>
                <a:lnTo>
                  <a:pt x="152527" y="260293"/>
                </a:lnTo>
                <a:lnTo>
                  <a:pt x="100584" y="272034"/>
                </a:lnTo>
                <a:lnTo>
                  <a:pt x="0" y="272034"/>
                </a:lnTo>
                <a:lnTo>
                  <a:pt x="26035" y="227965"/>
                </a:lnTo>
                <a:lnTo>
                  <a:pt x="41656" y="182372"/>
                </a:lnTo>
                <a:lnTo>
                  <a:pt x="46863" y="136017"/>
                </a:lnTo>
                <a:lnTo>
                  <a:pt x="41656" y="89662"/>
                </a:lnTo>
                <a:lnTo>
                  <a:pt x="26035" y="44069"/>
                </a:lnTo>
                <a:lnTo>
                  <a:pt x="0" y="0"/>
                </a:lnTo>
                <a:lnTo>
                  <a:pt x="100584" y="0"/>
                </a:lnTo>
                <a:lnTo>
                  <a:pt x="152844" y="11796"/>
                </a:lnTo>
                <a:lnTo>
                  <a:pt x="200914" y="28589"/>
                </a:lnTo>
                <a:lnTo>
                  <a:pt x="244030" y="49911"/>
                </a:lnTo>
                <a:lnTo>
                  <a:pt x="281432" y="75296"/>
                </a:lnTo>
                <a:lnTo>
                  <a:pt x="312356" y="104281"/>
                </a:lnTo>
                <a:lnTo>
                  <a:pt x="336042" y="136398"/>
                </a:lnTo>
                <a:close/>
              </a:path>
            </a:pathLst>
          </a:custGeom>
          <a:ln w="6515">
            <a:solidFill>
              <a:srgbClr val="000000"/>
            </a:solidFill>
          </a:ln>
        </p:spPr>
        <p:txBody>
          <a:bodyPr wrap="square" lIns="0" tIns="0" rIns="0" bIns="0" rtlCol="0"/>
          <a:lstStyle/>
          <a:p>
            <a:endParaRPr/>
          </a:p>
        </p:txBody>
      </p:sp>
      <p:sp>
        <p:nvSpPr>
          <p:cNvPr id="29" name="object 29"/>
          <p:cNvSpPr/>
          <p:nvPr/>
        </p:nvSpPr>
        <p:spPr>
          <a:xfrm>
            <a:off x="5589295" y="4566255"/>
            <a:ext cx="287786" cy="232944"/>
          </a:xfrm>
          <a:custGeom>
            <a:avLst/>
            <a:gdLst/>
            <a:ahLst/>
            <a:cxnLst/>
            <a:rect l="l" t="t" r="r" b="b"/>
            <a:pathLst>
              <a:path w="336550" h="272414">
                <a:moveTo>
                  <a:pt x="336041" y="136398"/>
                </a:moveTo>
                <a:lnTo>
                  <a:pt x="329446" y="93244"/>
                </a:lnTo>
                <a:lnTo>
                  <a:pt x="311072" y="55796"/>
                </a:lnTo>
                <a:lnTo>
                  <a:pt x="283043" y="26285"/>
                </a:lnTo>
                <a:lnTo>
                  <a:pt x="247479" y="6943"/>
                </a:lnTo>
                <a:lnTo>
                  <a:pt x="206501" y="0"/>
                </a:lnTo>
                <a:lnTo>
                  <a:pt x="0" y="0"/>
                </a:lnTo>
                <a:lnTo>
                  <a:pt x="0" y="272034"/>
                </a:lnTo>
                <a:lnTo>
                  <a:pt x="206501" y="272034"/>
                </a:lnTo>
                <a:lnTo>
                  <a:pt x="247479" y="265096"/>
                </a:lnTo>
                <a:lnTo>
                  <a:pt x="283043" y="245796"/>
                </a:lnTo>
                <a:lnTo>
                  <a:pt x="311072" y="216401"/>
                </a:lnTo>
                <a:lnTo>
                  <a:pt x="329446" y="179179"/>
                </a:lnTo>
                <a:lnTo>
                  <a:pt x="336041" y="136398"/>
                </a:lnTo>
                <a:close/>
              </a:path>
            </a:pathLst>
          </a:custGeom>
          <a:solidFill>
            <a:srgbClr val="FFFFFF"/>
          </a:solidFill>
        </p:spPr>
        <p:txBody>
          <a:bodyPr wrap="square" lIns="0" tIns="0" rIns="0" bIns="0" rtlCol="0"/>
          <a:lstStyle/>
          <a:p>
            <a:endParaRPr/>
          </a:p>
        </p:txBody>
      </p:sp>
      <p:sp>
        <p:nvSpPr>
          <p:cNvPr id="30" name="object 30"/>
          <p:cNvSpPr/>
          <p:nvPr/>
        </p:nvSpPr>
        <p:spPr>
          <a:xfrm>
            <a:off x="5589295" y="4566255"/>
            <a:ext cx="287786" cy="232944"/>
          </a:xfrm>
          <a:custGeom>
            <a:avLst/>
            <a:gdLst/>
            <a:ahLst/>
            <a:cxnLst/>
            <a:rect l="l" t="t" r="r" b="b"/>
            <a:pathLst>
              <a:path w="336550" h="272414">
                <a:moveTo>
                  <a:pt x="206501" y="272034"/>
                </a:moveTo>
                <a:lnTo>
                  <a:pt x="0" y="272034"/>
                </a:lnTo>
                <a:lnTo>
                  <a:pt x="0" y="0"/>
                </a:lnTo>
                <a:lnTo>
                  <a:pt x="206501" y="0"/>
                </a:lnTo>
                <a:lnTo>
                  <a:pt x="247479" y="6943"/>
                </a:lnTo>
                <a:lnTo>
                  <a:pt x="283043" y="26285"/>
                </a:lnTo>
                <a:lnTo>
                  <a:pt x="311072" y="55796"/>
                </a:lnTo>
                <a:lnTo>
                  <a:pt x="329446" y="93244"/>
                </a:lnTo>
                <a:lnTo>
                  <a:pt x="336041" y="136398"/>
                </a:lnTo>
                <a:lnTo>
                  <a:pt x="329446" y="179179"/>
                </a:lnTo>
                <a:lnTo>
                  <a:pt x="311072" y="216401"/>
                </a:lnTo>
                <a:lnTo>
                  <a:pt x="283043" y="245796"/>
                </a:lnTo>
                <a:lnTo>
                  <a:pt x="247479" y="265096"/>
                </a:lnTo>
                <a:lnTo>
                  <a:pt x="206501" y="272034"/>
                </a:lnTo>
                <a:close/>
              </a:path>
            </a:pathLst>
          </a:custGeom>
          <a:ln w="6515">
            <a:solidFill>
              <a:srgbClr val="000000"/>
            </a:solidFill>
          </a:ln>
        </p:spPr>
        <p:txBody>
          <a:bodyPr wrap="square" lIns="0" tIns="0" rIns="0" bIns="0" rtlCol="0"/>
          <a:lstStyle/>
          <a:p>
            <a:endParaRPr/>
          </a:p>
        </p:txBody>
      </p:sp>
      <p:sp>
        <p:nvSpPr>
          <p:cNvPr id="31" name="object 31"/>
          <p:cNvSpPr/>
          <p:nvPr/>
        </p:nvSpPr>
        <p:spPr>
          <a:xfrm>
            <a:off x="5586048" y="5082968"/>
            <a:ext cx="146608" cy="0"/>
          </a:xfrm>
          <a:custGeom>
            <a:avLst/>
            <a:gdLst/>
            <a:ahLst/>
            <a:cxnLst/>
            <a:rect l="l" t="t" r="r" b="b"/>
            <a:pathLst>
              <a:path w="171450">
                <a:moveTo>
                  <a:pt x="0" y="0"/>
                </a:moveTo>
                <a:lnTo>
                  <a:pt x="171450" y="0"/>
                </a:lnTo>
              </a:path>
            </a:pathLst>
          </a:custGeom>
          <a:ln w="6515">
            <a:solidFill>
              <a:srgbClr val="000000"/>
            </a:solidFill>
          </a:ln>
        </p:spPr>
        <p:txBody>
          <a:bodyPr wrap="square" lIns="0" tIns="0" rIns="0" bIns="0" rtlCol="0"/>
          <a:lstStyle/>
          <a:p>
            <a:endParaRPr/>
          </a:p>
        </p:txBody>
      </p:sp>
      <p:sp>
        <p:nvSpPr>
          <p:cNvPr id="32" name="object 32"/>
          <p:cNvSpPr/>
          <p:nvPr/>
        </p:nvSpPr>
        <p:spPr>
          <a:xfrm>
            <a:off x="5586048" y="5198951"/>
            <a:ext cx="146608" cy="0"/>
          </a:xfrm>
          <a:custGeom>
            <a:avLst/>
            <a:gdLst/>
            <a:ahLst/>
            <a:cxnLst/>
            <a:rect l="l" t="t" r="r" b="b"/>
            <a:pathLst>
              <a:path w="171450">
                <a:moveTo>
                  <a:pt x="0" y="0"/>
                </a:moveTo>
                <a:lnTo>
                  <a:pt x="171450" y="0"/>
                </a:lnTo>
              </a:path>
            </a:pathLst>
          </a:custGeom>
          <a:ln w="6515">
            <a:solidFill>
              <a:srgbClr val="000000"/>
            </a:solidFill>
          </a:ln>
        </p:spPr>
        <p:txBody>
          <a:bodyPr wrap="square" lIns="0" tIns="0" rIns="0" bIns="0" rtlCol="0"/>
          <a:lstStyle/>
          <a:p>
            <a:endParaRPr/>
          </a:p>
        </p:txBody>
      </p:sp>
      <p:sp>
        <p:nvSpPr>
          <p:cNvPr id="33" name="object 33"/>
          <p:cNvSpPr/>
          <p:nvPr/>
        </p:nvSpPr>
        <p:spPr>
          <a:xfrm>
            <a:off x="5732656" y="5140959"/>
            <a:ext cx="145522" cy="0"/>
          </a:xfrm>
          <a:custGeom>
            <a:avLst/>
            <a:gdLst/>
            <a:ahLst/>
            <a:cxnLst/>
            <a:rect l="l" t="t" r="r" b="b"/>
            <a:pathLst>
              <a:path w="170179">
                <a:moveTo>
                  <a:pt x="0" y="0"/>
                </a:moveTo>
                <a:lnTo>
                  <a:pt x="169925" y="0"/>
                </a:lnTo>
              </a:path>
            </a:pathLst>
          </a:custGeom>
          <a:ln w="6515">
            <a:solidFill>
              <a:srgbClr val="000000"/>
            </a:solidFill>
          </a:ln>
        </p:spPr>
        <p:txBody>
          <a:bodyPr wrap="square" lIns="0" tIns="0" rIns="0" bIns="0" rtlCol="0"/>
          <a:lstStyle/>
          <a:p>
            <a:endParaRPr/>
          </a:p>
        </p:txBody>
      </p:sp>
      <p:sp>
        <p:nvSpPr>
          <p:cNvPr id="34" name="object 34"/>
          <p:cNvSpPr/>
          <p:nvPr/>
        </p:nvSpPr>
        <p:spPr>
          <a:xfrm>
            <a:off x="5589306" y="5024976"/>
            <a:ext cx="287786" cy="231315"/>
          </a:xfrm>
          <a:custGeom>
            <a:avLst/>
            <a:gdLst/>
            <a:ahLst/>
            <a:cxnLst/>
            <a:rect l="l" t="t" r="r" b="b"/>
            <a:pathLst>
              <a:path w="336550" h="270510">
                <a:moveTo>
                  <a:pt x="336042" y="135636"/>
                </a:moveTo>
                <a:lnTo>
                  <a:pt x="312356" y="103575"/>
                </a:lnTo>
                <a:lnTo>
                  <a:pt x="281432" y="74732"/>
                </a:lnTo>
                <a:lnTo>
                  <a:pt x="244030" y="49530"/>
                </a:lnTo>
                <a:lnTo>
                  <a:pt x="200914" y="28391"/>
                </a:lnTo>
                <a:lnTo>
                  <a:pt x="152844" y="11740"/>
                </a:lnTo>
                <a:lnTo>
                  <a:pt x="100584" y="0"/>
                </a:lnTo>
                <a:lnTo>
                  <a:pt x="0" y="0"/>
                </a:lnTo>
                <a:lnTo>
                  <a:pt x="26035" y="44009"/>
                </a:lnTo>
                <a:lnTo>
                  <a:pt x="41656" y="89436"/>
                </a:lnTo>
                <a:lnTo>
                  <a:pt x="46863" y="135540"/>
                </a:lnTo>
                <a:lnTo>
                  <a:pt x="46863" y="270510"/>
                </a:lnTo>
                <a:lnTo>
                  <a:pt x="100584" y="270510"/>
                </a:lnTo>
                <a:lnTo>
                  <a:pt x="152527" y="258773"/>
                </a:lnTo>
                <a:lnTo>
                  <a:pt x="200406" y="242146"/>
                </a:lnTo>
                <a:lnTo>
                  <a:pt x="243459" y="221075"/>
                </a:lnTo>
                <a:lnTo>
                  <a:pt x="280924" y="196003"/>
                </a:lnTo>
                <a:lnTo>
                  <a:pt x="312039" y="167375"/>
                </a:lnTo>
                <a:lnTo>
                  <a:pt x="336042" y="135636"/>
                </a:lnTo>
                <a:close/>
              </a:path>
              <a:path w="336550" h="270510">
                <a:moveTo>
                  <a:pt x="46863" y="270510"/>
                </a:moveTo>
                <a:lnTo>
                  <a:pt x="46863" y="135540"/>
                </a:lnTo>
                <a:lnTo>
                  <a:pt x="41656" y="181581"/>
                </a:lnTo>
                <a:lnTo>
                  <a:pt x="26035" y="226818"/>
                </a:lnTo>
                <a:lnTo>
                  <a:pt x="0" y="270510"/>
                </a:lnTo>
                <a:lnTo>
                  <a:pt x="46863" y="270510"/>
                </a:lnTo>
                <a:close/>
              </a:path>
            </a:pathLst>
          </a:custGeom>
          <a:solidFill>
            <a:srgbClr val="FFFFFF"/>
          </a:solidFill>
        </p:spPr>
        <p:txBody>
          <a:bodyPr wrap="square" lIns="0" tIns="0" rIns="0" bIns="0" rtlCol="0"/>
          <a:lstStyle/>
          <a:p>
            <a:endParaRPr/>
          </a:p>
        </p:txBody>
      </p:sp>
      <p:sp>
        <p:nvSpPr>
          <p:cNvPr id="35" name="object 35"/>
          <p:cNvSpPr/>
          <p:nvPr/>
        </p:nvSpPr>
        <p:spPr>
          <a:xfrm>
            <a:off x="5589306" y="5024976"/>
            <a:ext cx="287786" cy="231315"/>
          </a:xfrm>
          <a:custGeom>
            <a:avLst/>
            <a:gdLst/>
            <a:ahLst/>
            <a:cxnLst/>
            <a:rect l="l" t="t" r="r" b="b"/>
            <a:pathLst>
              <a:path w="336550" h="270510">
                <a:moveTo>
                  <a:pt x="336042" y="135636"/>
                </a:moveTo>
                <a:lnTo>
                  <a:pt x="312039" y="167375"/>
                </a:lnTo>
                <a:lnTo>
                  <a:pt x="280924" y="196003"/>
                </a:lnTo>
                <a:lnTo>
                  <a:pt x="243459" y="221075"/>
                </a:lnTo>
                <a:lnTo>
                  <a:pt x="200406" y="242146"/>
                </a:lnTo>
                <a:lnTo>
                  <a:pt x="152527" y="258773"/>
                </a:lnTo>
                <a:lnTo>
                  <a:pt x="100584" y="270510"/>
                </a:lnTo>
                <a:lnTo>
                  <a:pt x="0" y="270510"/>
                </a:lnTo>
                <a:lnTo>
                  <a:pt x="26035" y="226818"/>
                </a:lnTo>
                <a:lnTo>
                  <a:pt x="41656" y="181581"/>
                </a:lnTo>
                <a:lnTo>
                  <a:pt x="46863" y="135540"/>
                </a:lnTo>
                <a:lnTo>
                  <a:pt x="41656" y="89436"/>
                </a:lnTo>
                <a:lnTo>
                  <a:pt x="26035" y="44009"/>
                </a:lnTo>
                <a:lnTo>
                  <a:pt x="0" y="0"/>
                </a:lnTo>
                <a:lnTo>
                  <a:pt x="100584" y="0"/>
                </a:lnTo>
                <a:lnTo>
                  <a:pt x="152844" y="11740"/>
                </a:lnTo>
                <a:lnTo>
                  <a:pt x="200914" y="28391"/>
                </a:lnTo>
                <a:lnTo>
                  <a:pt x="244030" y="49530"/>
                </a:lnTo>
                <a:lnTo>
                  <a:pt x="281432" y="74732"/>
                </a:lnTo>
                <a:lnTo>
                  <a:pt x="312356" y="103575"/>
                </a:lnTo>
                <a:lnTo>
                  <a:pt x="336042" y="135636"/>
                </a:lnTo>
                <a:close/>
              </a:path>
            </a:pathLst>
          </a:custGeom>
          <a:ln w="6515">
            <a:solidFill>
              <a:srgbClr val="000000"/>
            </a:solidFill>
          </a:ln>
        </p:spPr>
        <p:txBody>
          <a:bodyPr wrap="square" lIns="0" tIns="0" rIns="0" bIns="0" rtlCol="0"/>
          <a:lstStyle/>
          <a:p>
            <a:endParaRPr/>
          </a:p>
        </p:txBody>
      </p:sp>
      <p:sp>
        <p:nvSpPr>
          <p:cNvPr id="36" name="object 36"/>
          <p:cNvSpPr/>
          <p:nvPr/>
        </p:nvSpPr>
        <p:spPr>
          <a:xfrm>
            <a:off x="5589295" y="5024976"/>
            <a:ext cx="287786" cy="231315"/>
          </a:xfrm>
          <a:custGeom>
            <a:avLst/>
            <a:gdLst/>
            <a:ahLst/>
            <a:cxnLst/>
            <a:rect l="l" t="t" r="r" b="b"/>
            <a:pathLst>
              <a:path w="336550" h="270510">
                <a:moveTo>
                  <a:pt x="336041" y="135636"/>
                </a:moveTo>
                <a:lnTo>
                  <a:pt x="329446" y="92854"/>
                </a:lnTo>
                <a:lnTo>
                  <a:pt x="311072" y="55632"/>
                </a:lnTo>
                <a:lnTo>
                  <a:pt x="283043" y="26237"/>
                </a:lnTo>
                <a:lnTo>
                  <a:pt x="247479" y="6937"/>
                </a:lnTo>
                <a:lnTo>
                  <a:pt x="206501" y="0"/>
                </a:lnTo>
                <a:lnTo>
                  <a:pt x="0" y="0"/>
                </a:lnTo>
                <a:lnTo>
                  <a:pt x="0" y="270510"/>
                </a:lnTo>
                <a:lnTo>
                  <a:pt x="206501" y="270510"/>
                </a:lnTo>
                <a:lnTo>
                  <a:pt x="247479" y="263652"/>
                </a:lnTo>
                <a:lnTo>
                  <a:pt x="283043" y="244541"/>
                </a:lnTo>
                <a:lnTo>
                  <a:pt x="311072" y="215371"/>
                </a:lnTo>
                <a:lnTo>
                  <a:pt x="329446" y="178338"/>
                </a:lnTo>
                <a:lnTo>
                  <a:pt x="336041" y="135636"/>
                </a:lnTo>
                <a:close/>
              </a:path>
            </a:pathLst>
          </a:custGeom>
          <a:solidFill>
            <a:srgbClr val="FFFFFF"/>
          </a:solidFill>
        </p:spPr>
        <p:txBody>
          <a:bodyPr wrap="square" lIns="0" tIns="0" rIns="0" bIns="0" rtlCol="0"/>
          <a:lstStyle/>
          <a:p>
            <a:endParaRPr/>
          </a:p>
        </p:txBody>
      </p:sp>
      <p:sp>
        <p:nvSpPr>
          <p:cNvPr id="37" name="object 37"/>
          <p:cNvSpPr/>
          <p:nvPr/>
        </p:nvSpPr>
        <p:spPr>
          <a:xfrm>
            <a:off x="5589295" y="5024976"/>
            <a:ext cx="287786" cy="231315"/>
          </a:xfrm>
          <a:custGeom>
            <a:avLst/>
            <a:gdLst/>
            <a:ahLst/>
            <a:cxnLst/>
            <a:rect l="l" t="t" r="r" b="b"/>
            <a:pathLst>
              <a:path w="336550" h="270510">
                <a:moveTo>
                  <a:pt x="206501" y="270510"/>
                </a:moveTo>
                <a:lnTo>
                  <a:pt x="0" y="270510"/>
                </a:lnTo>
                <a:lnTo>
                  <a:pt x="0" y="0"/>
                </a:lnTo>
                <a:lnTo>
                  <a:pt x="206501" y="0"/>
                </a:lnTo>
                <a:lnTo>
                  <a:pt x="247479" y="6937"/>
                </a:lnTo>
                <a:lnTo>
                  <a:pt x="283043" y="26237"/>
                </a:lnTo>
                <a:lnTo>
                  <a:pt x="311072" y="55632"/>
                </a:lnTo>
                <a:lnTo>
                  <a:pt x="329446" y="92854"/>
                </a:lnTo>
                <a:lnTo>
                  <a:pt x="336041" y="135636"/>
                </a:lnTo>
                <a:lnTo>
                  <a:pt x="329446" y="178338"/>
                </a:lnTo>
                <a:lnTo>
                  <a:pt x="311072" y="215371"/>
                </a:lnTo>
                <a:lnTo>
                  <a:pt x="283043" y="244541"/>
                </a:lnTo>
                <a:lnTo>
                  <a:pt x="247479" y="263652"/>
                </a:lnTo>
                <a:lnTo>
                  <a:pt x="206501" y="270510"/>
                </a:lnTo>
                <a:close/>
              </a:path>
            </a:pathLst>
          </a:custGeom>
          <a:ln w="6515">
            <a:solidFill>
              <a:srgbClr val="000000"/>
            </a:solidFill>
          </a:ln>
        </p:spPr>
        <p:txBody>
          <a:bodyPr wrap="square" lIns="0" tIns="0" rIns="0" bIns="0" rtlCol="0"/>
          <a:lstStyle/>
          <a:p>
            <a:endParaRPr/>
          </a:p>
        </p:txBody>
      </p:sp>
      <p:sp>
        <p:nvSpPr>
          <p:cNvPr id="38" name="object 38"/>
          <p:cNvSpPr/>
          <p:nvPr/>
        </p:nvSpPr>
        <p:spPr>
          <a:xfrm>
            <a:off x="5586048" y="5624440"/>
            <a:ext cx="146608" cy="0"/>
          </a:xfrm>
          <a:custGeom>
            <a:avLst/>
            <a:gdLst/>
            <a:ahLst/>
            <a:cxnLst/>
            <a:rect l="l" t="t" r="r" b="b"/>
            <a:pathLst>
              <a:path w="171450">
                <a:moveTo>
                  <a:pt x="0" y="0"/>
                </a:moveTo>
                <a:lnTo>
                  <a:pt x="171450" y="0"/>
                </a:lnTo>
              </a:path>
            </a:pathLst>
          </a:custGeom>
          <a:ln w="6515">
            <a:solidFill>
              <a:srgbClr val="000000"/>
            </a:solidFill>
          </a:ln>
        </p:spPr>
        <p:txBody>
          <a:bodyPr wrap="square" lIns="0" tIns="0" rIns="0" bIns="0" rtlCol="0"/>
          <a:lstStyle/>
          <a:p>
            <a:endParaRPr/>
          </a:p>
        </p:txBody>
      </p:sp>
      <p:sp>
        <p:nvSpPr>
          <p:cNvPr id="39" name="object 39"/>
          <p:cNvSpPr/>
          <p:nvPr/>
        </p:nvSpPr>
        <p:spPr>
          <a:xfrm>
            <a:off x="5586048" y="5740423"/>
            <a:ext cx="146608" cy="0"/>
          </a:xfrm>
          <a:custGeom>
            <a:avLst/>
            <a:gdLst/>
            <a:ahLst/>
            <a:cxnLst/>
            <a:rect l="l" t="t" r="r" b="b"/>
            <a:pathLst>
              <a:path w="171450">
                <a:moveTo>
                  <a:pt x="0" y="0"/>
                </a:moveTo>
                <a:lnTo>
                  <a:pt x="171450" y="0"/>
                </a:lnTo>
              </a:path>
            </a:pathLst>
          </a:custGeom>
          <a:ln w="6515">
            <a:solidFill>
              <a:srgbClr val="000000"/>
            </a:solidFill>
          </a:ln>
        </p:spPr>
        <p:txBody>
          <a:bodyPr wrap="square" lIns="0" tIns="0" rIns="0" bIns="0" rtlCol="0"/>
          <a:lstStyle/>
          <a:p>
            <a:endParaRPr/>
          </a:p>
        </p:txBody>
      </p:sp>
      <p:sp>
        <p:nvSpPr>
          <p:cNvPr id="40" name="object 40"/>
          <p:cNvSpPr/>
          <p:nvPr/>
        </p:nvSpPr>
        <p:spPr>
          <a:xfrm>
            <a:off x="5732656" y="5682431"/>
            <a:ext cx="145522" cy="0"/>
          </a:xfrm>
          <a:custGeom>
            <a:avLst/>
            <a:gdLst/>
            <a:ahLst/>
            <a:cxnLst/>
            <a:rect l="l" t="t" r="r" b="b"/>
            <a:pathLst>
              <a:path w="170179">
                <a:moveTo>
                  <a:pt x="0" y="0"/>
                </a:moveTo>
                <a:lnTo>
                  <a:pt x="169925" y="0"/>
                </a:lnTo>
              </a:path>
            </a:pathLst>
          </a:custGeom>
          <a:ln w="6515">
            <a:solidFill>
              <a:srgbClr val="000000"/>
            </a:solidFill>
          </a:ln>
        </p:spPr>
        <p:txBody>
          <a:bodyPr wrap="square" lIns="0" tIns="0" rIns="0" bIns="0" rtlCol="0"/>
          <a:lstStyle/>
          <a:p>
            <a:endParaRPr/>
          </a:p>
        </p:txBody>
      </p:sp>
      <p:sp>
        <p:nvSpPr>
          <p:cNvPr id="41" name="object 41"/>
          <p:cNvSpPr/>
          <p:nvPr/>
        </p:nvSpPr>
        <p:spPr>
          <a:xfrm>
            <a:off x="5589306" y="5567101"/>
            <a:ext cx="287786" cy="231315"/>
          </a:xfrm>
          <a:custGeom>
            <a:avLst/>
            <a:gdLst/>
            <a:ahLst/>
            <a:cxnLst/>
            <a:rect l="l" t="t" r="r" b="b"/>
            <a:pathLst>
              <a:path w="336550" h="270510">
                <a:moveTo>
                  <a:pt x="336042" y="134874"/>
                </a:moveTo>
                <a:lnTo>
                  <a:pt x="312356" y="102817"/>
                </a:lnTo>
                <a:lnTo>
                  <a:pt x="281432" y="73998"/>
                </a:lnTo>
                <a:lnTo>
                  <a:pt x="244030" y="48863"/>
                </a:lnTo>
                <a:lnTo>
                  <a:pt x="200914" y="27855"/>
                </a:lnTo>
                <a:lnTo>
                  <a:pt x="152844" y="11419"/>
                </a:lnTo>
                <a:lnTo>
                  <a:pt x="100584" y="0"/>
                </a:lnTo>
                <a:lnTo>
                  <a:pt x="0" y="0"/>
                </a:lnTo>
                <a:lnTo>
                  <a:pt x="26035" y="43691"/>
                </a:lnTo>
                <a:lnTo>
                  <a:pt x="41656" y="88928"/>
                </a:lnTo>
                <a:lnTo>
                  <a:pt x="46863" y="134969"/>
                </a:lnTo>
                <a:lnTo>
                  <a:pt x="46863" y="270510"/>
                </a:lnTo>
                <a:lnTo>
                  <a:pt x="100584" y="270510"/>
                </a:lnTo>
                <a:lnTo>
                  <a:pt x="152527" y="258769"/>
                </a:lnTo>
                <a:lnTo>
                  <a:pt x="200406" y="242118"/>
                </a:lnTo>
                <a:lnTo>
                  <a:pt x="243459" y="220980"/>
                </a:lnTo>
                <a:lnTo>
                  <a:pt x="280924" y="195777"/>
                </a:lnTo>
                <a:lnTo>
                  <a:pt x="312039" y="166934"/>
                </a:lnTo>
                <a:lnTo>
                  <a:pt x="336042" y="134874"/>
                </a:lnTo>
                <a:close/>
              </a:path>
              <a:path w="336550" h="270510">
                <a:moveTo>
                  <a:pt x="46863" y="270510"/>
                </a:moveTo>
                <a:lnTo>
                  <a:pt x="46863" y="134969"/>
                </a:lnTo>
                <a:lnTo>
                  <a:pt x="41656" y="181073"/>
                </a:lnTo>
                <a:lnTo>
                  <a:pt x="26035" y="226500"/>
                </a:lnTo>
                <a:lnTo>
                  <a:pt x="0" y="270510"/>
                </a:lnTo>
                <a:lnTo>
                  <a:pt x="46863" y="270510"/>
                </a:lnTo>
                <a:close/>
              </a:path>
            </a:pathLst>
          </a:custGeom>
          <a:solidFill>
            <a:srgbClr val="FFFFFF"/>
          </a:solidFill>
        </p:spPr>
        <p:txBody>
          <a:bodyPr wrap="square" lIns="0" tIns="0" rIns="0" bIns="0" rtlCol="0"/>
          <a:lstStyle/>
          <a:p>
            <a:endParaRPr/>
          </a:p>
        </p:txBody>
      </p:sp>
      <p:sp>
        <p:nvSpPr>
          <p:cNvPr id="42" name="object 42"/>
          <p:cNvSpPr/>
          <p:nvPr/>
        </p:nvSpPr>
        <p:spPr>
          <a:xfrm>
            <a:off x="5589306" y="5567101"/>
            <a:ext cx="287786" cy="231315"/>
          </a:xfrm>
          <a:custGeom>
            <a:avLst/>
            <a:gdLst/>
            <a:ahLst/>
            <a:cxnLst/>
            <a:rect l="l" t="t" r="r" b="b"/>
            <a:pathLst>
              <a:path w="336550" h="270510">
                <a:moveTo>
                  <a:pt x="336042" y="134874"/>
                </a:moveTo>
                <a:lnTo>
                  <a:pt x="312039" y="166934"/>
                </a:lnTo>
                <a:lnTo>
                  <a:pt x="280924" y="195777"/>
                </a:lnTo>
                <a:lnTo>
                  <a:pt x="243459" y="220980"/>
                </a:lnTo>
                <a:lnTo>
                  <a:pt x="200406" y="242118"/>
                </a:lnTo>
                <a:lnTo>
                  <a:pt x="152527" y="258769"/>
                </a:lnTo>
                <a:lnTo>
                  <a:pt x="100584" y="270510"/>
                </a:lnTo>
                <a:lnTo>
                  <a:pt x="0" y="270510"/>
                </a:lnTo>
                <a:lnTo>
                  <a:pt x="26035" y="226500"/>
                </a:lnTo>
                <a:lnTo>
                  <a:pt x="41656" y="181073"/>
                </a:lnTo>
                <a:lnTo>
                  <a:pt x="46863" y="134969"/>
                </a:lnTo>
                <a:lnTo>
                  <a:pt x="41656" y="88928"/>
                </a:lnTo>
                <a:lnTo>
                  <a:pt x="26035" y="43691"/>
                </a:lnTo>
                <a:lnTo>
                  <a:pt x="0" y="0"/>
                </a:lnTo>
                <a:lnTo>
                  <a:pt x="100584" y="0"/>
                </a:lnTo>
                <a:lnTo>
                  <a:pt x="152844" y="11419"/>
                </a:lnTo>
                <a:lnTo>
                  <a:pt x="200914" y="27855"/>
                </a:lnTo>
                <a:lnTo>
                  <a:pt x="244030" y="48863"/>
                </a:lnTo>
                <a:lnTo>
                  <a:pt x="281432" y="73998"/>
                </a:lnTo>
                <a:lnTo>
                  <a:pt x="312356" y="102817"/>
                </a:lnTo>
                <a:lnTo>
                  <a:pt x="336042" y="134874"/>
                </a:lnTo>
                <a:close/>
              </a:path>
            </a:pathLst>
          </a:custGeom>
          <a:ln w="6515">
            <a:solidFill>
              <a:srgbClr val="000000"/>
            </a:solidFill>
          </a:ln>
        </p:spPr>
        <p:txBody>
          <a:bodyPr wrap="square" lIns="0" tIns="0" rIns="0" bIns="0" rtlCol="0"/>
          <a:lstStyle/>
          <a:p>
            <a:endParaRPr/>
          </a:p>
        </p:txBody>
      </p:sp>
      <p:sp>
        <p:nvSpPr>
          <p:cNvPr id="43" name="object 43"/>
          <p:cNvSpPr/>
          <p:nvPr/>
        </p:nvSpPr>
        <p:spPr>
          <a:xfrm>
            <a:off x="5589295" y="5567101"/>
            <a:ext cx="287786" cy="231315"/>
          </a:xfrm>
          <a:custGeom>
            <a:avLst/>
            <a:gdLst/>
            <a:ahLst/>
            <a:cxnLst/>
            <a:rect l="l" t="t" r="r" b="b"/>
            <a:pathLst>
              <a:path w="336550" h="270510">
                <a:moveTo>
                  <a:pt x="336041" y="134874"/>
                </a:moveTo>
                <a:lnTo>
                  <a:pt x="329446" y="92171"/>
                </a:lnTo>
                <a:lnTo>
                  <a:pt x="311072" y="55138"/>
                </a:lnTo>
                <a:lnTo>
                  <a:pt x="283043" y="25968"/>
                </a:lnTo>
                <a:lnTo>
                  <a:pt x="247479" y="6858"/>
                </a:lnTo>
                <a:lnTo>
                  <a:pt x="206501" y="0"/>
                </a:lnTo>
                <a:lnTo>
                  <a:pt x="0" y="0"/>
                </a:lnTo>
                <a:lnTo>
                  <a:pt x="0" y="270510"/>
                </a:lnTo>
                <a:lnTo>
                  <a:pt x="206501" y="270510"/>
                </a:lnTo>
                <a:lnTo>
                  <a:pt x="247479" y="263572"/>
                </a:lnTo>
                <a:lnTo>
                  <a:pt x="283043" y="244272"/>
                </a:lnTo>
                <a:lnTo>
                  <a:pt x="311072" y="214877"/>
                </a:lnTo>
                <a:lnTo>
                  <a:pt x="329446" y="177655"/>
                </a:lnTo>
                <a:lnTo>
                  <a:pt x="336041" y="134874"/>
                </a:lnTo>
                <a:close/>
              </a:path>
            </a:pathLst>
          </a:custGeom>
          <a:solidFill>
            <a:srgbClr val="FFFFFF"/>
          </a:solidFill>
        </p:spPr>
        <p:txBody>
          <a:bodyPr wrap="square" lIns="0" tIns="0" rIns="0" bIns="0" rtlCol="0"/>
          <a:lstStyle/>
          <a:p>
            <a:endParaRPr/>
          </a:p>
        </p:txBody>
      </p:sp>
      <p:sp>
        <p:nvSpPr>
          <p:cNvPr id="44" name="object 44"/>
          <p:cNvSpPr/>
          <p:nvPr/>
        </p:nvSpPr>
        <p:spPr>
          <a:xfrm>
            <a:off x="5589295" y="5567101"/>
            <a:ext cx="287786" cy="231315"/>
          </a:xfrm>
          <a:custGeom>
            <a:avLst/>
            <a:gdLst/>
            <a:ahLst/>
            <a:cxnLst/>
            <a:rect l="l" t="t" r="r" b="b"/>
            <a:pathLst>
              <a:path w="336550" h="270510">
                <a:moveTo>
                  <a:pt x="206501" y="270510"/>
                </a:moveTo>
                <a:lnTo>
                  <a:pt x="0" y="270510"/>
                </a:lnTo>
                <a:lnTo>
                  <a:pt x="0" y="0"/>
                </a:lnTo>
                <a:lnTo>
                  <a:pt x="206501" y="0"/>
                </a:lnTo>
                <a:lnTo>
                  <a:pt x="247479" y="6858"/>
                </a:lnTo>
                <a:lnTo>
                  <a:pt x="283043" y="25968"/>
                </a:lnTo>
                <a:lnTo>
                  <a:pt x="311072" y="55138"/>
                </a:lnTo>
                <a:lnTo>
                  <a:pt x="329446" y="92171"/>
                </a:lnTo>
                <a:lnTo>
                  <a:pt x="336041" y="134874"/>
                </a:lnTo>
                <a:lnTo>
                  <a:pt x="329446" y="177655"/>
                </a:lnTo>
                <a:lnTo>
                  <a:pt x="311072" y="214877"/>
                </a:lnTo>
                <a:lnTo>
                  <a:pt x="283043" y="244272"/>
                </a:lnTo>
                <a:lnTo>
                  <a:pt x="247479" y="263572"/>
                </a:lnTo>
                <a:lnTo>
                  <a:pt x="206501" y="270510"/>
                </a:lnTo>
                <a:close/>
              </a:path>
            </a:pathLst>
          </a:custGeom>
          <a:ln w="6515">
            <a:solidFill>
              <a:srgbClr val="000000"/>
            </a:solidFill>
          </a:ln>
        </p:spPr>
        <p:txBody>
          <a:bodyPr wrap="square" lIns="0" tIns="0" rIns="0" bIns="0" rtlCol="0"/>
          <a:lstStyle/>
          <a:p>
            <a:endParaRPr/>
          </a:p>
        </p:txBody>
      </p:sp>
      <p:sp>
        <p:nvSpPr>
          <p:cNvPr id="45" name="object 45"/>
          <p:cNvSpPr/>
          <p:nvPr/>
        </p:nvSpPr>
        <p:spPr>
          <a:xfrm>
            <a:off x="6593409" y="5817311"/>
            <a:ext cx="131404" cy="0"/>
          </a:xfrm>
          <a:custGeom>
            <a:avLst/>
            <a:gdLst/>
            <a:ahLst/>
            <a:cxnLst/>
            <a:rect l="l" t="t" r="r" b="b"/>
            <a:pathLst>
              <a:path w="153670">
                <a:moveTo>
                  <a:pt x="0" y="0"/>
                </a:moveTo>
                <a:lnTo>
                  <a:pt x="153149" y="0"/>
                </a:lnTo>
              </a:path>
            </a:pathLst>
          </a:custGeom>
          <a:ln w="7124">
            <a:solidFill>
              <a:srgbClr val="000000"/>
            </a:solidFill>
          </a:ln>
        </p:spPr>
        <p:txBody>
          <a:bodyPr wrap="square" lIns="0" tIns="0" rIns="0" bIns="0" rtlCol="0"/>
          <a:lstStyle/>
          <a:p>
            <a:endParaRPr/>
          </a:p>
        </p:txBody>
      </p:sp>
      <p:sp>
        <p:nvSpPr>
          <p:cNvPr id="46" name="object 46"/>
          <p:cNvSpPr/>
          <p:nvPr/>
        </p:nvSpPr>
        <p:spPr>
          <a:xfrm>
            <a:off x="6593409" y="5938507"/>
            <a:ext cx="131404" cy="0"/>
          </a:xfrm>
          <a:custGeom>
            <a:avLst/>
            <a:gdLst/>
            <a:ahLst/>
            <a:cxnLst/>
            <a:rect l="l" t="t" r="r" b="b"/>
            <a:pathLst>
              <a:path w="153670">
                <a:moveTo>
                  <a:pt x="0" y="0"/>
                </a:moveTo>
                <a:lnTo>
                  <a:pt x="153149" y="0"/>
                </a:lnTo>
              </a:path>
            </a:pathLst>
          </a:custGeom>
          <a:ln w="7124">
            <a:solidFill>
              <a:srgbClr val="000000"/>
            </a:solidFill>
          </a:ln>
        </p:spPr>
        <p:txBody>
          <a:bodyPr wrap="square" lIns="0" tIns="0" rIns="0" bIns="0" rtlCol="0"/>
          <a:lstStyle/>
          <a:p>
            <a:endParaRPr/>
          </a:p>
        </p:txBody>
      </p:sp>
      <p:sp>
        <p:nvSpPr>
          <p:cNvPr id="47" name="object 47"/>
          <p:cNvSpPr/>
          <p:nvPr/>
        </p:nvSpPr>
        <p:spPr>
          <a:xfrm>
            <a:off x="6567346" y="5757365"/>
            <a:ext cx="314393" cy="242175"/>
          </a:xfrm>
          <a:custGeom>
            <a:avLst/>
            <a:gdLst/>
            <a:ahLst/>
            <a:cxnLst/>
            <a:rect l="l" t="t" r="r" b="b"/>
            <a:pathLst>
              <a:path w="367665" h="283209">
                <a:moveTo>
                  <a:pt x="367283" y="140970"/>
                </a:moveTo>
                <a:lnTo>
                  <a:pt x="341647" y="107456"/>
                </a:lnTo>
                <a:lnTo>
                  <a:pt x="307989" y="77328"/>
                </a:lnTo>
                <a:lnTo>
                  <a:pt x="267176" y="51054"/>
                </a:lnTo>
                <a:lnTo>
                  <a:pt x="220076" y="29097"/>
                </a:lnTo>
                <a:lnTo>
                  <a:pt x="167558" y="11923"/>
                </a:lnTo>
                <a:lnTo>
                  <a:pt x="110489" y="0"/>
                </a:lnTo>
                <a:lnTo>
                  <a:pt x="0" y="0"/>
                </a:lnTo>
                <a:lnTo>
                  <a:pt x="28574" y="45652"/>
                </a:lnTo>
                <a:lnTo>
                  <a:pt x="45719" y="92935"/>
                </a:lnTo>
                <a:lnTo>
                  <a:pt x="51434" y="141065"/>
                </a:lnTo>
                <a:lnTo>
                  <a:pt x="51434" y="282702"/>
                </a:lnTo>
                <a:lnTo>
                  <a:pt x="110489" y="282702"/>
                </a:lnTo>
                <a:lnTo>
                  <a:pt x="167241" y="270457"/>
                </a:lnTo>
                <a:lnTo>
                  <a:pt x="219568" y="253068"/>
                </a:lnTo>
                <a:lnTo>
                  <a:pt x="266604" y="230981"/>
                </a:lnTo>
                <a:lnTo>
                  <a:pt x="307481" y="204639"/>
                </a:lnTo>
                <a:lnTo>
                  <a:pt x="341330" y="174487"/>
                </a:lnTo>
                <a:lnTo>
                  <a:pt x="367283" y="140970"/>
                </a:lnTo>
                <a:close/>
              </a:path>
              <a:path w="367665" h="283209">
                <a:moveTo>
                  <a:pt x="51434" y="282702"/>
                </a:moveTo>
                <a:lnTo>
                  <a:pt x="51434" y="141065"/>
                </a:lnTo>
                <a:lnTo>
                  <a:pt x="45719" y="189258"/>
                </a:lnTo>
                <a:lnTo>
                  <a:pt x="28574" y="236731"/>
                </a:lnTo>
                <a:lnTo>
                  <a:pt x="0" y="282702"/>
                </a:lnTo>
                <a:lnTo>
                  <a:pt x="51434" y="282702"/>
                </a:lnTo>
                <a:close/>
              </a:path>
            </a:pathLst>
          </a:custGeom>
          <a:solidFill>
            <a:srgbClr val="FFFFFF"/>
          </a:solidFill>
        </p:spPr>
        <p:txBody>
          <a:bodyPr wrap="square" lIns="0" tIns="0" rIns="0" bIns="0" rtlCol="0"/>
          <a:lstStyle/>
          <a:p>
            <a:endParaRPr/>
          </a:p>
        </p:txBody>
      </p:sp>
      <p:sp>
        <p:nvSpPr>
          <p:cNvPr id="48" name="object 48"/>
          <p:cNvSpPr/>
          <p:nvPr/>
        </p:nvSpPr>
        <p:spPr>
          <a:xfrm>
            <a:off x="6567346" y="5757365"/>
            <a:ext cx="314393" cy="242175"/>
          </a:xfrm>
          <a:custGeom>
            <a:avLst/>
            <a:gdLst/>
            <a:ahLst/>
            <a:cxnLst/>
            <a:rect l="l" t="t" r="r" b="b"/>
            <a:pathLst>
              <a:path w="367665" h="283209">
                <a:moveTo>
                  <a:pt x="367283" y="140970"/>
                </a:moveTo>
                <a:lnTo>
                  <a:pt x="341330" y="174487"/>
                </a:lnTo>
                <a:lnTo>
                  <a:pt x="307481" y="204639"/>
                </a:lnTo>
                <a:lnTo>
                  <a:pt x="266604" y="230981"/>
                </a:lnTo>
                <a:lnTo>
                  <a:pt x="219568" y="253068"/>
                </a:lnTo>
                <a:lnTo>
                  <a:pt x="167241" y="270457"/>
                </a:lnTo>
                <a:lnTo>
                  <a:pt x="110489" y="282702"/>
                </a:lnTo>
                <a:lnTo>
                  <a:pt x="0" y="282702"/>
                </a:lnTo>
                <a:lnTo>
                  <a:pt x="28574" y="236731"/>
                </a:lnTo>
                <a:lnTo>
                  <a:pt x="45719" y="189258"/>
                </a:lnTo>
                <a:lnTo>
                  <a:pt x="51434" y="141065"/>
                </a:lnTo>
                <a:lnTo>
                  <a:pt x="45719" y="92935"/>
                </a:lnTo>
                <a:lnTo>
                  <a:pt x="28574" y="45652"/>
                </a:lnTo>
                <a:lnTo>
                  <a:pt x="0" y="0"/>
                </a:lnTo>
                <a:lnTo>
                  <a:pt x="110489" y="0"/>
                </a:lnTo>
                <a:lnTo>
                  <a:pt x="167558" y="11923"/>
                </a:lnTo>
                <a:lnTo>
                  <a:pt x="220076" y="29097"/>
                </a:lnTo>
                <a:lnTo>
                  <a:pt x="267176" y="51054"/>
                </a:lnTo>
                <a:lnTo>
                  <a:pt x="307989" y="77328"/>
                </a:lnTo>
                <a:lnTo>
                  <a:pt x="341647" y="107456"/>
                </a:lnTo>
                <a:lnTo>
                  <a:pt x="367283" y="140970"/>
                </a:lnTo>
                <a:close/>
              </a:path>
            </a:pathLst>
          </a:custGeom>
          <a:ln w="7124">
            <a:solidFill>
              <a:srgbClr val="000000"/>
            </a:solidFill>
          </a:ln>
        </p:spPr>
        <p:txBody>
          <a:bodyPr wrap="square" lIns="0" tIns="0" rIns="0" bIns="0" rtlCol="0"/>
          <a:lstStyle/>
          <a:p>
            <a:endParaRPr/>
          </a:p>
        </p:txBody>
      </p:sp>
      <p:sp>
        <p:nvSpPr>
          <p:cNvPr id="49" name="object 49"/>
          <p:cNvSpPr/>
          <p:nvPr/>
        </p:nvSpPr>
        <p:spPr>
          <a:xfrm>
            <a:off x="3966191" y="4271085"/>
            <a:ext cx="318194" cy="0"/>
          </a:xfrm>
          <a:custGeom>
            <a:avLst/>
            <a:gdLst/>
            <a:ahLst/>
            <a:cxnLst/>
            <a:rect l="l" t="t" r="r" b="b"/>
            <a:pathLst>
              <a:path w="372110">
                <a:moveTo>
                  <a:pt x="0" y="0"/>
                </a:moveTo>
                <a:lnTo>
                  <a:pt x="371856" y="0"/>
                </a:lnTo>
              </a:path>
            </a:pathLst>
          </a:custGeom>
          <a:ln w="12192">
            <a:solidFill>
              <a:srgbClr val="000000"/>
            </a:solidFill>
          </a:ln>
        </p:spPr>
        <p:txBody>
          <a:bodyPr wrap="square" lIns="0" tIns="0" rIns="0" bIns="0" rtlCol="0"/>
          <a:lstStyle/>
          <a:p>
            <a:endParaRPr/>
          </a:p>
        </p:txBody>
      </p:sp>
      <p:sp>
        <p:nvSpPr>
          <p:cNvPr id="50" name="object 50"/>
          <p:cNvSpPr/>
          <p:nvPr/>
        </p:nvSpPr>
        <p:spPr>
          <a:xfrm>
            <a:off x="4117361" y="4175300"/>
            <a:ext cx="162898" cy="0"/>
          </a:xfrm>
          <a:custGeom>
            <a:avLst/>
            <a:gdLst/>
            <a:ahLst/>
            <a:cxnLst/>
            <a:rect l="l" t="t" r="r" b="b"/>
            <a:pathLst>
              <a:path w="190500">
                <a:moveTo>
                  <a:pt x="0" y="0"/>
                </a:moveTo>
                <a:lnTo>
                  <a:pt x="190500" y="0"/>
                </a:lnTo>
              </a:path>
            </a:pathLst>
          </a:custGeom>
          <a:ln w="71627">
            <a:solidFill>
              <a:srgbClr val="FFFFFF"/>
            </a:solidFill>
          </a:ln>
        </p:spPr>
        <p:txBody>
          <a:bodyPr wrap="square" lIns="0" tIns="0" rIns="0" bIns="0" rtlCol="0"/>
          <a:lstStyle/>
          <a:p>
            <a:endParaRPr/>
          </a:p>
        </p:txBody>
      </p:sp>
      <p:sp>
        <p:nvSpPr>
          <p:cNvPr id="51" name="object 51"/>
          <p:cNvSpPr/>
          <p:nvPr/>
        </p:nvSpPr>
        <p:spPr>
          <a:xfrm>
            <a:off x="5445957" y="3859930"/>
            <a:ext cx="164527" cy="0"/>
          </a:xfrm>
          <a:custGeom>
            <a:avLst/>
            <a:gdLst/>
            <a:ahLst/>
            <a:cxnLst/>
            <a:rect l="l" t="t" r="r" b="b"/>
            <a:pathLst>
              <a:path w="192404">
                <a:moveTo>
                  <a:pt x="0" y="0"/>
                </a:moveTo>
                <a:lnTo>
                  <a:pt x="192024" y="0"/>
                </a:lnTo>
              </a:path>
            </a:pathLst>
          </a:custGeom>
          <a:ln w="73151">
            <a:solidFill>
              <a:srgbClr val="FFFFFF"/>
            </a:solidFill>
          </a:ln>
        </p:spPr>
        <p:txBody>
          <a:bodyPr wrap="square" lIns="0" tIns="0" rIns="0" bIns="0" rtlCol="0"/>
          <a:lstStyle/>
          <a:p>
            <a:endParaRPr/>
          </a:p>
        </p:txBody>
      </p:sp>
      <p:sp>
        <p:nvSpPr>
          <p:cNvPr id="52" name="object 52"/>
          <p:cNvSpPr/>
          <p:nvPr/>
        </p:nvSpPr>
        <p:spPr>
          <a:xfrm>
            <a:off x="5445957" y="3784345"/>
            <a:ext cx="164527" cy="0"/>
          </a:xfrm>
          <a:custGeom>
            <a:avLst/>
            <a:gdLst/>
            <a:ahLst/>
            <a:cxnLst/>
            <a:rect l="l" t="t" r="r" b="b"/>
            <a:pathLst>
              <a:path w="192404">
                <a:moveTo>
                  <a:pt x="0" y="0"/>
                </a:moveTo>
                <a:lnTo>
                  <a:pt x="192024" y="0"/>
                </a:lnTo>
              </a:path>
            </a:pathLst>
          </a:custGeom>
          <a:ln w="71627">
            <a:solidFill>
              <a:srgbClr val="FFFFFF"/>
            </a:solidFill>
          </a:ln>
        </p:spPr>
        <p:txBody>
          <a:bodyPr wrap="square" lIns="0" tIns="0" rIns="0" bIns="0" rtlCol="0"/>
          <a:lstStyle/>
          <a:p>
            <a:endParaRPr/>
          </a:p>
        </p:txBody>
      </p:sp>
      <p:sp>
        <p:nvSpPr>
          <p:cNvPr id="53" name="object 53"/>
          <p:cNvSpPr/>
          <p:nvPr/>
        </p:nvSpPr>
        <p:spPr>
          <a:xfrm>
            <a:off x="6427895" y="4869245"/>
            <a:ext cx="164527" cy="0"/>
          </a:xfrm>
          <a:custGeom>
            <a:avLst/>
            <a:gdLst/>
            <a:ahLst/>
            <a:cxnLst/>
            <a:rect l="l" t="t" r="r" b="b"/>
            <a:pathLst>
              <a:path w="192404">
                <a:moveTo>
                  <a:pt x="0" y="0"/>
                </a:moveTo>
                <a:lnTo>
                  <a:pt x="192024" y="0"/>
                </a:lnTo>
              </a:path>
            </a:pathLst>
          </a:custGeom>
          <a:ln w="71627">
            <a:solidFill>
              <a:srgbClr val="FFFFFF"/>
            </a:solidFill>
          </a:ln>
        </p:spPr>
        <p:txBody>
          <a:bodyPr wrap="square" lIns="0" tIns="0" rIns="0" bIns="0" rtlCol="0"/>
          <a:lstStyle/>
          <a:p>
            <a:endParaRPr/>
          </a:p>
        </p:txBody>
      </p:sp>
      <p:sp>
        <p:nvSpPr>
          <p:cNvPr id="54" name="object 54"/>
          <p:cNvSpPr/>
          <p:nvPr/>
        </p:nvSpPr>
        <p:spPr>
          <a:xfrm>
            <a:off x="6427895" y="4946459"/>
            <a:ext cx="164527" cy="0"/>
          </a:xfrm>
          <a:custGeom>
            <a:avLst/>
            <a:gdLst/>
            <a:ahLst/>
            <a:cxnLst/>
            <a:rect l="l" t="t" r="r" b="b"/>
            <a:pathLst>
              <a:path w="192404">
                <a:moveTo>
                  <a:pt x="0" y="0"/>
                </a:moveTo>
                <a:lnTo>
                  <a:pt x="192024" y="0"/>
                </a:lnTo>
              </a:path>
            </a:pathLst>
          </a:custGeom>
          <a:ln w="70865">
            <a:solidFill>
              <a:srgbClr val="FFFFFF"/>
            </a:solidFill>
          </a:ln>
        </p:spPr>
        <p:txBody>
          <a:bodyPr wrap="square" lIns="0" tIns="0" rIns="0" bIns="0" rtlCol="0"/>
          <a:lstStyle/>
          <a:p>
            <a:endParaRPr/>
          </a:p>
        </p:txBody>
      </p:sp>
      <p:sp>
        <p:nvSpPr>
          <p:cNvPr id="55" name="object 55"/>
          <p:cNvSpPr/>
          <p:nvPr/>
        </p:nvSpPr>
        <p:spPr>
          <a:xfrm>
            <a:off x="6430511" y="5838161"/>
            <a:ext cx="162898" cy="0"/>
          </a:xfrm>
          <a:custGeom>
            <a:avLst/>
            <a:gdLst/>
            <a:ahLst/>
            <a:cxnLst/>
            <a:rect l="l" t="t" r="r" b="b"/>
            <a:pathLst>
              <a:path w="190500">
                <a:moveTo>
                  <a:pt x="0" y="0"/>
                </a:moveTo>
                <a:lnTo>
                  <a:pt x="190500" y="0"/>
                </a:lnTo>
              </a:path>
            </a:pathLst>
          </a:custGeom>
          <a:ln w="71628">
            <a:solidFill>
              <a:srgbClr val="FFFFFF"/>
            </a:solidFill>
          </a:ln>
        </p:spPr>
        <p:txBody>
          <a:bodyPr wrap="square" lIns="0" tIns="0" rIns="0" bIns="0" rtlCol="0"/>
          <a:lstStyle/>
          <a:p>
            <a:endParaRPr/>
          </a:p>
        </p:txBody>
      </p:sp>
      <p:sp>
        <p:nvSpPr>
          <p:cNvPr id="56" name="object 56"/>
          <p:cNvSpPr/>
          <p:nvPr/>
        </p:nvSpPr>
        <p:spPr>
          <a:xfrm>
            <a:off x="6430511" y="5911792"/>
            <a:ext cx="162898" cy="0"/>
          </a:xfrm>
          <a:custGeom>
            <a:avLst/>
            <a:gdLst/>
            <a:ahLst/>
            <a:cxnLst/>
            <a:rect l="l" t="t" r="r" b="b"/>
            <a:pathLst>
              <a:path w="190500">
                <a:moveTo>
                  <a:pt x="0" y="0"/>
                </a:moveTo>
                <a:lnTo>
                  <a:pt x="190500" y="0"/>
                </a:lnTo>
              </a:path>
            </a:pathLst>
          </a:custGeom>
          <a:ln w="71627">
            <a:solidFill>
              <a:srgbClr val="FFFFFF"/>
            </a:solidFill>
          </a:ln>
        </p:spPr>
        <p:txBody>
          <a:bodyPr wrap="square" lIns="0" tIns="0" rIns="0" bIns="0" rtlCol="0"/>
          <a:lstStyle/>
          <a:p>
            <a:endParaRPr/>
          </a:p>
        </p:txBody>
      </p:sp>
      <p:sp>
        <p:nvSpPr>
          <p:cNvPr id="57" name="object 57"/>
          <p:cNvSpPr/>
          <p:nvPr/>
        </p:nvSpPr>
        <p:spPr>
          <a:xfrm>
            <a:off x="4940973" y="4123826"/>
            <a:ext cx="211756" cy="187007"/>
          </a:xfrm>
          <a:prstGeom prst="rect">
            <a:avLst/>
          </a:prstGeom>
          <a:blipFill>
            <a:blip r:embed="rId2" cstate="print"/>
            <a:stretch>
              <a:fillRect/>
            </a:stretch>
          </a:blipFill>
        </p:spPr>
        <p:txBody>
          <a:bodyPr wrap="square" lIns="0" tIns="0" rIns="0" bIns="0" rtlCol="0"/>
          <a:lstStyle/>
          <a:p>
            <a:endParaRPr/>
          </a:p>
        </p:txBody>
      </p:sp>
      <p:sp>
        <p:nvSpPr>
          <p:cNvPr id="58" name="object 58"/>
          <p:cNvSpPr txBox="1"/>
          <p:nvPr/>
        </p:nvSpPr>
        <p:spPr>
          <a:xfrm>
            <a:off x="1701472" y="2659890"/>
            <a:ext cx="2789354" cy="379400"/>
          </a:xfrm>
          <a:prstGeom prst="rect">
            <a:avLst/>
          </a:prstGeom>
        </p:spPr>
        <p:txBody>
          <a:bodyPr vert="horz" wrap="square" lIns="0" tIns="10860" rIns="0" bIns="0" rtlCol="0">
            <a:spAutoFit/>
          </a:bodyPr>
          <a:lstStyle/>
          <a:p>
            <a:pPr marL="10860">
              <a:spcBef>
                <a:spcPts val="86"/>
              </a:spcBef>
            </a:pPr>
            <a:r>
              <a:rPr sz="2394" dirty="0">
                <a:latin typeface="Times New Roman"/>
                <a:cs typeface="Times New Roman"/>
              </a:rPr>
              <a:t>Y = </a:t>
            </a:r>
            <a:r>
              <a:rPr sz="2394" spc="-4" dirty="0">
                <a:latin typeface="Times New Roman"/>
                <a:cs typeface="Times New Roman"/>
              </a:rPr>
              <a:t>CD </a:t>
            </a:r>
            <a:r>
              <a:rPr sz="2394" dirty="0">
                <a:latin typeface="Times New Roman"/>
                <a:cs typeface="Times New Roman"/>
              </a:rPr>
              <a:t>+ </a:t>
            </a:r>
            <a:r>
              <a:rPr sz="2394" spc="-4" dirty="0">
                <a:latin typeface="Times New Roman"/>
                <a:cs typeface="Times New Roman"/>
              </a:rPr>
              <a:t>CD </a:t>
            </a:r>
            <a:r>
              <a:rPr sz="2394" dirty="0">
                <a:latin typeface="Times New Roman"/>
                <a:cs typeface="Times New Roman"/>
              </a:rPr>
              <a:t>= C +</a:t>
            </a:r>
            <a:r>
              <a:rPr sz="2394" spc="-196" dirty="0">
                <a:latin typeface="Times New Roman"/>
                <a:cs typeface="Times New Roman"/>
              </a:rPr>
              <a:t> </a:t>
            </a:r>
            <a:r>
              <a:rPr sz="2394" dirty="0">
                <a:latin typeface="Times New Roman"/>
                <a:cs typeface="Times New Roman"/>
              </a:rPr>
              <a:t>D</a:t>
            </a:r>
          </a:p>
        </p:txBody>
      </p:sp>
      <p:sp>
        <p:nvSpPr>
          <p:cNvPr id="59" name="object 59"/>
          <p:cNvSpPr txBox="1">
            <a:spLocks noGrp="1"/>
          </p:cNvSpPr>
          <p:nvPr>
            <p:ph type="title"/>
          </p:nvPr>
        </p:nvSpPr>
        <p:spPr/>
        <p:txBody>
          <a:bodyPr/>
          <a:lstStyle/>
          <a:p>
            <a:r>
              <a:rPr lang="en-US"/>
              <a:t>Code Converter (2/3)</a:t>
            </a:r>
            <a:endParaRPr lang="en-US" dirty="0"/>
          </a:p>
        </p:txBody>
      </p:sp>
      <p:sp>
        <p:nvSpPr>
          <p:cNvPr id="166" name="object 166"/>
          <p:cNvSpPr txBox="1">
            <a:spLocks noGrp="1"/>
          </p:cNvSpPr>
          <p:nvPr>
            <p:ph type="ftr" sz="quarter" idx="11"/>
          </p:nvPr>
        </p:nvSpPr>
        <p:spPr/>
        <p:txBody>
          <a:bodyPr/>
          <a:lstStyle/>
          <a:p>
            <a:r>
              <a:rPr lang="en-US"/>
              <a:t>Verilog</a:t>
            </a:r>
            <a:endParaRPr lang="en-US" dirty="0"/>
          </a:p>
        </p:txBody>
      </p:sp>
      <p:sp>
        <p:nvSpPr>
          <p:cNvPr id="167" name="object 167"/>
          <p:cNvSpPr txBox="1">
            <a:spLocks noGrp="1"/>
          </p:cNvSpPr>
          <p:nvPr>
            <p:ph type="sldNum" sz="quarter" idx="12"/>
          </p:nvPr>
        </p:nvSpPr>
        <p:spPr/>
        <p:txBody>
          <a:bodyPr/>
          <a:lstStyle/>
          <a:p>
            <a:fld id="{81D60167-4931-47E6-BA6A-407CBD079E47}" type="slidenum">
              <a:rPr lang="en-US" altLang="zh-TW" smtClean="0"/>
              <a:pPr/>
              <a:t>149</a:t>
            </a:fld>
            <a:endParaRPr lang="en-US" altLang="zh-TW" dirty="0"/>
          </a:p>
        </p:txBody>
      </p:sp>
      <p:sp>
        <p:nvSpPr>
          <p:cNvPr id="60" name="object 60"/>
          <p:cNvSpPr txBox="1"/>
          <p:nvPr/>
        </p:nvSpPr>
        <p:spPr>
          <a:xfrm>
            <a:off x="839416" y="1212594"/>
            <a:ext cx="5946314" cy="1467782"/>
          </a:xfrm>
          <a:prstGeom prst="rect">
            <a:avLst/>
          </a:prstGeom>
        </p:spPr>
        <p:txBody>
          <a:bodyPr vert="horz" wrap="square" lIns="0" tIns="187333" rIns="0" bIns="0" rtlCol="0">
            <a:spAutoFit/>
          </a:bodyPr>
          <a:lstStyle/>
          <a:p>
            <a:pPr marL="10860">
              <a:spcBef>
                <a:spcPts val="1475"/>
              </a:spcBef>
            </a:pPr>
            <a:r>
              <a:rPr sz="2437" dirty="0">
                <a:latin typeface="標楷體"/>
                <a:cs typeface="標楷體"/>
              </a:rPr>
              <a:t>․</a:t>
            </a:r>
            <a:r>
              <a:rPr sz="2052" dirty="0">
                <a:latin typeface="Arial" panose="020B0604020202020204" pitchFamily="34" charset="0"/>
                <a:cs typeface="Arial" panose="020B0604020202020204" pitchFamily="34" charset="0"/>
              </a:rPr>
              <a:t>Equations: </a:t>
            </a:r>
            <a:r>
              <a:rPr sz="2052" spc="-4" dirty="0">
                <a:latin typeface="Arial" panose="020B0604020202020204" pitchFamily="34" charset="0"/>
                <a:cs typeface="Arial" panose="020B0604020202020204" pitchFamily="34" charset="0"/>
              </a:rPr>
              <a:t>(share </a:t>
            </a:r>
            <a:r>
              <a:rPr sz="2052" dirty="0">
                <a:latin typeface="Arial" panose="020B0604020202020204" pitchFamily="34" charset="0"/>
                <a:cs typeface="Arial" panose="020B0604020202020204" pitchFamily="34" charset="0"/>
              </a:rPr>
              <a:t>terms to minimize</a:t>
            </a:r>
            <a:r>
              <a:rPr sz="2052" spc="-77" dirty="0">
                <a:latin typeface="Arial" panose="020B0604020202020204" pitchFamily="34" charset="0"/>
                <a:cs typeface="Arial" panose="020B0604020202020204" pitchFamily="34" charset="0"/>
              </a:rPr>
              <a:t> </a:t>
            </a:r>
            <a:r>
              <a:rPr sz="2052" spc="-4" dirty="0">
                <a:latin typeface="Arial" panose="020B0604020202020204" pitchFamily="34" charset="0"/>
                <a:cs typeface="Arial" panose="020B0604020202020204" pitchFamily="34" charset="0"/>
              </a:rPr>
              <a:t>cost)</a:t>
            </a:r>
            <a:endParaRPr sz="2052" dirty="0">
              <a:latin typeface="Arial" panose="020B0604020202020204" pitchFamily="34" charset="0"/>
              <a:cs typeface="Arial" panose="020B0604020202020204" pitchFamily="34" charset="0"/>
            </a:endParaRPr>
          </a:p>
          <a:p>
            <a:pPr marL="872582">
              <a:spcBef>
                <a:spcPts val="1338"/>
              </a:spcBef>
            </a:pPr>
            <a:r>
              <a:rPr sz="2394" dirty="0">
                <a:latin typeface="Times New Roman"/>
                <a:cs typeface="Times New Roman"/>
              </a:rPr>
              <a:t>W</a:t>
            </a:r>
            <a:r>
              <a:rPr sz="2394" spc="-56" dirty="0">
                <a:latin typeface="Times New Roman"/>
                <a:cs typeface="Times New Roman"/>
              </a:rPr>
              <a:t> </a:t>
            </a:r>
            <a:r>
              <a:rPr sz="2394" dirty="0">
                <a:latin typeface="Times New Roman"/>
                <a:cs typeface="Times New Roman"/>
              </a:rPr>
              <a:t>=</a:t>
            </a:r>
            <a:r>
              <a:rPr sz="2394" spc="-141" dirty="0">
                <a:latin typeface="Times New Roman"/>
                <a:cs typeface="Times New Roman"/>
              </a:rPr>
              <a:t> </a:t>
            </a:r>
            <a:r>
              <a:rPr sz="2394" dirty="0">
                <a:latin typeface="Times New Roman"/>
                <a:cs typeface="Times New Roman"/>
              </a:rPr>
              <a:t>A</a:t>
            </a:r>
            <a:r>
              <a:rPr sz="2394" spc="-133" dirty="0">
                <a:latin typeface="Times New Roman"/>
                <a:cs typeface="Times New Roman"/>
              </a:rPr>
              <a:t> </a:t>
            </a:r>
            <a:r>
              <a:rPr sz="2394" dirty="0">
                <a:latin typeface="Times New Roman"/>
                <a:cs typeface="Times New Roman"/>
              </a:rPr>
              <a:t>+</a:t>
            </a:r>
            <a:r>
              <a:rPr sz="2394" spc="-13" dirty="0">
                <a:latin typeface="Times New Roman"/>
                <a:cs typeface="Times New Roman"/>
              </a:rPr>
              <a:t> </a:t>
            </a:r>
            <a:r>
              <a:rPr sz="2394" spc="-4" dirty="0">
                <a:latin typeface="Times New Roman"/>
                <a:cs typeface="Times New Roman"/>
              </a:rPr>
              <a:t>BC</a:t>
            </a:r>
            <a:r>
              <a:rPr sz="2394" spc="-13" dirty="0">
                <a:latin typeface="Times New Roman"/>
                <a:cs typeface="Times New Roman"/>
              </a:rPr>
              <a:t> </a:t>
            </a:r>
            <a:r>
              <a:rPr sz="2394" dirty="0">
                <a:latin typeface="Times New Roman"/>
                <a:cs typeface="Times New Roman"/>
              </a:rPr>
              <a:t>+</a:t>
            </a:r>
            <a:r>
              <a:rPr sz="2394" spc="-9" dirty="0">
                <a:latin typeface="Times New Roman"/>
                <a:cs typeface="Times New Roman"/>
              </a:rPr>
              <a:t> </a:t>
            </a:r>
            <a:r>
              <a:rPr sz="2394" spc="-4" dirty="0">
                <a:latin typeface="Times New Roman"/>
                <a:cs typeface="Times New Roman"/>
              </a:rPr>
              <a:t>BD</a:t>
            </a:r>
            <a:r>
              <a:rPr sz="2394" spc="-9" dirty="0">
                <a:latin typeface="Times New Roman"/>
                <a:cs typeface="Times New Roman"/>
              </a:rPr>
              <a:t> </a:t>
            </a:r>
            <a:r>
              <a:rPr sz="2394" dirty="0">
                <a:latin typeface="Times New Roman"/>
                <a:cs typeface="Times New Roman"/>
              </a:rPr>
              <a:t>=</a:t>
            </a:r>
            <a:r>
              <a:rPr sz="2394" spc="-141" dirty="0">
                <a:latin typeface="Times New Roman"/>
                <a:cs typeface="Times New Roman"/>
              </a:rPr>
              <a:t> </a:t>
            </a:r>
            <a:r>
              <a:rPr sz="2394" dirty="0">
                <a:latin typeface="Times New Roman"/>
                <a:cs typeface="Times New Roman"/>
              </a:rPr>
              <a:t>A</a:t>
            </a:r>
            <a:r>
              <a:rPr sz="2394" spc="-137" dirty="0">
                <a:latin typeface="Times New Roman"/>
                <a:cs typeface="Times New Roman"/>
              </a:rPr>
              <a:t> </a:t>
            </a:r>
            <a:r>
              <a:rPr sz="2394" dirty="0">
                <a:latin typeface="Times New Roman"/>
                <a:cs typeface="Times New Roman"/>
              </a:rPr>
              <a:t>+</a:t>
            </a:r>
            <a:r>
              <a:rPr sz="2394" spc="-13" dirty="0">
                <a:latin typeface="Times New Roman"/>
                <a:cs typeface="Times New Roman"/>
              </a:rPr>
              <a:t> </a:t>
            </a:r>
            <a:r>
              <a:rPr sz="2394" spc="-4" dirty="0">
                <a:latin typeface="Times New Roman"/>
                <a:cs typeface="Times New Roman"/>
              </a:rPr>
              <a:t>B(C</a:t>
            </a:r>
            <a:r>
              <a:rPr sz="2394" spc="-9" dirty="0">
                <a:latin typeface="Times New Roman"/>
                <a:cs typeface="Times New Roman"/>
              </a:rPr>
              <a:t> </a:t>
            </a:r>
            <a:r>
              <a:rPr sz="2394" dirty="0">
                <a:latin typeface="Times New Roman"/>
                <a:cs typeface="Times New Roman"/>
              </a:rPr>
              <a:t>+</a:t>
            </a:r>
            <a:r>
              <a:rPr sz="2394" spc="-13" dirty="0">
                <a:latin typeface="Times New Roman"/>
                <a:cs typeface="Times New Roman"/>
              </a:rPr>
              <a:t> </a:t>
            </a:r>
            <a:r>
              <a:rPr sz="2394" spc="-4" dirty="0">
                <a:latin typeface="Times New Roman"/>
                <a:cs typeface="Times New Roman"/>
              </a:rPr>
              <a:t>D)</a:t>
            </a:r>
            <a:endParaRPr sz="2394" dirty="0">
              <a:latin typeface="Times New Roman"/>
              <a:cs typeface="Times New Roman"/>
            </a:endParaRPr>
          </a:p>
          <a:p>
            <a:pPr marL="872582"/>
            <a:r>
              <a:rPr sz="2394" dirty="0">
                <a:latin typeface="Times New Roman"/>
                <a:cs typeface="Times New Roman"/>
              </a:rPr>
              <a:t>X = </a:t>
            </a:r>
            <a:r>
              <a:rPr sz="2394" spc="-4" dirty="0">
                <a:latin typeface="Times New Roman"/>
                <a:cs typeface="Times New Roman"/>
              </a:rPr>
              <a:t>BC </a:t>
            </a:r>
            <a:r>
              <a:rPr sz="2394" dirty="0">
                <a:latin typeface="Times New Roman"/>
                <a:cs typeface="Times New Roman"/>
              </a:rPr>
              <a:t>+ </a:t>
            </a:r>
            <a:r>
              <a:rPr sz="2394" spc="-4" dirty="0">
                <a:latin typeface="Times New Roman"/>
                <a:cs typeface="Times New Roman"/>
              </a:rPr>
              <a:t>BD </a:t>
            </a:r>
            <a:r>
              <a:rPr sz="2394" dirty="0">
                <a:latin typeface="Times New Roman"/>
                <a:cs typeface="Times New Roman"/>
              </a:rPr>
              <a:t>+ </a:t>
            </a:r>
            <a:r>
              <a:rPr sz="2394" spc="-4" dirty="0">
                <a:latin typeface="Times New Roman"/>
                <a:cs typeface="Times New Roman"/>
              </a:rPr>
              <a:t>BCD </a:t>
            </a:r>
            <a:r>
              <a:rPr sz="2394" dirty="0">
                <a:latin typeface="Times New Roman"/>
                <a:cs typeface="Times New Roman"/>
              </a:rPr>
              <a:t>= </a:t>
            </a:r>
            <a:r>
              <a:rPr sz="2394" spc="-4" dirty="0">
                <a:latin typeface="Times New Roman"/>
                <a:cs typeface="Times New Roman"/>
              </a:rPr>
              <a:t>B(C </a:t>
            </a:r>
            <a:r>
              <a:rPr sz="2394" dirty="0">
                <a:latin typeface="Times New Roman"/>
                <a:cs typeface="Times New Roman"/>
              </a:rPr>
              <a:t>+ </a:t>
            </a:r>
            <a:r>
              <a:rPr sz="2394" spc="-4" dirty="0">
                <a:latin typeface="Times New Roman"/>
                <a:cs typeface="Times New Roman"/>
              </a:rPr>
              <a:t>D) </a:t>
            </a:r>
            <a:r>
              <a:rPr sz="2394" dirty="0">
                <a:latin typeface="Times New Roman"/>
                <a:cs typeface="Times New Roman"/>
              </a:rPr>
              <a:t>+</a:t>
            </a:r>
            <a:r>
              <a:rPr sz="2394" spc="-94" dirty="0">
                <a:latin typeface="Times New Roman"/>
                <a:cs typeface="Times New Roman"/>
              </a:rPr>
              <a:t> </a:t>
            </a:r>
            <a:r>
              <a:rPr sz="2394" spc="-4" dirty="0">
                <a:latin typeface="Times New Roman"/>
                <a:cs typeface="Times New Roman"/>
              </a:rPr>
              <a:t>BCD</a:t>
            </a:r>
            <a:endParaRPr sz="2394" dirty="0">
              <a:latin typeface="Times New Roman"/>
              <a:cs typeface="Times New Roman"/>
            </a:endParaRPr>
          </a:p>
        </p:txBody>
      </p:sp>
      <p:sp>
        <p:nvSpPr>
          <p:cNvPr id="61" name="object 61"/>
          <p:cNvSpPr/>
          <p:nvPr/>
        </p:nvSpPr>
        <p:spPr>
          <a:xfrm>
            <a:off x="4551321" y="3761865"/>
            <a:ext cx="1062094" cy="0"/>
          </a:xfrm>
          <a:custGeom>
            <a:avLst/>
            <a:gdLst/>
            <a:ahLst/>
            <a:cxnLst/>
            <a:rect l="l" t="t" r="r" b="b"/>
            <a:pathLst>
              <a:path w="1242059">
                <a:moveTo>
                  <a:pt x="0" y="0"/>
                </a:moveTo>
                <a:lnTo>
                  <a:pt x="1242060" y="0"/>
                </a:lnTo>
              </a:path>
            </a:pathLst>
          </a:custGeom>
          <a:ln w="12954">
            <a:solidFill>
              <a:srgbClr val="000000"/>
            </a:solidFill>
          </a:ln>
        </p:spPr>
        <p:txBody>
          <a:bodyPr wrap="square" lIns="0" tIns="0" rIns="0" bIns="0" rtlCol="0"/>
          <a:lstStyle/>
          <a:p>
            <a:endParaRPr/>
          </a:p>
        </p:txBody>
      </p:sp>
      <p:sp>
        <p:nvSpPr>
          <p:cNvPr id="62" name="object 62"/>
          <p:cNvSpPr/>
          <p:nvPr/>
        </p:nvSpPr>
        <p:spPr>
          <a:xfrm>
            <a:off x="4316748" y="3216809"/>
            <a:ext cx="161812" cy="187876"/>
          </a:xfrm>
          <a:custGeom>
            <a:avLst/>
            <a:gdLst/>
            <a:ahLst/>
            <a:cxnLst/>
            <a:rect l="l" t="t" r="r" b="b"/>
            <a:pathLst>
              <a:path w="189229" h="219710">
                <a:moveTo>
                  <a:pt x="188976" y="109727"/>
                </a:moveTo>
                <a:lnTo>
                  <a:pt x="0" y="0"/>
                </a:lnTo>
                <a:lnTo>
                  <a:pt x="0" y="219456"/>
                </a:lnTo>
                <a:lnTo>
                  <a:pt x="1524" y="218571"/>
                </a:lnTo>
                <a:lnTo>
                  <a:pt x="1524" y="8382"/>
                </a:lnTo>
                <a:lnTo>
                  <a:pt x="6096" y="6095"/>
                </a:lnTo>
                <a:lnTo>
                  <a:pt x="6096" y="11047"/>
                </a:lnTo>
                <a:lnTo>
                  <a:pt x="175365" y="109728"/>
                </a:lnTo>
                <a:lnTo>
                  <a:pt x="180594" y="106680"/>
                </a:lnTo>
                <a:lnTo>
                  <a:pt x="180594" y="114594"/>
                </a:lnTo>
                <a:lnTo>
                  <a:pt x="188976" y="109727"/>
                </a:lnTo>
                <a:close/>
              </a:path>
              <a:path w="189229" h="219710">
                <a:moveTo>
                  <a:pt x="6096" y="11047"/>
                </a:moveTo>
                <a:lnTo>
                  <a:pt x="6096" y="6095"/>
                </a:lnTo>
                <a:lnTo>
                  <a:pt x="1524" y="8382"/>
                </a:lnTo>
                <a:lnTo>
                  <a:pt x="6096" y="11047"/>
                </a:lnTo>
                <a:close/>
              </a:path>
              <a:path w="189229" h="219710">
                <a:moveTo>
                  <a:pt x="6096" y="208408"/>
                </a:moveTo>
                <a:lnTo>
                  <a:pt x="6096" y="11047"/>
                </a:lnTo>
                <a:lnTo>
                  <a:pt x="1524" y="8382"/>
                </a:lnTo>
                <a:lnTo>
                  <a:pt x="1524" y="211074"/>
                </a:lnTo>
                <a:lnTo>
                  <a:pt x="6096" y="208408"/>
                </a:lnTo>
                <a:close/>
              </a:path>
              <a:path w="189229" h="219710">
                <a:moveTo>
                  <a:pt x="180594" y="114594"/>
                </a:moveTo>
                <a:lnTo>
                  <a:pt x="180594" y="112776"/>
                </a:lnTo>
                <a:lnTo>
                  <a:pt x="175365" y="109728"/>
                </a:lnTo>
                <a:lnTo>
                  <a:pt x="1524" y="211074"/>
                </a:lnTo>
                <a:lnTo>
                  <a:pt x="6096" y="214122"/>
                </a:lnTo>
                <a:lnTo>
                  <a:pt x="6096" y="215916"/>
                </a:lnTo>
                <a:lnTo>
                  <a:pt x="180594" y="114594"/>
                </a:lnTo>
                <a:close/>
              </a:path>
              <a:path w="189229" h="219710">
                <a:moveTo>
                  <a:pt x="6096" y="215916"/>
                </a:moveTo>
                <a:lnTo>
                  <a:pt x="6096" y="214122"/>
                </a:lnTo>
                <a:lnTo>
                  <a:pt x="1524" y="211074"/>
                </a:lnTo>
                <a:lnTo>
                  <a:pt x="1524" y="218571"/>
                </a:lnTo>
                <a:lnTo>
                  <a:pt x="6096" y="215916"/>
                </a:lnTo>
                <a:close/>
              </a:path>
              <a:path w="189229" h="219710">
                <a:moveTo>
                  <a:pt x="180594" y="112776"/>
                </a:moveTo>
                <a:lnTo>
                  <a:pt x="180594" y="106680"/>
                </a:lnTo>
                <a:lnTo>
                  <a:pt x="175365" y="109728"/>
                </a:lnTo>
                <a:lnTo>
                  <a:pt x="180594" y="112776"/>
                </a:lnTo>
                <a:close/>
              </a:path>
            </a:pathLst>
          </a:custGeom>
          <a:solidFill>
            <a:srgbClr val="000000"/>
          </a:solidFill>
        </p:spPr>
        <p:txBody>
          <a:bodyPr wrap="square" lIns="0" tIns="0" rIns="0" bIns="0" rtlCol="0"/>
          <a:lstStyle/>
          <a:p>
            <a:endParaRPr/>
          </a:p>
        </p:txBody>
      </p:sp>
      <p:sp>
        <p:nvSpPr>
          <p:cNvPr id="63" name="object 63"/>
          <p:cNvSpPr/>
          <p:nvPr/>
        </p:nvSpPr>
        <p:spPr>
          <a:xfrm>
            <a:off x="4327825" y="5106424"/>
            <a:ext cx="213070" cy="187658"/>
          </a:xfrm>
          <a:prstGeom prst="rect">
            <a:avLst/>
          </a:prstGeom>
          <a:blipFill>
            <a:blip r:embed="rId3" cstate="print"/>
            <a:stretch>
              <a:fillRect/>
            </a:stretch>
          </a:blipFill>
        </p:spPr>
        <p:txBody>
          <a:bodyPr wrap="square" lIns="0" tIns="0" rIns="0" bIns="0" rtlCol="0"/>
          <a:lstStyle/>
          <a:p>
            <a:endParaRPr/>
          </a:p>
        </p:txBody>
      </p:sp>
      <p:sp>
        <p:nvSpPr>
          <p:cNvPr id="64" name="object 64"/>
          <p:cNvSpPr/>
          <p:nvPr/>
        </p:nvSpPr>
        <p:spPr>
          <a:xfrm>
            <a:off x="4469873" y="3281545"/>
            <a:ext cx="58643" cy="58100"/>
          </a:xfrm>
          <a:custGeom>
            <a:avLst/>
            <a:gdLst/>
            <a:ahLst/>
            <a:cxnLst/>
            <a:rect l="l" t="t" r="r" b="b"/>
            <a:pathLst>
              <a:path w="68579" h="67945">
                <a:moveTo>
                  <a:pt x="762" y="37833"/>
                </a:moveTo>
                <a:lnTo>
                  <a:pt x="761" y="30975"/>
                </a:lnTo>
                <a:lnTo>
                  <a:pt x="0" y="34023"/>
                </a:lnTo>
                <a:lnTo>
                  <a:pt x="762" y="37833"/>
                </a:lnTo>
                <a:close/>
              </a:path>
              <a:path w="68579" h="67945">
                <a:moveTo>
                  <a:pt x="68580" y="34023"/>
                </a:moveTo>
                <a:lnTo>
                  <a:pt x="68580" y="30975"/>
                </a:lnTo>
                <a:lnTo>
                  <a:pt x="67818" y="27165"/>
                </a:lnTo>
                <a:lnTo>
                  <a:pt x="54952" y="6712"/>
                </a:lnTo>
                <a:lnTo>
                  <a:pt x="34409" y="0"/>
                </a:lnTo>
                <a:lnTo>
                  <a:pt x="13805" y="6869"/>
                </a:lnTo>
                <a:lnTo>
                  <a:pt x="761" y="27165"/>
                </a:lnTo>
                <a:lnTo>
                  <a:pt x="762" y="40881"/>
                </a:lnTo>
                <a:lnTo>
                  <a:pt x="1524" y="43929"/>
                </a:lnTo>
                <a:lnTo>
                  <a:pt x="6858" y="50540"/>
                </a:lnTo>
                <a:lnTo>
                  <a:pt x="6858" y="28689"/>
                </a:lnTo>
                <a:lnTo>
                  <a:pt x="7620" y="25641"/>
                </a:lnTo>
                <a:lnTo>
                  <a:pt x="8382" y="24498"/>
                </a:lnTo>
                <a:lnTo>
                  <a:pt x="8382" y="23355"/>
                </a:lnTo>
                <a:lnTo>
                  <a:pt x="11429" y="18021"/>
                </a:lnTo>
                <a:lnTo>
                  <a:pt x="11429" y="18783"/>
                </a:lnTo>
                <a:lnTo>
                  <a:pt x="14478" y="15125"/>
                </a:lnTo>
                <a:lnTo>
                  <a:pt x="14478" y="14973"/>
                </a:lnTo>
                <a:lnTo>
                  <a:pt x="15240" y="14211"/>
                </a:lnTo>
                <a:lnTo>
                  <a:pt x="15240" y="14338"/>
                </a:lnTo>
                <a:lnTo>
                  <a:pt x="19050" y="11163"/>
                </a:lnTo>
                <a:lnTo>
                  <a:pt x="23621" y="8115"/>
                </a:lnTo>
                <a:lnTo>
                  <a:pt x="23621" y="8877"/>
                </a:lnTo>
                <a:lnTo>
                  <a:pt x="25908" y="7734"/>
                </a:lnTo>
                <a:lnTo>
                  <a:pt x="25908" y="7353"/>
                </a:lnTo>
                <a:lnTo>
                  <a:pt x="28956" y="6591"/>
                </a:lnTo>
                <a:lnTo>
                  <a:pt x="40386" y="6591"/>
                </a:lnTo>
                <a:lnTo>
                  <a:pt x="40386" y="6781"/>
                </a:lnTo>
                <a:lnTo>
                  <a:pt x="42672" y="7353"/>
                </a:lnTo>
                <a:lnTo>
                  <a:pt x="44958" y="8496"/>
                </a:lnTo>
                <a:lnTo>
                  <a:pt x="44958" y="8115"/>
                </a:lnTo>
                <a:lnTo>
                  <a:pt x="50292" y="11163"/>
                </a:lnTo>
                <a:lnTo>
                  <a:pt x="50292" y="11798"/>
                </a:lnTo>
                <a:lnTo>
                  <a:pt x="54102" y="14973"/>
                </a:lnTo>
                <a:lnTo>
                  <a:pt x="54102" y="14211"/>
                </a:lnTo>
                <a:lnTo>
                  <a:pt x="57912" y="18783"/>
                </a:lnTo>
                <a:lnTo>
                  <a:pt x="57912" y="19354"/>
                </a:lnTo>
                <a:lnTo>
                  <a:pt x="60198" y="23355"/>
                </a:lnTo>
                <a:lnTo>
                  <a:pt x="60960" y="25641"/>
                </a:lnTo>
                <a:lnTo>
                  <a:pt x="62484" y="31737"/>
                </a:lnTo>
                <a:lnTo>
                  <a:pt x="62484" y="49329"/>
                </a:lnTo>
                <a:lnTo>
                  <a:pt x="68580" y="34023"/>
                </a:lnTo>
                <a:close/>
              </a:path>
              <a:path w="68579" h="67945">
                <a:moveTo>
                  <a:pt x="7620" y="28689"/>
                </a:moveTo>
                <a:lnTo>
                  <a:pt x="6858" y="28689"/>
                </a:lnTo>
                <a:lnTo>
                  <a:pt x="6858" y="31737"/>
                </a:lnTo>
                <a:lnTo>
                  <a:pt x="7620" y="28689"/>
                </a:lnTo>
                <a:close/>
              </a:path>
              <a:path w="68579" h="67945">
                <a:moveTo>
                  <a:pt x="7620" y="40119"/>
                </a:moveTo>
                <a:lnTo>
                  <a:pt x="6858" y="37071"/>
                </a:lnTo>
                <a:lnTo>
                  <a:pt x="6858" y="39357"/>
                </a:lnTo>
                <a:lnTo>
                  <a:pt x="7620" y="40119"/>
                </a:lnTo>
                <a:close/>
              </a:path>
              <a:path w="68579" h="67945">
                <a:moveTo>
                  <a:pt x="9144" y="44691"/>
                </a:moveTo>
                <a:lnTo>
                  <a:pt x="7620" y="42405"/>
                </a:lnTo>
                <a:lnTo>
                  <a:pt x="6858" y="39357"/>
                </a:lnTo>
                <a:lnTo>
                  <a:pt x="6858" y="50540"/>
                </a:lnTo>
                <a:lnTo>
                  <a:pt x="8382" y="52429"/>
                </a:lnTo>
                <a:lnTo>
                  <a:pt x="8382" y="44691"/>
                </a:lnTo>
                <a:lnTo>
                  <a:pt x="9144" y="44691"/>
                </a:lnTo>
                <a:close/>
              </a:path>
              <a:path w="68579" h="67945">
                <a:moveTo>
                  <a:pt x="9144" y="23355"/>
                </a:moveTo>
                <a:lnTo>
                  <a:pt x="8382" y="23355"/>
                </a:lnTo>
                <a:lnTo>
                  <a:pt x="8382" y="24498"/>
                </a:lnTo>
                <a:lnTo>
                  <a:pt x="9144" y="23355"/>
                </a:lnTo>
                <a:close/>
              </a:path>
              <a:path w="68579" h="67945">
                <a:moveTo>
                  <a:pt x="15240" y="53835"/>
                </a:moveTo>
                <a:lnTo>
                  <a:pt x="11430" y="49263"/>
                </a:lnTo>
                <a:lnTo>
                  <a:pt x="11430" y="50025"/>
                </a:lnTo>
                <a:lnTo>
                  <a:pt x="8382" y="44691"/>
                </a:lnTo>
                <a:lnTo>
                  <a:pt x="8382" y="52429"/>
                </a:lnTo>
                <a:lnTo>
                  <a:pt x="14478" y="59984"/>
                </a:lnTo>
                <a:lnTo>
                  <a:pt x="14478" y="53835"/>
                </a:lnTo>
                <a:lnTo>
                  <a:pt x="15240" y="53835"/>
                </a:lnTo>
                <a:close/>
              </a:path>
              <a:path w="68579" h="67945">
                <a:moveTo>
                  <a:pt x="15240" y="14211"/>
                </a:moveTo>
                <a:lnTo>
                  <a:pt x="14478" y="14973"/>
                </a:lnTo>
                <a:lnTo>
                  <a:pt x="14893" y="14626"/>
                </a:lnTo>
                <a:lnTo>
                  <a:pt x="15240" y="14211"/>
                </a:lnTo>
                <a:close/>
              </a:path>
              <a:path w="68579" h="67945">
                <a:moveTo>
                  <a:pt x="14893" y="14626"/>
                </a:moveTo>
                <a:lnTo>
                  <a:pt x="14478" y="14973"/>
                </a:lnTo>
                <a:lnTo>
                  <a:pt x="14478" y="15125"/>
                </a:lnTo>
                <a:lnTo>
                  <a:pt x="14893" y="14626"/>
                </a:lnTo>
                <a:close/>
              </a:path>
              <a:path w="68579" h="67945">
                <a:moveTo>
                  <a:pt x="26670" y="60693"/>
                </a:moveTo>
                <a:lnTo>
                  <a:pt x="23622" y="59931"/>
                </a:lnTo>
                <a:lnTo>
                  <a:pt x="19050" y="56883"/>
                </a:lnTo>
                <a:lnTo>
                  <a:pt x="19050" y="57645"/>
                </a:lnTo>
                <a:lnTo>
                  <a:pt x="14478" y="53835"/>
                </a:lnTo>
                <a:lnTo>
                  <a:pt x="14478" y="59984"/>
                </a:lnTo>
                <a:lnTo>
                  <a:pt x="17493" y="63721"/>
                </a:lnTo>
                <a:lnTo>
                  <a:pt x="25908" y="65319"/>
                </a:lnTo>
                <a:lnTo>
                  <a:pt x="25908" y="60693"/>
                </a:lnTo>
                <a:lnTo>
                  <a:pt x="26670" y="60693"/>
                </a:lnTo>
                <a:close/>
              </a:path>
              <a:path w="68579" h="67945">
                <a:moveTo>
                  <a:pt x="15240" y="14338"/>
                </a:moveTo>
                <a:lnTo>
                  <a:pt x="15240" y="14211"/>
                </a:lnTo>
                <a:lnTo>
                  <a:pt x="14893" y="14626"/>
                </a:lnTo>
                <a:lnTo>
                  <a:pt x="15240" y="14338"/>
                </a:lnTo>
                <a:close/>
              </a:path>
              <a:path w="68579" h="67945">
                <a:moveTo>
                  <a:pt x="26670" y="7353"/>
                </a:moveTo>
                <a:lnTo>
                  <a:pt x="25908" y="7353"/>
                </a:lnTo>
                <a:lnTo>
                  <a:pt x="25908" y="7734"/>
                </a:lnTo>
                <a:lnTo>
                  <a:pt x="26670" y="7353"/>
                </a:lnTo>
                <a:close/>
              </a:path>
              <a:path w="68579" h="67945">
                <a:moveTo>
                  <a:pt x="40386" y="67395"/>
                </a:moveTo>
                <a:lnTo>
                  <a:pt x="40386" y="61455"/>
                </a:lnTo>
                <a:lnTo>
                  <a:pt x="37338" y="61455"/>
                </a:lnTo>
                <a:lnTo>
                  <a:pt x="34290" y="62217"/>
                </a:lnTo>
                <a:lnTo>
                  <a:pt x="31242" y="61455"/>
                </a:lnTo>
                <a:lnTo>
                  <a:pt x="28956" y="61455"/>
                </a:lnTo>
                <a:lnTo>
                  <a:pt x="25908" y="60693"/>
                </a:lnTo>
                <a:lnTo>
                  <a:pt x="25908" y="65319"/>
                </a:lnTo>
                <a:lnTo>
                  <a:pt x="39438" y="67889"/>
                </a:lnTo>
                <a:lnTo>
                  <a:pt x="40386" y="67395"/>
                </a:lnTo>
                <a:close/>
              </a:path>
              <a:path w="68579" h="67945">
                <a:moveTo>
                  <a:pt x="40386" y="6781"/>
                </a:moveTo>
                <a:lnTo>
                  <a:pt x="40386" y="6591"/>
                </a:lnTo>
                <a:lnTo>
                  <a:pt x="39624" y="6591"/>
                </a:lnTo>
                <a:lnTo>
                  <a:pt x="40386" y="6781"/>
                </a:lnTo>
                <a:close/>
              </a:path>
              <a:path w="68579" h="67945">
                <a:moveTo>
                  <a:pt x="45720" y="64617"/>
                </a:moveTo>
                <a:lnTo>
                  <a:pt x="45720" y="59931"/>
                </a:lnTo>
                <a:lnTo>
                  <a:pt x="39624" y="61455"/>
                </a:lnTo>
                <a:lnTo>
                  <a:pt x="40386" y="61455"/>
                </a:lnTo>
                <a:lnTo>
                  <a:pt x="40386" y="67395"/>
                </a:lnTo>
                <a:lnTo>
                  <a:pt x="45720" y="64617"/>
                </a:lnTo>
                <a:close/>
              </a:path>
              <a:path w="68579" h="67945">
                <a:moveTo>
                  <a:pt x="45720" y="8877"/>
                </a:moveTo>
                <a:lnTo>
                  <a:pt x="44958" y="8115"/>
                </a:lnTo>
                <a:lnTo>
                  <a:pt x="44958" y="8496"/>
                </a:lnTo>
                <a:lnTo>
                  <a:pt x="45720" y="8877"/>
                </a:lnTo>
                <a:close/>
              </a:path>
              <a:path w="68579" h="67945">
                <a:moveTo>
                  <a:pt x="50292" y="56883"/>
                </a:moveTo>
                <a:lnTo>
                  <a:pt x="44958" y="59931"/>
                </a:lnTo>
                <a:lnTo>
                  <a:pt x="45720" y="59931"/>
                </a:lnTo>
                <a:lnTo>
                  <a:pt x="45720" y="64617"/>
                </a:lnTo>
                <a:lnTo>
                  <a:pt x="49530" y="62632"/>
                </a:lnTo>
                <a:lnTo>
                  <a:pt x="49530" y="57645"/>
                </a:lnTo>
                <a:lnTo>
                  <a:pt x="50292" y="56883"/>
                </a:lnTo>
                <a:close/>
              </a:path>
              <a:path w="68579" h="67945">
                <a:moveTo>
                  <a:pt x="50292" y="11798"/>
                </a:moveTo>
                <a:lnTo>
                  <a:pt x="50292" y="11163"/>
                </a:lnTo>
                <a:lnTo>
                  <a:pt x="49530" y="11163"/>
                </a:lnTo>
                <a:lnTo>
                  <a:pt x="50292" y="11798"/>
                </a:lnTo>
                <a:close/>
              </a:path>
              <a:path w="68579" h="67945">
                <a:moveTo>
                  <a:pt x="57912" y="58266"/>
                </a:moveTo>
                <a:lnTo>
                  <a:pt x="57912" y="49263"/>
                </a:lnTo>
                <a:lnTo>
                  <a:pt x="54102" y="53835"/>
                </a:lnTo>
                <a:lnTo>
                  <a:pt x="49530" y="57645"/>
                </a:lnTo>
                <a:lnTo>
                  <a:pt x="49530" y="62632"/>
                </a:lnTo>
                <a:lnTo>
                  <a:pt x="57912" y="58266"/>
                </a:lnTo>
                <a:close/>
              </a:path>
              <a:path w="68579" h="67945">
                <a:moveTo>
                  <a:pt x="57912" y="19354"/>
                </a:moveTo>
                <a:lnTo>
                  <a:pt x="57912" y="18783"/>
                </a:lnTo>
                <a:lnTo>
                  <a:pt x="57150" y="18021"/>
                </a:lnTo>
                <a:lnTo>
                  <a:pt x="57912" y="19354"/>
                </a:lnTo>
                <a:close/>
              </a:path>
              <a:path w="68579" h="67945">
                <a:moveTo>
                  <a:pt x="62484" y="49329"/>
                </a:moveTo>
                <a:lnTo>
                  <a:pt x="62484" y="37071"/>
                </a:lnTo>
                <a:lnTo>
                  <a:pt x="61722" y="40119"/>
                </a:lnTo>
                <a:lnTo>
                  <a:pt x="61722" y="39357"/>
                </a:lnTo>
                <a:lnTo>
                  <a:pt x="60960" y="42405"/>
                </a:lnTo>
                <a:lnTo>
                  <a:pt x="60198" y="44691"/>
                </a:lnTo>
                <a:lnTo>
                  <a:pt x="57150" y="50025"/>
                </a:lnTo>
                <a:lnTo>
                  <a:pt x="57912" y="49263"/>
                </a:lnTo>
                <a:lnTo>
                  <a:pt x="57912" y="58266"/>
                </a:lnTo>
                <a:lnTo>
                  <a:pt x="59190" y="57600"/>
                </a:lnTo>
                <a:lnTo>
                  <a:pt x="62484" y="49329"/>
                </a:lnTo>
                <a:close/>
              </a:path>
              <a:path w="68579" h="67945">
                <a:moveTo>
                  <a:pt x="62484" y="34023"/>
                </a:moveTo>
                <a:lnTo>
                  <a:pt x="62484" y="31737"/>
                </a:lnTo>
                <a:lnTo>
                  <a:pt x="61722" y="30975"/>
                </a:lnTo>
                <a:lnTo>
                  <a:pt x="62484" y="34023"/>
                </a:lnTo>
                <a:close/>
              </a:path>
              <a:path w="68579" h="67945">
                <a:moveTo>
                  <a:pt x="62484" y="37071"/>
                </a:moveTo>
                <a:lnTo>
                  <a:pt x="62484" y="34023"/>
                </a:lnTo>
                <a:lnTo>
                  <a:pt x="61722" y="37071"/>
                </a:lnTo>
                <a:lnTo>
                  <a:pt x="62484" y="37071"/>
                </a:lnTo>
                <a:close/>
              </a:path>
            </a:pathLst>
          </a:custGeom>
          <a:solidFill>
            <a:srgbClr val="000000"/>
          </a:solidFill>
        </p:spPr>
        <p:txBody>
          <a:bodyPr wrap="square" lIns="0" tIns="0" rIns="0" bIns="0" rtlCol="0"/>
          <a:lstStyle/>
          <a:p>
            <a:endParaRPr/>
          </a:p>
        </p:txBody>
      </p:sp>
      <p:sp>
        <p:nvSpPr>
          <p:cNvPr id="65" name="object 65"/>
          <p:cNvSpPr/>
          <p:nvPr/>
        </p:nvSpPr>
        <p:spPr>
          <a:xfrm>
            <a:off x="5314336" y="3880130"/>
            <a:ext cx="299189" cy="0"/>
          </a:xfrm>
          <a:custGeom>
            <a:avLst/>
            <a:gdLst/>
            <a:ahLst/>
            <a:cxnLst/>
            <a:rect l="l" t="t" r="r" b="b"/>
            <a:pathLst>
              <a:path w="349884">
                <a:moveTo>
                  <a:pt x="0" y="0"/>
                </a:moveTo>
                <a:lnTo>
                  <a:pt x="349757" y="0"/>
                </a:lnTo>
              </a:path>
            </a:pathLst>
          </a:custGeom>
          <a:ln w="12192">
            <a:solidFill>
              <a:srgbClr val="000000"/>
            </a:solidFill>
          </a:ln>
        </p:spPr>
        <p:txBody>
          <a:bodyPr wrap="square" lIns="0" tIns="0" rIns="0" bIns="0" rtlCol="0"/>
          <a:lstStyle/>
          <a:p>
            <a:endParaRPr/>
          </a:p>
        </p:txBody>
      </p:sp>
      <p:sp>
        <p:nvSpPr>
          <p:cNvPr id="66" name="object 66"/>
          <p:cNvSpPr/>
          <p:nvPr/>
        </p:nvSpPr>
        <p:spPr>
          <a:xfrm>
            <a:off x="5314661" y="3877524"/>
            <a:ext cx="0" cy="749330"/>
          </a:xfrm>
          <a:custGeom>
            <a:avLst/>
            <a:gdLst/>
            <a:ahLst/>
            <a:cxnLst/>
            <a:rect l="l" t="t" r="r" b="b"/>
            <a:pathLst>
              <a:path h="876300">
                <a:moveTo>
                  <a:pt x="0" y="0"/>
                </a:moveTo>
                <a:lnTo>
                  <a:pt x="0" y="876300"/>
                </a:lnTo>
              </a:path>
            </a:pathLst>
          </a:custGeom>
          <a:ln w="12953">
            <a:solidFill>
              <a:srgbClr val="000000"/>
            </a:solidFill>
          </a:ln>
        </p:spPr>
        <p:txBody>
          <a:bodyPr wrap="square" lIns="0" tIns="0" rIns="0" bIns="0" rtlCol="0"/>
          <a:lstStyle/>
          <a:p>
            <a:endParaRPr/>
          </a:p>
        </p:txBody>
      </p:sp>
      <p:sp>
        <p:nvSpPr>
          <p:cNvPr id="67" name="object 67"/>
          <p:cNvSpPr/>
          <p:nvPr/>
        </p:nvSpPr>
        <p:spPr>
          <a:xfrm>
            <a:off x="5314334" y="4622618"/>
            <a:ext cx="274754" cy="0"/>
          </a:xfrm>
          <a:custGeom>
            <a:avLst/>
            <a:gdLst/>
            <a:ahLst/>
            <a:cxnLst/>
            <a:rect l="l" t="t" r="r" b="b"/>
            <a:pathLst>
              <a:path w="321309">
                <a:moveTo>
                  <a:pt x="0" y="0"/>
                </a:moveTo>
                <a:lnTo>
                  <a:pt x="320801" y="0"/>
                </a:lnTo>
              </a:path>
            </a:pathLst>
          </a:custGeom>
          <a:ln w="12953">
            <a:solidFill>
              <a:srgbClr val="000000"/>
            </a:solidFill>
          </a:ln>
        </p:spPr>
        <p:txBody>
          <a:bodyPr wrap="square" lIns="0" tIns="0" rIns="0" bIns="0" rtlCol="0"/>
          <a:lstStyle/>
          <a:p>
            <a:endParaRPr/>
          </a:p>
        </p:txBody>
      </p:sp>
      <p:sp>
        <p:nvSpPr>
          <p:cNvPr id="68" name="object 68"/>
          <p:cNvSpPr/>
          <p:nvPr/>
        </p:nvSpPr>
        <p:spPr>
          <a:xfrm>
            <a:off x="5147527" y="4214071"/>
            <a:ext cx="169414" cy="0"/>
          </a:xfrm>
          <a:custGeom>
            <a:avLst/>
            <a:gdLst/>
            <a:ahLst/>
            <a:cxnLst/>
            <a:rect l="l" t="t" r="r" b="b"/>
            <a:pathLst>
              <a:path w="198120">
                <a:moveTo>
                  <a:pt x="0" y="0"/>
                </a:moveTo>
                <a:lnTo>
                  <a:pt x="198120" y="0"/>
                </a:lnTo>
              </a:path>
            </a:pathLst>
          </a:custGeom>
          <a:ln w="12953">
            <a:solidFill>
              <a:srgbClr val="000000"/>
            </a:solidFill>
          </a:ln>
        </p:spPr>
        <p:txBody>
          <a:bodyPr wrap="square" lIns="0" tIns="0" rIns="0" bIns="0" rtlCol="0"/>
          <a:lstStyle/>
          <a:p>
            <a:endParaRPr/>
          </a:p>
        </p:txBody>
      </p:sp>
      <p:sp>
        <p:nvSpPr>
          <p:cNvPr id="69" name="object 69"/>
          <p:cNvSpPr/>
          <p:nvPr/>
        </p:nvSpPr>
        <p:spPr>
          <a:xfrm>
            <a:off x="4565005" y="4211464"/>
            <a:ext cx="377380" cy="0"/>
          </a:xfrm>
          <a:custGeom>
            <a:avLst/>
            <a:gdLst/>
            <a:ahLst/>
            <a:cxnLst/>
            <a:rect l="l" t="t" r="r" b="b"/>
            <a:pathLst>
              <a:path w="441325">
                <a:moveTo>
                  <a:pt x="0" y="0"/>
                </a:moveTo>
                <a:lnTo>
                  <a:pt x="441198" y="0"/>
                </a:lnTo>
              </a:path>
            </a:pathLst>
          </a:custGeom>
          <a:ln w="12954">
            <a:solidFill>
              <a:srgbClr val="000000"/>
            </a:solidFill>
          </a:ln>
        </p:spPr>
        <p:txBody>
          <a:bodyPr wrap="square" lIns="0" tIns="0" rIns="0" bIns="0" rtlCol="0"/>
          <a:lstStyle/>
          <a:p>
            <a:endParaRPr/>
          </a:p>
        </p:txBody>
      </p:sp>
      <p:sp>
        <p:nvSpPr>
          <p:cNvPr id="70" name="object 70"/>
          <p:cNvSpPr/>
          <p:nvPr/>
        </p:nvSpPr>
        <p:spPr>
          <a:xfrm>
            <a:off x="3803295" y="3705177"/>
            <a:ext cx="461001" cy="0"/>
          </a:xfrm>
          <a:custGeom>
            <a:avLst/>
            <a:gdLst/>
            <a:ahLst/>
            <a:cxnLst/>
            <a:rect l="l" t="t" r="r" b="b"/>
            <a:pathLst>
              <a:path w="539114">
                <a:moveTo>
                  <a:pt x="0" y="0"/>
                </a:moveTo>
                <a:lnTo>
                  <a:pt x="538734" y="0"/>
                </a:lnTo>
              </a:path>
            </a:pathLst>
          </a:custGeom>
          <a:ln w="12953">
            <a:solidFill>
              <a:srgbClr val="000000"/>
            </a:solidFill>
          </a:ln>
        </p:spPr>
        <p:txBody>
          <a:bodyPr wrap="square" lIns="0" tIns="0" rIns="0" bIns="0" rtlCol="0"/>
          <a:lstStyle/>
          <a:p>
            <a:endParaRPr/>
          </a:p>
        </p:txBody>
      </p:sp>
      <p:sp>
        <p:nvSpPr>
          <p:cNvPr id="71" name="object 71"/>
          <p:cNvSpPr/>
          <p:nvPr/>
        </p:nvSpPr>
        <p:spPr>
          <a:xfrm>
            <a:off x="3803295" y="3820509"/>
            <a:ext cx="461001" cy="0"/>
          </a:xfrm>
          <a:custGeom>
            <a:avLst/>
            <a:gdLst/>
            <a:ahLst/>
            <a:cxnLst/>
            <a:rect l="l" t="t" r="r" b="b"/>
            <a:pathLst>
              <a:path w="539114">
                <a:moveTo>
                  <a:pt x="0" y="0"/>
                </a:moveTo>
                <a:lnTo>
                  <a:pt x="538734" y="0"/>
                </a:lnTo>
              </a:path>
            </a:pathLst>
          </a:custGeom>
          <a:ln w="12953">
            <a:solidFill>
              <a:srgbClr val="000000"/>
            </a:solidFill>
          </a:ln>
        </p:spPr>
        <p:txBody>
          <a:bodyPr wrap="square" lIns="0" tIns="0" rIns="0" bIns="0" rtlCol="0"/>
          <a:lstStyle/>
          <a:p>
            <a:endParaRPr/>
          </a:p>
        </p:txBody>
      </p:sp>
      <p:sp>
        <p:nvSpPr>
          <p:cNvPr id="72" name="object 72"/>
          <p:cNvSpPr/>
          <p:nvPr/>
        </p:nvSpPr>
        <p:spPr>
          <a:xfrm>
            <a:off x="4088692" y="4150215"/>
            <a:ext cx="195477" cy="0"/>
          </a:xfrm>
          <a:custGeom>
            <a:avLst/>
            <a:gdLst/>
            <a:ahLst/>
            <a:cxnLst/>
            <a:rect l="l" t="t" r="r" b="b"/>
            <a:pathLst>
              <a:path w="228600">
                <a:moveTo>
                  <a:pt x="0" y="0"/>
                </a:moveTo>
                <a:lnTo>
                  <a:pt x="228600" y="0"/>
                </a:lnTo>
              </a:path>
            </a:pathLst>
          </a:custGeom>
          <a:ln w="12953">
            <a:solidFill>
              <a:srgbClr val="000000"/>
            </a:solidFill>
          </a:ln>
        </p:spPr>
        <p:txBody>
          <a:bodyPr wrap="square" lIns="0" tIns="0" rIns="0" bIns="0" rtlCol="0"/>
          <a:lstStyle/>
          <a:p>
            <a:endParaRPr/>
          </a:p>
        </p:txBody>
      </p:sp>
      <p:sp>
        <p:nvSpPr>
          <p:cNvPr id="73" name="object 73"/>
          <p:cNvSpPr/>
          <p:nvPr/>
        </p:nvSpPr>
        <p:spPr>
          <a:xfrm>
            <a:off x="4753640" y="4209836"/>
            <a:ext cx="0" cy="1416125"/>
          </a:xfrm>
          <a:custGeom>
            <a:avLst/>
            <a:gdLst/>
            <a:ahLst/>
            <a:cxnLst/>
            <a:rect l="l" t="t" r="r" b="b"/>
            <a:pathLst>
              <a:path h="1656079">
                <a:moveTo>
                  <a:pt x="0" y="0"/>
                </a:moveTo>
                <a:lnTo>
                  <a:pt x="0" y="1655826"/>
                </a:lnTo>
              </a:path>
            </a:pathLst>
          </a:custGeom>
          <a:ln w="12954">
            <a:solidFill>
              <a:srgbClr val="000000"/>
            </a:solidFill>
          </a:ln>
        </p:spPr>
        <p:txBody>
          <a:bodyPr wrap="square" lIns="0" tIns="0" rIns="0" bIns="0" rtlCol="0"/>
          <a:lstStyle/>
          <a:p>
            <a:endParaRPr/>
          </a:p>
        </p:txBody>
      </p:sp>
      <p:sp>
        <p:nvSpPr>
          <p:cNvPr id="74" name="object 74"/>
          <p:cNvSpPr/>
          <p:nvPr/>
        </p:nvSpPr>
        <p:spPr>
          <a:xfrm>
            <a:off x="3803294" y="4736647"/>
            <a:ext cx="1783188" cy="0"/>
          </a:xfrm>
          <a:custGeom>
            <a:avLst/>
            <a:gdLst/>
            <a:ahLst/>
            <a:cxnLst/>
            <a:rect l="l" t="t" r="r" b="b"/>
            <a:pathLst>
              <a:path w="2085340">
                <a:moveTo>
                  <a:pt x="0" y="0"/>
                </a:moveTo>
                <a:lnTo>
                  <a:pt x="2084832" y="0"/>
                </a:lnTo>
              </a:path>
            </a:pathLst>
          </a:custGeom>
          <a:ln w="12954">
            <a:solidFill>
              <a:srgbClr val="000000"/>
            </a:solidFill>
          </a:ln>
        </p:spPr>
        <p:txBody>
          <a:bodyPr wrap="square" lIns="0" tIns="0" rIns="0" bIns="0" rtlCol="0"/>
          <a:lstStyle/>
          <a:p>
            <a:endParaRPr/>
          </a:p>
        </p:txBody>
      </p:sp>
      <p:sp>
        <p:nvSpPr>
          <p:cNvPr id="75" name="object 75"/>
          <p:cNvSpPr/>
          <p:nvPr/>
        </p:nvSpPr>
        <p:spPr>
          <a:xfrm>
            <a:off x="4755270" y="5078732"/>
            <a:ext cx="830779" cy="0"/>
          </a:xfrm>
          <a:custGeom>
            <a:avLst/>
            <a:gdLst/>
            <a:ahLst/>
            <a:cxnLst/>
            <a:rect l="l" t="t" r="r" b="b"/>
            <a:pathLst>
              <a:path w="971550">
                <a:moveTo>
                  <a:pt x="0" y="0"/>
                </a:moveTo>
                <a:lnTo>
                  <a:pt x="971550" y="0"/>
                </a:lnTo>
              </a:path>
            </a:pathLst>
          </a:custGeom>
          <a:ln w="12953">
            <a:solidFill>
              <a:srgbClr val="000000"/>
            </a:solidFill>
          </a:ln>
        </p:spPr>
        <p:txBody>
          <a:bodyPr wrap="square" lIns="0" tIns="0" rIns="0" bIns="0" rtlCol="0"/>
          <a:lstStyle/>
          <a:p>
            <a:endParaRPr/>
          </a:p>
        </p:txBody>
      </p:sp>
      <p:sp>
        <p:nvSpPr>
          <p:cNvPr id="76" name="object 76"/>
          <p:cNvSpPr/>
          <p:nvPr/>
        </p:nvSpPr>
        <p:spPr>
          <a:xfrm>
            <a:off x="4536334" y="5196996"/>
            <a:ext cx="1050148" cy="0"/>
          </a:xfrm>
          <a:custGeom>
            <a:avLst/>
            <a:gdLst/>
            <a:ahLst/>
            <a:cxnLst/>
            <a:rect l="l" t="t" r="r" b="b"/>
            <a:pathLst>
              <a:path w="1228090">
                <a:moveTo>
                  <a:pt x="0" y="0"/>
                </a:moveTo>
                <a:lnTo>
                  <a:pt x="1227582" y="0"/>
                </a:lnTo>
              </a:path>
            </a:pathLst>
          </a:custGeom>
          <a:ln w="12192">
            <a:solidFill>
              <a:srgbClr val="000000"/>
            </a:solidFill>
          </a:ln>
        </p:spPr>
        <p:txBody>
          <a:bodyPr wrap="square" lIns="0" tIns="0" rIns="0" bIns="0" rtlCol="0"/>
          <a:lstStyle/>
          <a:p>
            <a:endParaRPr/>
          </a:p>
        </p:txBody>
      </p:sp>
      <p:sp>
        <p:nvSpPr>
          <p:cNvPr id="77" name="object 77"/>
          <p:cNvSpPr/>
          <p:nvPr/>
        </p:nvSpPr>
        <p:spPr>
          <a:xfrm>
            <a:off x="3970753" y="5196996"/>
            <a:ext cx="361090" cy="0"/>
          </a:xfrm>
          <a:custGeom>
            <a:avLst/>
            <a:gdLst/>
            <a:ahLst/>
            <a:cxnLst/>
            <a:rect l="l" t="t" r="r" b="b"/>
            <a:pathLst>
              <a:path w="422275">
                <a:moveTo>
                  <a:pt x="0" y="0"/>
                </a:moveTo>
                <a:lnTo>
                  <a:pt x="422148" y="0"/>
                </a:lnTo>
              </a:path>
            </a:pathLst>
          </a:custGeom>
          <a:ln w="12192">
            <a:solidFill>
              <a:srgbClr val="000000"/>
            </a:solidFill>
          </a:ln>
        </p:spPr>
        <p:txBody>
          <a:bodyPr wrap="square" lIns="0" tIns="0" rIns="0" bIns="0" rtlCol="0"/>
          <a:lstStyle/>
          <a:p>
            <a:endParaRPr/>
          </a:p>
        </p:txBody>
      </p:sp>
      <p:sp>
        <p:nvSpPr>
          <p:cNvPr id="78" name="object 78"/>
          <p:cNvSpPr/>
          <p:nvPr/>
        </p:nvSpPr>
        <p:spPr>
          <a:xfrm>
            <a:off x="3970427" y="4740883"/>
            <a:ext cx="0" cy="1001822"/>
          </a:xfrm>
          <a:custGeom>
            <a:avLst/>
            <a:gdLst/>
            <a:ahLst/>
            <a:cxnLst/>
            <a:rect l="l" t="t" r="r" b="b"/>
            <a:pathLst>
              <a:path h="1171575">
                <a:moveTo>
                  <a:pt x="0" y="0"/>
                </a:moveTo>
                <a:lnTo>
                  <a:pt x="0" y="1171194"/>
                </a:lnTo>
              </a:path>
            </a:pathLst>
          </a:custGeom>
          <a:ln w="12954">
            <a:solidFill>
              <a:srgbClr val="000000"/>
            </a:solidFill>
          </a:ln>
        </p:spPr>
        <p:txBody>
          <a:bodyPr wrap="square" lIns="0" tIns="0" rIns="0" bIns="0" rtlCol="0"/>
          <a:lstStyle/>
          <a:p>
            <a:endParaRPr/>
          </a:p>
        </p:txBody>
      </p:sp>
      <p:sp>
        <p:nvSpPr>
          <p:cNvPr id="79" name="object 79"/>
          <p:cNvSpPr/>
          <p:nvPr/>
        </p:nvSpPr>
        <p:spPr>
          <a:xfrm>
            <a:off x="4088691" y="3313897"/>
            <a:ext cx="0" cy="840553"/>
          </a:xfrm>
          <a:custGeom>
            <a:avLst/>
            <a:gdLst/>
            <a:ahLst/>
            <a:cxnLst/>
            <a:rect l="l" t="t" r="r" b="b"/>
            <a:pathLst>
              <a:path h="982979">
                <a:moveTo>
                  <a:pt x="0" y="0"/>
                </a:moveTo>
                <a:lnTo>
                  <a:pt x="0" y="982979"/>
                </a:lnTo>
              </a:path>
            </a:pathLst>
          </a:custGeom>
          <a:ln w="12192">
            <a:solidFill>
              <a:srgbClr val="000000"/>
            </a:solidFill>
          </a:ln>
        </p:spPr>
        <p:txBody>
          <a:bodyPr wrap="square" lIns="0" tIns="0" rIns="0" bIns="0" rtlCol="0"/>
          <a:lstStyle/>
          <a:p>
            <a:endParaRPr/>
          </a:p>
        </p:txBody>
      </p:sp>
      <p:sp>
        <p:nvSpPr>
          <p:cNvPr id="80" name="object 80"/>
          <p:cNvSpPr/>
          <p:nvPr/>
        </p:nvSpPr>
        <p:spPr>
          <a:xfrm>
            <a:off x="3967821" y="3818880"/>
            <a:ext cx="0" cy="455028"/>
          </a:xfrm>
          <a:custGeom>
            <a:avLst/>
            <a:gdLst/>
            <a:ahLst/>
            <a:cxnLst/>
            <a:rect l="l" t="t" r="r" b="b"/>
            <a:pathLst>
              <a:path h="532129">
                <a:moveTo>
                  <a:pt x="0" y="0"/>
                </a:moveTo>
                <a:lnTo>
                  <a:pt x="0" y="531876"/>
                </a:lnTo>
              </a:path>
            </a:pathLst>
          </a:custGeom>
          <a:ln w="12953">
            <a:solidFill>
              <a:srgbClr val="000000"/>
            </a:solidFill>
          </a:ln>
        </p:spPr>
        <p:txBody>
          <a:bodyPr wrap="square" lIns="0" tIns="0" rIns="0" bIns="0" rtlCol="0"/>
          <a:lstStyle/>
          <a:p>
            <a:endParaRPr/>
          </a:p>
        </p:txBody>
      </p:sp>
      <p:sp>
        <p:nvSpPr>
          <p:cNvPr id="81" name="object 81"/>
          <p:cNvSpPr/>
          <p:nvPr/>
        </p:nvSpPr>
        <p:spPr>
          <a:xfrm>
            <a:off x="4086085" y="3314222"/>
            <a:ext cx="233487" cy="0"/>
          </a:xfrm>
          <a:custGeom>
            <a:avLst/>
            <a:gdLst/>
            <a:ahLst/>
            <a:cxnLst/>
            <a:rect l="l" t="t" r="r" b="b"/>
            <a:pathLst>
              <a:path w="273050">
                <a:moveTo>
                  <a:pt x="0" y="0"/>
                </a:moveTo>
                <a:lnTo>
                  <a:pt x="272796" y="0"/>
                </a:lnTo>
              </a:path>
            </a:pathLst>
          </a:custGeom>
          <a:ln w="12953">
            <a:solidFill>
              <a:srgbClr val="000000"/>
            </a:solidFill>
          </a:ln>
        </p:spPr>
        <p:txBody>
          <a:bodyPr wrap="square" lIns="0" tIns="0" rIns="0" bIns="0" rtlCol="0"/>
          <a:lstStyle/>
          <a:p>
            <a:endParaRPr/>
          </a:p>
        </p:txBody>
      </p:sp>
      <p:sp>
        <p:nvSpPr>
          <p:cNvPr id="82" name="object 82"/>
          <p:cNvSpPr/>
          <p:nvPr/>
        </p:nvSpPr>
        <p:spPr>
          <a:xfrm>
            <a:off x="5877962" y="4682564"/>
            <a:ext cx="331226" cy="0"/>
          </a:xfrm>
          <a:custGeom>
            <a:avLst/>
            <a:gdLst/>
            <a:ahLst/>
            <a:cxnLst/>
            <a:rect l="l" t="t" r="r" b="b"/>
            <a:pathLst>
              <a:path w="387350">
                <a:moveTo>
                  <a:pt x="0" y="0"/>
                </a:moveTo>
                <a:lnTo>
                  <a:pt x="387096" y="0"/>
                </a:lnTo>
              </a:path>
            </a:pathLst>
          </a:custGeom>
          <a:ln w="12953">
            <a:solidFill>
              <a:srgbClr val="000000"/>
            </a:solidFill>
          </a:ln>
        </p:spPr>
        <p:txBody>
          <a:bodyPr wrap="square" lIns="0" tIns="0" rIns="0" bIns="0" rtlCol="0"/>
          <a:lstStyle/>
          <a:p>
            <a:endParaRPr/>
          </a:p>
        </p:txBody>
      </p:sp>
      <p:sp>
        <p:nvSpPr>
          <p:cNvPr id="83" name="object 83"/>
          <p:cNvSpPr/>
          <p:nvPr/>
        </p:nvSpPr>
        <p:spPr>
          <a:xfrm>
            <a:off x="6206364" y="4848069"/>
            <a:ext cx="390955" cy="0"/>
          </a:xfrm>
          <a:custGeom>
            <a:avLst/>
            <a:gdLst/>
            <a:ahLst/>
            <a:cxnLst/>
            <a:rect l="l" t="t" r="r" b="b"/>
            <a:pathLst>
              <a:path w="457200">
                <a:moveTo>
                  <a:pt x="0" y="0"/>
                </a:moveTo>
                <a:lnTo>
                  <a:pt x="457200" y="0"/>
                </a:lnTo>
              </a:path>
            </a:pathLst>
          </a:custGeom>
          <a:ln w="12953">
            <a:solidFill>
              <a:srgbClr val="000000"/>
            </a:solidFill>
          </a:ln>
        </p:spPr>
        <p:txBody>
          <a:bodyPr wrap="square" lIns="0" tIns="0" rIns="0" bIns="0" rtlCol="0"/>
          <a:lstStyle/>
          <a:p>
            <a:endParaRPr/>
          </a:p>
        </p:txBody>
      </p:sp>
      <p:sp>
        <p:nvSpPr>
          <p:cNvPr id="84" name="object 84"/>
          <p:cNvSpPr/>
          <p:nvPr/>
        </p:nvSpPr>
        <p:spPr>
          <a:xfrm>
            <a:off x="6206364" y="4964704"/>
            <a:ext cx="390955" cy="0"/>
          </a:xfrm>
          <a:custGeom>
            <a:avLst/>
            <a:gdLst/>
            <a:ahLst/>
            <a:cxnLst/>
            <a:rect l="l" t="t" r="r" b="b"/>
            <a:pathLst>
              <a:path w="457200">
                <a:moveTo>
                  <a:pt x="0" y="0"/>
                </a:moveTo>
                <a:lnTo>
                  <a:pt x="457200" y="0"/>
                </a:lnTo>
              </a:path>
            </a:pathLst>
          </a:custGeom>
          <a:ln w="12953">
            <a:solidFill>
              <a:srgbClr val="000000"/>
            </a:solidFill>
          </a:ln>
        </p:spPr>
        <p:txBody>
          <a:bodyPr wrap="square" lIns="0" tIns="0" rIns="0" bIns="0" rtlCol="0"/>
          <a:lstStyle/>
          <a:p>
            <a:endParaRPr/>
          </a:p>
        </p:txBody>
      </p:sp>
      <p:sp>
        <p:nvSpPr>
          <p:cNvPr id="85" name="object 85"/>
          <p:cNvSpPr/>
          <p:nvPr/>
        </p:nvSpPr>
        <p:spPr>
          <a:xfrm>
            <a:off x="6878155" y="4907690"/>
            <a:ext cx="362719" cy="0"/>
          </a:xfrm>
          <a:custGeom>
            <a:avLst/>
            <a:gdLst/>
            <a:ahLst/>
            <a:cxnLst/>
            <a:rect l="l" t="t" r="r" b="b"/>
            <a:pathLst>
              <a:path w="424179">
                <a:moveTo>
                  <a:pt x="0" y="0"/>
                </a:moveTo>
                <a:lnTo>
                  <a:pt x="423672" y="0"/>
                </a:lnTo>
              </a:path>
            </a:pathLst>
          </a:custGeom>
          <a:ln w="12191">
            <a:solidFill>
              <a:srgbClr val="000000"/>
            </a:solidFill>
          </a:ln>
        </p:spPr>
        <p:txBody>
          <a:bodyPr wrap="square" lIns="0" tIns="0" rIns="0" bIns="0" rtlCol="0"/>
          <a:lstStyle/>
          <a:p>
            <a:endParaRPr/>
          </a:p>
        </p:txBody>
      </p:sp>
      <p:sp>
        <p:nvSpPr>
          <p:cNvPr id="86" name="object 86"/>
          <p:cNvSpPr/>
          <p:nvPr/>
        </p:nvSpPr>
        <p:spPr>
          <a:xfrm>
            <a:off x="5877963" y="5141285"/>
            <a:ext cx="333941" cy="0"/>
          </a:xfrm>
          <a:custGeom>
            <a:avLst/>
            <a:gdLst/>
            <a:ahLst/>
            <a:cxnLst/>
            <a:rect l="l" t="t" r="r" b="b"/>
            <a:pathLst>
              <a:path w="390525">
                <a:moveTo>
                  <a:pt x="0" y="0"/>
                </a:moveTo>
                <a:lnTo>
                  <a:pt x="390144" y="0"/>
                </a:lnTo>
              </a:path>
            </a:pathLst>
          </a:custGeom>
          <a:ln w="12953">
            <a:solidFill>
              <a:srgbClr val="000000"/>
            </a:solidFill>
          </a:ln>
        </p:spPr>
        <p:txBody>
          <a:bodyPr wrap="square" lIns="0" tIns="0" rIns="0" bIns="0" rtlCol="0"/>
          <a:lstStyle/>
          <a:p>
            <a:endParaRPr/>
          </a:p>
        </p:txBody>
      </p:sp>
      <p:sp>
        <p:nvSpPr>
          <p:cNvPr id="87" name="object 87"/>
          <p:cNvSpPr/>
          <p:nvPr/>
        </p:nvSpPr>
        <p:spPr>
          <a:xfrm>
            <a:off x="6210599" y="4675724"/>
            <a:ext cx="0" cy="172129"/>
          </a:xfrm>
          <a:custGeom>
            <a:avLst/>
            <a:gdLst/>
            <a:ahLst/>
            <a:cxnLst/>
            <a:rect l="l" t="t" r="r" b="b"/>
            <a:pathLst>
              <a:path h="201295">
                <a:moveTo>
                  <a:pt x="0" y="0"/>
                </a:moveTo>
                <a:lnTo>
                  <a:pt x="0" y="201167"/>
                </a:lnTo>
              </a:path>
            </a:pathLst>
          </a:custGeom>
          <a:ln w="12953">
            <a:solidFill>
              <a:srgbClr val="000000"/>
            </a:solidFill>
          </a:ln>
        </p:spPr>
        <p:txBody>
          <a:bodyPr wrap="square" lIns="0" tIns="0" rIns="0" bIns="0" rtlCol="0"/>
          <a:lstStyle/>
          <a:p>
            <a:endParaRPr/>
          </a:p>
        </p:txBody>
      </p:sp>
      <p:sp>
        <p:nvSpPr>
          <p:cNvPr id="88" name="object 88"/>
          <p:cNvSpPr/>
          <p:nvPr/>
        </p:nvSpPr>
        <p:spPr>
          <a:xfrm>
            <a:off x="6210599" y="4960469"/>
            <a:ext cx="0" cy="184075"/>
          </a:xfrm>
          <a:custGeom>
            <a:avLst/>
            <a:gdLst/>
            <a:ahLst/>
            <a:cxnLst/>
            <a:rect l="l" t="t" r="r" b="b"/>
            <a:pathLst>
              <a:path h="215264">
                <a:moveTo>
                  <a:pt x="0" y="0"/>
                </a:moveTo>
                <a:lnTo>
                  <a:pt x="0" y="214884"/>
                </a:lnTo>
              </a:path>
            </a:pathLst>
          </a:custGeom>
          <a:ln w="12953">
            <a:solidFill>
              <a:srgbClr val="000000"/>
            </a:solidFill>
          </a:ln>
        </p:spPr>
        <p:txBody>
          <a:bodyPr wrap="square" lIns="0" tIns="0" rIns="0" bIns="0" rtlCol="0"/>
          <a:lstStyle/>
          <a:p>
            <a:endParaRPr/>
          </a:p>
        </p:txBody>
      </p:sp>
      <p:sp>
        <p:nvSpPr>
          <p:cNvPr id="89" name="object 89"/>
          <p:cNvSpPr/>
          <p:nvPr/>
        </p:nvSpPr>
        <p:spPr>
          <a:xfrm>
            <a:off x="4755270" y="5620530"/>
            <a:ext cx="830779" cy="0"/>
          </a:xfrm>
          <a:custGeom>
            <a:avLst/>
            <a:gdLst/>
            <a:ahLst/>
            <a:cxnLst/>
            <a:rect l="l" t="t" r="r" b="b"/>
            <a:pathLst>
              <a:path w="971550">
                <a:moveTo>
                  <a:pt x="0" y="0"/>
                </a:moveTo>
                <a:lnTo>
                  <a:pt x="971550" y="0"/>
                </a:lnTo>
              </a:path>
            </a:pathLst>
          </a:custGeom>
          <a:ln w="12191">
            <a:solidFill>
              <a:srgbClr val="000000"/>
            </a:solidFill>
          </a:ln>
        </p:spPr>
        <p:txBody>
          <a:bodyPr wrap="square" lIns="0" tIns="0" rIns="0" bIns="0" rtlCol="0"/>
          <a:lstStyle/>
          <a:p>
            <a:endParaRPr/>
          </a:p>
        </p:txBody>
      </p:sp>
      <p:sp>
        <p:nvSpPr>
          <p:cNvPr id="90" name="object 90"/>
          <p:cNvSpPr/>
          <p:nvPr/>
        </p:nvSpPr>
        <p:spPr>
          <a:xfrm>
            <a:off x="3973360" y="5738469"/>
            <a:ext cx="1612689" cy="0"/>
          </a:xfrm>
          <a:custGeom>
            <a:avLst/>
            <a:gdLst/>
            <a:ahLst/>
            <a:cxnLst/>
            <a:rect l="l" t="t" r="r" b="b"/>
            <a:pathLst>
              <a:path w="1885950">
                <a:moveTo>
                  <a:pt x="0" y="0"/>
                </a:moveTo>
                <a:lnTo>
                  <a:pt x="1885950" y="0"/>
                </a:lnTo>
              </a:path>
            </a:pathLst>
          </a:custGeom>
          <a:ln w="12191">
            <a:solidFill>
              <a:srgbClr val="000000"/>
            </a:solidFill>
          </a:ln>
        </p:spPr>
        <p:txBody>
          <a:bodyPr wrap="square" lIns="0" tIns="0" rIns="0" bIns="0" rtlCol="0"/>
          <a:lstStyle/>
          <a:p>
            <a:endParaRPr/>
          </a:p>
        </p:txBody>
      </p:sp>
      <p:sp>
        <p:nvSpPr>
          <p:cNvPr id="91" name="object 91"/>
          <p:cNvSpPr/>
          <p:nvPr/>
        </p:nvSpPr>
        <p:spPr>
          <a:xfrm>
            <a:off x="5877963" y="5680151"/>
            <a:ext cx="333941" cy="0"/>
          </a:xfrm>
          <a:custGeom>
            <a:avLst/>
            <a:gdLst/>
            <a:ahLst/>
            <a:cxnLst/>
            <a:rect l="l" t="t" r="r" b="b"/>
            <a:pathLst>
              <a:path w="390525">
                <a:moveTo>
                  <a:pt x="0" y="0"/>
                </a:moveTo>
                <a:lnTo>
                  <a:pt x="390144" y="0"/>
                </a:lnTo>
              </a:path>
            </a:pathLst>
          </a:custGeom>
          <a:ln w="12953">
            <a:solidFill>
              <a:srgbClr val="000000"/>
            </a:solidFill>
          </a:ln>
        </p:spPr>
        <p:txBody>
          <a:bodyPr wrap="square" lIns="0" tIns="0" rIns="0" bIns="0" rtlCol="0"/>
          <a:lstStyle/>
          <a:p>
            <a:endParaRPr/>
          </a:p>
        </p:txBody>
      </p:sp>
      <p:sp>
        <p:nvSpPr>
          <p:cNvPr id="92" name="object 92"/>
          <p:cNvSpPr/>
          <p:nvPr/>
        </p:nvSpPr>
        <p:spPr>
          <a:xfrm>
            <a:off x="6210599" y="5677220"/>
            <a:ext cx="0" cy="141721"/>
          </a:xfrm>
          <a:custGeom>
            <a:avLst/>
            <a:gdLst/>
            <a:ahLst/>
            <a:cxnLst/>
            <a:rect l="l" t="t" r="r" b="b"/>
            <a:pathLst>
              <a:path h="165735">
                <a:moveTo>
                  <a:pt x="0" y="0"/>
                </a:moveTo>
                <a:lnTo>
                  <a:pt x="0" y="165353"/>
                </a:lnTo>
              </a:path>
            </a:pathLst>
          </a:custGeom>
          <a:ln w="12953">
            <a:solidFill>
              <a:srgbClr val="000000"/>
            </a:solidFill>
          </a:ln>
        </p:spPr>
        <p:txBody>
          <a:bodyPr wrap="square" lIns="0" tIns="0" rIns="0" bIns="0" rtlCol="0"/>
          <a:lstStyle/>
          <a:p>
            <a:endParaRPr/>
          </a:p>
        </p:txBody>
      </p:sp>
      <p:sp>
        <p:nvSpPr>
          <p:cNvPr id="93" name="object 93"/>
          <p:cNvSpPr/>
          <p:nvPr/>
        </p:nvSpPr>
        <p:spPr>
          <a:xfrm>
            <a:off x="6207666" y="5814378"/>
            <a:ext cx="393670" cy="0"/>
          </a:xfrm>
          <a:custGeom>
            <a:avLst/>
            <a:gdLst/>
            <a:ahLst/>
            <a:cxnLst/>
            <a:rect l="l" t="t" r="r" b="b"/>
            <a:pathLst>
              <a:path w="460375">
                <a:moveTo>
                  <a:pt x="0" y="0"/>
                </a:moveTo>
                <a:lnTo>
                  <a:pt x="460248" y="0"/>
                </a:lnTo>
              </a:path>
            </a:pathLst>
          </a:custGeom>
          <a:ln w="12953">
            <a:solidFill>
              <a:srgbClr val="000000"/>
            </a:solidFill>
          </a:ln>
        </p:spPr>
        <p:txBody>
          <a:bodyPr wrap="square" lIns="0" tIns="0" rIns="0" bIns="0" rtlCol="0"/>
          <a:lstStyle/>
          <a:p>
            <a:endParaRPr/>
          </a:p>
        </p:txBody>
      </p:sp>
      <p:sp>
        <p:nvSpPr>
          <p:cNvPr id="94" name="object 94"/>
          <p:cNvSpPr/>
          <p:nvPr/>
        </p:nvSpPr>
        <p:spPr>
          <a:xfrm>
            <a:off x="3805250" y="5935575"/>
            <a:ext cx="2796413" cy="0"/>
          </a:xfrm>
          <a:custGeom>
            <a:avLst/>
            <a:gdLst/>
            <a:ahLst/>
            <a:cxnLst/>
            <a:rect l="l" t="t" r="r" b="b"/>
            <a:pathLst>
              <a:path w="3270250">
                <a:moveTo>
                  <a:pt x="0" y="0"/>
                </a:moveTo>
                <a:lnTo>
                  <a:pt x="3269741" y="0"/>
                </a:lnTo>
              </a:path>
            </a:pathLst>
          </a:custGeom>
          <a:ln w="12953">
            <a:solidFill>
              <a:srgbClr val="000000"/>
            </a:solidFill>
          </a:ln>
        </p:spPr>
        <p:txBody>
          <a:bodyPr wrap="square" lIns="0" tIns="0" rIns="0" bIns="0" rtlCol="0"/>
          <a:lstStyle/>
          <a:p>
            <a:endParaRPr/>
          </a:p>
        </p:txBody>
      </p:sp>
      <p:sp>
        <p:nvSpPr>
          <p:cNvPr id="95" name="object 95"/>
          <p:cNvSpPr txBox="1"/>
          <p:nvPr/>
        </p:nvSpPr>
        <p:spPr>
          <a:xfrm>
            <a:off x="3667317" y="4600367"/>
            <a:ext cx="128146" cy="221473"/>
          </a:xfrm>
          <a:prstGeom prst="rect">
            <a:avLst/>
          </a:prstGeom>
        </p:spPr>
        <p:txBody>
          <a:bodyPr vert="horz" wrap="square" lIns="0" tIns="10860" rIns="0" bIns="0" rtlCol="0">
            <a:spAutoFit/>
          </a:bodyPr>
          <a:lstStyle/>
          <a:p>
            <a:pPr marL="10860">
              <a:spcBef>
                <a:spcPts val="86"/>
              </a:spcBef>
            </a:pPr>
            <a:r>
              <a:rPr sz="1368" i="1" dirty="0">
                <a:latin typeface="Times New Roman"/>
                <a:cs typeface="Times New Roman"/>
              </a:rPr>
              <a:t>B</a:t>
            </a:r>
            <a:endParaRPr sz="1368">
              <a:latin typeface="Times New Roman"/>
              <a:cs typeface="Times New Roman"/>
            </a:endParaRPr>
          </a:p>
        </p:txBody>
      </p:sp>
      <p:sp>
        <p:nvSpPr>
          <p:cNvPr id="96" name="object 96"/>
          <p:cNvSpPr txBox="1"/>
          <p:nvPr/>
        </p:nvSpPr>
        <p:spPr>
          <a:xfrm>
            <a:off x="3667317" y="5783014"/>
            <a:ext cx="147694" cy="221473"/>
          </a:xfrm>
          <a:prstGeom prst="rect">
            <a:avLst/>
          </a:prstGeom>
        </p:spPr>
        <p:txBody>
          <a:bodyPr vert="horz" wrap="square" lIns="0" tIns="10860" rIns="0" bIns="0" rtlCol="0">
            <a:spAutoFit/>
          </a:bodyPr>
          <a:lstStyle/>
          <a:p>
            <a:pPr marL="10860">
              <a:spcBef>
                <a:spcPts val="86"/>
              </a:spcBef>
            </a:pPr>
            <a:r>
              <a:rPr sz="1368" dirty="0">
                <a:latin typeface="Times New Roman"/>
                <a:cs typeface="Times New Roman"/>
              </a:rPr>
              <a:t>A</a:t>
            </a:r>
            <a:endParaRPr sz="1368">
              <a:latin typeface="Times New Roman"/>
              <a:cs typeface="Times New Roman"/>
            </a:endParaRPr>
          </a:p>
        </p:txBody>
      </p:sp>
      <p:sp>
        <p:nvSpPr>
          <p:cNvPr id="97" name="object 97"/>
          <p:cNvSpPr txBox="1"/>
          <p:nvPr/>
        </p:nvSpPr>
        <p:spPr>
          <a:xfrm>
            <a:off x="3638646" y="3553925"/>
            <a:ext cx="147694" cy="387091"/>
          </a:xfrm>
          <a:prstGeom prst="rect">
            <a:avLst/>
          </a:prstGeom>
        </p:spPr>
        <p:txBody>
          <a:bodyPr vert="horz" wrap="square" lIns="0" tIns="58100" rIns="0" bIns="0" rtlCol="0">
            <a:spAutoFit/>
          </a:bodyPr>
          <a:lstStyle/>
          <a:p>
            <a:pPr marL="15747" marR="4344" indent="-5430">
              <a:lnSpc>
                <a:spcPct val="77500"/>
              </a:lnSpc>
              <a:spcBef>
                <a:spcPts val="457"/>
              </a:spcBef>
            </a:pPr>
            <a:r>
              <a:rPr sz="1368" i="1" dirty="0">
                <a:latin typeface="Times New Roman"/>
                <a:cs typeface="Times New Roman"/>
              </a:rPr>
              <a:t>D  C</a:t>
            </a:r>
            <a:endParaRPr sz="1368">
              <a:latin typeface="Times New Roman"/>
              <a:cs typeface="Times New Roman"/>
            </a:endParaRPr>
          </a:p>
        </p:txBody>
      </p:sp>
      <p:sp>
        <p:nvSpPr>
          <p:cNvPr id="98" name="object 98"/>
          <p:cNvSpPr txBox="1"/>
          <p:nvPr/>
        </p:nvSpPr>
        <p:spPr>
          <a:xfrm>
            <a:off x="5370567" y="4088881"/>
            <a:ext cx="622270" cy="221473"/>
          </a:xfrm>
          <a:prstGeom prst="rect">
            <a:avLst/>
          </a:prstGeom>
        </p:spPr>
        <p:txBody>
          <a:bodyPr vert="horz" wrap="square" lIns="0" tIns="10860" rIns="0" bIns="0" rtlCol="0">
            <a:spAutoFit/>
          </a:bodyPr>
          <a:lstStyle/>
          <a:p>
            <a:pPr marL="10860">
              <a:spcBef>
                <a:spcPts val="86"/>
              </a:spcBef>
            </a:pPr>
            <a:r>
              <a:rPr sz="1368" dirty="0">
                <a:latin typeface="Times New Roman"/>
                <a:cs typeface="Times New Roman"/>
              </a:rPr>
              <a:t>(</a:t>
            </a:r>
            <a:r>
              <a:rPr sz="1368" i="1" dirty="0">
                <a:latin typeface="Times New Roman"/>
                <a:cs typeface="Times New Roman"/>
              </a:rPr>
              <a:t>C </a:t>
            </a:r>
            <a:r>
              <a:rPr sz="1368" dirty="0">
                <a:latin typeface="Times New Roman"/>
                <a:cs typeface="Times New Roman"/>
              </a:rPr>
              <a:t>+</a:t>
            </a:r>
            <a:r>
              <a:rPr sz="1368" spc="-81" dirty="0">
                <a:latin typeface="Times New Roman"/>
                <a:cs typeface="Times New Roman"/>
              </a:rPr>
              <a:t> </a:t>
            </a:r>
            <a:r>
              <a:rPr sz="1368" i="1" dirty="0">
                <a:latin typeface="Times New Roman"/>
                <a:cs typeface="Times New Roman"/>
              </a:rPr>
              <a:t>D</a:t>
            </a:r>
            <a:r>
              <a:rPr sz="1368" dirty="0">
                <a:latin typeface="Times New Roman"/>
                <a:cs typeface="Times New Roman"/>
              </a:rPr>
              <a:t>)</a:t>
            </a:r>
            <a:r>
              <a:rPr sz="1368" i="1" dirty="0">
                <a:latin typeface="Times New Roman"/>
                <a:cs typeface="Times New Roman"/>
              </a:rPr>
              <a:t>’</a:t>
            </a:r>
            <a:endParaRPr sz="1368">
              <a:latin typeface="Times New Roman"/>
              <a:cs typeface="Times New Roman"/>
            </a:endParaRPr>
          </a:p>
        </p:txBody>
      </p:sp>
      <p:sp>
        <p:nvSpPr>
          <p:cNvPr id="99" name="object 99"/>
          <p:cNvSpPr txBox="1"/>
          <p:nvPr/>
        </p:nvSpPr>
        <p:spPr>
          <a:xfrm>
            <a:off x="4766526" y="4319537"/>
            <a:ext cx="447426" cy="221473"/>
          </a:xfrm>
          <a:prstGeom prst="rect">
            <a:avLst/>
          </a:prstGeom>
        </p:spPr>
        <p:txBody>
          <a:bodyPr vert="horz" wrap="square" lIns="0" tIns="10860" rIns="0" bIns="0" rtlCol="0">
            <a:spAutoFit/>
          </a:bodyPr>
          <a:lstStyle/>
          <a:p>
            <a:pPr marL="10860">
              <a:spcBef>
                <a:spcPts val="86"/>
              </a:spcBef>
            </a:pPr>
            <a:r>
              <a:rPr sz="1368" i="1" dirty="0">
                <a:latin typeface="Times New Roman"/>
                <a:cs typeface="Times New Roman"/>
              </a:rPr>
              <a:t>C </a:t>
            </a:r>
            <a:r>
              <a:rPr sz="1368" dirty="0">
                <a:latin typeface="Times New Roman"/>
                <a:cs typeface="Times New Roman"/>
              </a:rPr>
              <a:t>+</a:t>
            </a:r>
            <a:r>
              <a:rPr sz="1368" spc="-86" dirty="0">
                <a:latin typeface="Times New Roman"/>
                <a:cs typeface="Times New Roman"/>
              </a:rPr>
              <a:t> </a:t>
            </a:r>
            <a:r>
              <a:rPr sz="1368" i="1" dirty="0">
                <a:latin typeface="Times New Roman"/>
                <a:cs typeface="Times New Roman"/>
              </a:rPr>
              <a:t>D</a:t>
            </a:r>
            <a:endParaRPr sz="1368">
              <a:latin typeface="Times New Roman"/>
              <a:cs typeface="Times New Roman"/>
            </a:endParaRPr>
          </a:p>
        </p:txBody>
      </p:sp>
      <p:sp>
        <p:nvSpPr>
          <p:cNvPr id="100" name="object 100"/>
          <p:cNvSpPr txBox="1"/>
          <p:nvPr/>
        </p:nvSpPr>
        <p:spPr>
          <a:xfrm>
            <a:off x="7261483" y="4765869"/>
            <a:ext cx="128146" cy="221473"/>
          </a:xfrm>
          <a:prstGeom prst="rect">
            <a:avLst/>
          </a:prstGeom>
        </p:spPr>
        <p:txBody>
          <a:bodyPr vert="horz" wrap="square" lIns="0" tIns="10860" rIns="0" bIns="0" rtlCol="0">
            <a:spAutoFit/>
          </a:bodyPr>
          <a:lstStyle/>
          <a:p>
            <a:pPr marL="10860">
              <a:spcBef>
                <a:spcPts val="86"/>
              </a:spcBef>
            </a:pPr>
            <a:r>
              <a:rPr sz="1368" i="1" dirty="0">
                <a:latin typeface="Times New Roman"/>
                <a:cs typeface="Times New Roman"/>
              </a:rPr>
              <a:t>X</a:t>
            </a:r>
            <a:endParaRPr sz="1368">
              <a:latin typeface="Times New Roman"/>
              <a:cs typeface="Times New Roman"/>
            </a:endParaRPr>
          </a:p>
        </p:txBody>
      </p:sp>
      <p:sp>
        <p:nvSpPr>
          <p:cNvPr id="101" name="object 101"/>
          <p:cNvSpPr txBox="1"/>
          <p:nvPr/>
        </p:nvSpPr>
        <p:spPr>
          <a:xfrm>
            <a:off x="6713508" y="5685257"/>
            <a:ext cx="704261" cy="221473"/>
          </a:xfrm>
          <a:prstGeom prst="rect">
            <a:avLst/>
          </a:prstGeom>
        </p:spPr>
        <p:txBody>
          <a:bodyPr vert="horz" wrap="square" lIns="0" tIns="10860" rIns="0" bIns="0" rtlCol="0">
            <a:spAutoFit/>
          </a:bodyPr>
          <a:lstStyle/>
          <a:p>
            <a:pPr marL="10860">
              <a:spcBef>
                <a:spcPts val="86"/>
              </a:spcBef>
              <a:tabLst>
                <a:tab pos="526699" algn="l"/>
              </a:tabLst>
            </a:pPr>
            <a:r>
              <a:rPr sz="1368" u="heavy" dirty="0">
                <a:uFill>
                  <a:solidFill>
                    <a:srgbClr val="000000"/>
                  </a:solidFill>
                </a:uFill>
                <a:latin typeface="Times New Roman"/>
                <a:cs typeface="Times New Roman"/>
              </a:rPr>
              <a:t> 	</a:t>
            </a:r>
            <a:r>
              <a:rPr sz="1368" dirty="0">
                <a:latin typeface="Times New Roman"/>
                <a:cs typeface="Times New Roman"/>
              </a:rPr>
              <a:t>W</a:t>
            </a:r>
            <a:endParaRPr sz="1368">
              <a:latin typeface="Times New Roman"/>
              <a:cs typeface="Times New Roman"/>
            </a:endParaRPr>
          </a:p>
        </p:txBody>
      </p:sp>
      <p:sp>
        <p:nvSpPr>
          <p:cNvPr id="102" name="object 102"/>
          <p:cNvSpPr txBox="1"/>
          <p:nvPr/>
        </p:nvSpPr>
        <p:spPr>
          <a:xfrm>
            <a:off x="4479864" y="3092594"/>
            <a:ext cx="2982117" cy="695128"/>
          </a:xfrm>
          <a:prstGeom prst="rect">
            <a:avLst/>
          </a:prstGeom>
        </p:spPr>
        <p:txBody>
          <a:bodyPr vert="horz" wrap="square" lIns="0" tIns="10860" rIns="0" bIns="0" rtlCol="0">
            <a:spAutoFit/>
          </a:bodyPr>
          <a:lstStyle/>
          <a:p>
            <a:pPr marL="43439">
              <a:spcBef>
                <a:spcPts val="86"/>
              </a:spcBef>
              <a:tabLst>
                <a:tab pos="2763268" algn="l"/>
              </a:tabLst>
            </a:pPr>
            <a:r>
              <a:rPr sz="1368" i="1" u="heavy" dirty="0">
                <a:uFill>
                  <a:solidFill>
                    <a:srgbClr val="000000"/>
                  </a:solidFill>
                </a:uFill>
                <a:latin typeface="Times New Roman"/>
                <a:cs typeface="Times New Roman"/>
              </a:rPr>
              <a:t>  </a:t>
            </a:r>
            <a:r>
              <a:rPr sz="1368" i="1" u="heavy" spc="-86" dirty="0">
                <a:uFill>
                  <a:solidFill>
                    <a:srgbClr val="000000"/>
                  </a:solidFill>
                </a:uFill>
                <a:latin typeface="Times New Roman"/>
                <a:cs typeface="Times New Roman"/>
              </a:rPr>
              <a:t> </a:t>
            </a:r>
            <a:r>
              <a:rPr sz="1368" i="1" u="heavy" dirty="0">
                <a:uFill>
                  <a:solidFill>
                    <a:srgbClr val="000000"/>
                  </a:solidFill>
                </a:uFill>
                <a:latin typeface="Times New Roman"/>
                <a:cs typeface="Times New Roman"/>
              </a:rPr>
              <a:t>D’	</a:t>
            </a:r>
            <a:r>
              <a:rPr sz="2052" i="1" baseline="-13888" dirty="0">
                <a:latin typeface="Times New Roman"/>
                <a:cs typeface="Times New Roman"/>
              </a:rPr>
              <a:t>Z</a:t>
            </a:r>
            <a:endParaRPr sz="2052" baseline="-13888">
              <a:latin typeface="Times New Roman"/>
              <a:cs typeface="Times New Roman"/>
            </a:endParaRPr>
          </a:p>
          <a:p>
            <a:pPr>
              <a:spcBef>
                <a:spcPts val="26"/>
              </a:spcBef>
            </a:pPr>
            <a:endParaRPr sz="1710">
              <a:latin typeface="Times New Roman"/>
              <a:cs typeface="Times New Roman"/>
            </a:endParaRPr>
          </a:p>
          <a:p>
            <a:pPr marL="266064">
              <a:tabLst>
                <a:tab pos="1260819" algn="l"/>
                <a:tab pos="2763268" algn="l"/>
              </a:tabLst>
            </a:pPr>
            <a:r>
              <a:rPr sz="1368" i="1" spc="-4" dirty="0">
                <a:latin typeface="Times New Roman"/>
                <a:cs typeface="Times New Roman"/>
              </a:rPr>
              <a:t>CD	</a:t>
            </a:r>
            <a:r>
              <a:rPr sz="1368" i="1" u="heavy" spc="-4" dirty="0">
                <a:uFill>
                  <a:solidFill>
                    <a:srgbClr val="000000"/>
                  </a:solidFill>
                </a:uFill>
                <a:latin typeface="Times New Roman"/>
                <a:cs typeface="Times New Roman"/>
              </a:rPr>
              <a:t> 	</a:t>
            </a:r>
            <a:r>
              <a:rPr sz="2052" i="1" baseline="-32986" dirty="0">
                <a:latin typeface="Times New Roman"/>
                <a:cs typeface="Times New Roman"/>
              </a:rPr>
              <a:t>Y</a:t>
            </a:r>
            <a:endParaRPr sz="2052" baseline="-32986">
              <a:latin typeface="Times New Roman"/>
              <a:cs typeface="Times New Roman"/>
            </a:endParaRPr>
          </a:p>
        </p:txBody>
      </p:sp>
      <p:sp>
        <p:nvSpPr>
          <p:cNvPr id="103" name="object 103"/>
          <p:cNvSpPr/>
          <p:nvPr/>
        </p:nvSpPr>
        <p:spPr>
          <a:xfrm>
            <a:off x="1429594" y="3979169"/>
            <a:ext cx="1428614" cy="0"/>
          </a:xfrm>
          <a:custGeom>
            <a:avLst/>
            <a:gdLst/>
            <a:ahLst/>
            <a:cxnLst/>
            <a:rect l="l" t="t" r="r" b="b"/>
            <a:pathLst>
              <a:path w="1670685">
                <a:moveTo>
                  <a:pt x="0" y="0"/>
                </a:moveTo>
                <a:lnTo>
                  <a:pt x="1670347" y="0"/>
                </a:lnTo>
              </a:path>
            </a:pathLst>
          </a:custGeom>
          <a:ln w="12046">
            <a:solidFill>
              <a:srgbClr val="000000"/>
            </a:solidFill>
          </a:ln>
        </p:spPr>
        <p:txBody>
          <a:bodyPr wrap="square" lIns="0" tIns="0" rIns="0" bIns="0" rtlCol="0"/>
          <a:lstStyle/>
          <a:p>
            <a:endParaRPr/>
          </a:p>
        </p:txBody>
      </p:sp>
      <p:sp>
        <p:nvSpPr>
          <p:cNvPr id="104" name="object 104"/>
          <p:cNvSpPr/>
          <p:nvPr/>
        </p:nvSpPr>
        <p:spPr>
          <a:xfrm>
            <a:off x="1429594" y="4321251"/>
            <a:ext cx="1428614" cy="0"/>
          </a:xfrm>
          <a:custGeom>
            <a:avLst/>
            <a:gdLst/>
            <a:ahLst/>
            <a:cxnLst/>
            <a:rect l="l" t="t" r="r" b="b"/>
            <a:pathLst>
              <a:path w="1670685">
                <a:moveTo>
                  <a:pt x="0" y="0"/>
                </a:moveTo>
                <a:lnTo>
                  <a:pt x="1670347" y="0"/>
                </a:lnTo>
              </a:path>
            </a:pathLst>
          </a:custGeom>
          <a:ln w="12046">
            <a:solidFill>
              <a:srgbClr val="000000"/>
            </a:solidFill>
          </a:ln>
        </p:spPr>
        <p:txBody>
          <a:bodyPr wrap="square" lIns="0" tIns="0" rIns="0" bIns="0" rtlCol="0"/>
          <a:lstStyle/>
          <a:p>
            <a:endParaRPr/>
          </a:p>
        </p:txBody>
      </p:sp>
      <p:sp>
        <p:nvSpPr>
          <p:cNvPr id="105" name="object 105"/>
          <p:cNvSpPr/>
          <p:nvPr/>
        </p:nvSpPr>
        <p:spPr>
          <a:xfrm>
            <a:off x="1429594" y="4721330"/>
            <a:ext cx="1428614" cy="0"/>
          </a:xfrm>
          <a:custGeom>
            <a:avLst/>
            <a:gdLst/>
            <a:ahLst/>
            <a:cxnLst/>
            <a:rect l="l" t="t" r="r" b="b"/>
            <a:pathLst>
              <a:path w="1670685">
                <a:moveTo>
                  <a:pt x="0" y="0"/>
                </a:moveTo>
                <a:lnTo>
                  <a:pt x="1670347" y="0"/>
                </a:lnTo>
              </a:path>
            </a:pathLst>
          </a:custGeom>
          <a:ln w="12046">
            <a:solidFill>
              <a:srgbClr val="000000"/>
            </a:solidFill>
          </a:ln>
        </p:spPr>
        <p:txBody>
          <a:bodyPr wrap="square" lIns="0" tIns="0" rIns="0" bIns="0" rtlCol="0"/>
          <a:lstStyle/>
          <a:p>
            <a:endParaRPr/>
          </a:p>
        </p:txBody>
      </p:sp>
      <p:sp>
        <p:nvSpPr>
          <p:cNvPr id="106" name="object 106"/>
          <p:cNvSpPr/>
          <p:nvPr/>
        </p:nvSpPr>
        <p:spPr>
          <a:xfrm>
            <a:off x="1429594" y="5063412"/>
            <a:ext cx="1428614" cy="0"/>
          </a:xfrm>
          <a:custGeom>
            <a:avLst/>
            <a:gdLst/>
            <a:ahLst/>
            <a:cxnLst/>
            <a:rect l="l" t="t" r="r" b="b"/>
            <a:pathLst>
              <a:path w="1670685">
                <a:moveTo>
                  <a:pt x="0" y="0"/>
                </a:moveTo>
                <a:lnTo>
                  <a:pt x="1670347" y="0"/>
                </a:lnTo>
              </a:path>
            </a:pathLst>
          </a:custGeom>
          <a:ln w="12046">
            <a:solidFill>
              <a:srgbClr val="000000"/>
            </a:solidFill>
          </a:ln>
        </p:spPr>
        <p:txBody>
          <a:bodyPr wrap="square" lIns="0" tIns="0" rIns="0" bIns="0" rtlCol="0"/>
          <a:lstStyle/>
          <a:p>
            <a:endParaRPr/>
          </a:p>
        </p:txBody>
      </p:sp>
      <p:sp>
        <p:nvSpPr>
          <p:cNvPr id="107" name="object 107"/>
          <p:cNvSpPr/>
          <p:nvPr/>
        </p:nvSpPr>
        <p:spPr>
          <a:xfrm>
            <a:off x="1429594" y="5453062"/>
            <a:ext cx="1428614" cy="0"/>
          </a:xfrm>
          <a:custGeom>
            <a:avLst/>
            <a:gdLst/>
            <a:ahLst/>
            <a:cxnLst/>
            <a:rect l="l" t="t" r="r" b="b"/>
            <a:pathLst>
              <a:path w="1670685">
                <a:moveTo>
                  <a:pt x="0" y="0"/>
                </a:moveTo>
                <a:lnTo>
                  <a:pt x="1670347" y="0"/>
                </a:lnTo>
              </a:path>
            </a:pathLst>
          </a:custGeom>
          <a:ln w="12046">
            <a:solidFill>
              <a:srgbClr val="000000"/>
            </a:solidFill>
          </a:ln>
        </p:spPr>
        <p:txBody>
          <a:bodyPr wrap="square" lIns="0" tIns="0" rIns="0" bIns="0" rtlCol="0"/>
          <a:lstStyle/>
          <a:p>
            <a:endParaRPr/>
          </a:p>
        </p:txBody>
      </p:sp>
      <p:sp>
        <p:nvSpPr>
          <p:cNvPr id="108" name="object 108"/>
          <p:cNvSpPr/>
          <p:nvPr/>
        </p:nvSpPr>
        <p:spPr>
          <a:xfrm>
            <a:off x="1434804" y="3973954"/>
            <a:ext cx="0" cy="1484542"/>
          </a:xfrm>
          <a:custGeom>
            <a:avLst/>
            <a:gdLst/>
            <a:ahLst/>
            <a:cxnLst/>
            <a:rect l="l" t="t" r="r" b="b"/>
            <a:pathLst>
              <a:path h="1736089">
                <a:moveTo>
                  <a:pt x="0" y="0"/>
                </a:moveTo>
                <a:lnTo>
                  <a:pt x="0" y="1735832"/>
                </a:lnTo>
              </a:path>
            </a:pathLst>
          </a:custGeom>
          <a:ln w="12339">
            <a:solidFill>
              <a:srgbClr val="000000"/>
            </a:solidFill>
          </a:ln>
        </p:spPr>
        <p:txBody>
          <a:bodyPr wrap="square" lIns="0" tIns="0" rIns="0" bIns="0" rtlCol="0"/>
          <a:lstStyle/>
          <a:p>
            <a:endParaRPr/>
          </a:p>
        </p:txBody>
      </p:sp>
      <p:sp>
        <p:nvSpPr>
          <p:cNvPr id="109" name="object 109"/>
          <p:cNvSpPr/>
          <p:nvPr/>
        </p:nvSpPr>
        <p:spPr>
          <a:xfrm>
            <a:off x="1791888" y="3973954"/>
            <a:ext cx="0" cy="1484542"/>
          </a:xfrm>
          <a:custGeom>
            <a:avLst/>
            <a:gdLst/>
            <a:ahLst/>
            <a:cxnLst/>
            <a:rect l="l" t="t" r="r" b="b"/>
            <a:pathLst>
              <a:path h="1736089">
                <a:moveTo>
                  <a:pt x="0" y="0"/>
                </a:moveTo>
                <a:lnTo>
                  <a:pt x="0" y="1735832"/>
                </a:lnTo>
              </a:path>
            </a:pathLst>
          </a:custGeom>
          <a:ln w="12339">
            <a:solidFill>
              <a:srgbClr val="000000"/>
            </a:solidFill>
          </a:ln>
        </p:spPr>
        <p:txBody>
          <a:bodyPr wrap="square" lIns="0" tIns="0" rIns="0" bIns="0" rtlCol="0"/>
          <a:lstStyle/>
          <a:p>
            <a:endParaRPr/>
          </a:p>
        </p:txBody>
      </p:sp>
      <p:sp>
        <p:nvSpPr>
          <p:cNvPr id="110" name="object 110"/>
          <p:cNvSpPr/>
          <p:nvPr/>
        </p:nvSpPr>
        <p:spPr>
          <a:xfrm>
            <a:off x="2148972" y="3973954"/>
            <a:ext cx="0" cy="1484542"/>
          </a:xfrm>
          <a:custGeom>
            <a:avLst/>
            <a:gdLst/>
            <a:ahLst/>
            <a:cxnLst/>
            <a:rect l="l" t="t" r="r" b="b"/>
            <a:pathLst>
              <a:path h="1736089">
                <a:moveTo>
                  <a:pt x="0" y="0"/>
                </a:moveTo>
                <a:lnTo>
                  <a:pt x="0" y="1735832"/>
                </a:lnTo>
              </a:path>
            </a:pathLst>
          </a:custGeom>
          <a:ln w="12339">
            <a:solidFill>
              <a:srgbClr val="000000"/>
            </a:solidFill>
          </a:ln>
        </p:spPr>
        <p:txBody>
          <a:bodyPr wrap="square" lIns="0" tIns="0" rIns="0" bIns="0" rtlCol="0"/>
          <a:lstStyle/>
          <a:p>
            <a:endParaRPr/>
          </a:p>
        </p:txBody>
      </p:sp>
      <p:sp>
        <p:nvSpPr>
          <p:cNvPr id="111" name="object 111"/>
          <p:cNvSpPr/>
          <p:nvPr/>
        </p:nvSpPr>
        <p:spPr>
          <a:xfrm>
            <a:off x="2506056" y="3973954"/>
            <a:ext cx="0" cy="1484542"/>
          </a:xfrm>
          <a:custGeom>
            <a:avLst/>
            <a:gdLst/>
            <a:ahLst/>
            <a:cxnLst/>
            <a:rect l="l" t="t" r="r" b="b"/>
            <a:pathLst>
              <a:path h="1736089">
                <a:moveTo>
                  <a:pt x="0" y="0"/>
                </a:moveTo>
                <a:lnTo>
                  <a:pt x="0" y="1735832"/>
                </a:lnTo>
              </a:path>
            </a:pathLst>
          </a:custGeom>
          <a:ln w="12339">
            <a:solidFill>
              <a:srgbClr val="000000"/>
            </a:solidFill>
          </a:ln>
        </p:spPr>
        <p:txBody>
          <a:bodyPr wrap="square" lIns="0" tIns="0" rIns="0" bIns="0" rtlCol="0"/>
          <a:lstStyle/>
          <a:p>
            <a:endParaRPr/>
          </a:p>
        </p:txBody>
      </p:sp>
      <p:sp>
        <p:nvSpPr>
          <p:cNvPr id="112" name="object 112"/>
          <p:cNvSpPr/>
          <p:nvPr/>
        </p:nvSpPr>
        <p:spPr>
          <a:xfrm>
            <a:off x="2852710" y="3973954"/>
            <a:ext cx="0" cy="1484542"/>
          </a:xfrm>
          <a:custGeom>
            <a:avLst/>
            <a:gdLst/>
            <a:ahLst/>
            <a:cxnLst/>
            <a:rect l="l" t="t" r="r" b="b"/>
            <a:pathLst>
              <a:path h="1736089">
                <a:moveTo>
                  <a:pt x="0" y="0"/>
                </a:moveTo>
                <a:lnTo>
                  <a:pt x="0" y="1735832"/>
                </a:lnTo>
              </a:path>
            </a:pathLst>
          </a:custGeom>
          <a:ln w="12339">
            <a:solidFill>
              <a:srgbClr val="000000"/>
            </a:solidFill>
          </a:ln>
        </p:spPr>
        <p:txBody>
          <a:bodyPr wrap="square" lIns="0" tIns="0" rIns="0" bIns="0" rtlCol="0"/>
          <a:lstStyle/>
          <a:p>
            <a:endParaRPr/>
          </a:p>
        </p:txBody>
      </p:sp>
      <p:sp>
        <p:nvSpPr>
          <p:cNvPr id="113" name="object 113"/>
          <p:cNvSpPr txBox="1"/>
          <p:nvPr/>
        </p:nvSpPr>
        <p:spPr>
          <a:xfrm>
            <a:off x="2506057" y="5063413"/>
            <a:ext cx="346972" cy="326812"/>
          </a:xfrm>
          <a:prstGeom prst="rect">
            <a:avLst/>
          </a:prstGeom>
          <a:ln w="12339">
            <a:solidFill>
              <a:srgbClr val="000000"/>
            </a:solidFill>
          </a:ln>
        </p:spPr>
        <p:txBody>
          <a:bodyPr vert="horz" wrap="square" lIns="0" tIns="30408" rIns="0" bIns="0" rtlCol="0">
            <a:spAutoFit/>
          </a:bodyPr>
          <a:lstStyle/>
          <a:p>
            <a:pPr marL="101539">
              <a:spcBef>
                <a:spcPts val="239"/>
              </a:spcBef>
            </a:pPr>
            <a:r>
              <a:rPr sz="1924" spc="13" dirty="0">
                <a:latin typeface="Symbol"/>
                <a:cs typeface="Symbol"/>
              </a:rPr>
              <a:t></a:t>
            </a:r>
            <a:endParaRPr sz="1924">
              <a:latin typeface="Symbol"/>
              <a:cs typeface="Symbol"/>
            </a:endParaRPr>
          </a:p>
        </p:txBody>
      </p:sp>
      <p:sp>
        <p:nvSpPr>
          <p:cNvPr id="114" name="object 114"/>
          <p:cNvSpPr txBox="1"/>
          <p:nvPr/>
        </p:nvSpPr>
        <p:spPr>
          <a:xfrm>
            <a:off x="2148973" y="5063413"/>
            <a:ext cx="357289" cy="326812"/>
          </a:xfrm>
          <a:prstGeom prst="rect">
            <a:avLst/>
          </a:prstGeom>
          <a:ln w="12339">
            <a:solidFill>
              <a:srgbClr val="000000"/>
            </a:solidFill>
          </a:ln>
        </p:spPr>
        <p:txBody>
          <a:bodyPr vert="horz" wrap="square" lIns="0" tIns="30408" rIns="0" bIns="0" rtlCol="0">
            <a:spAutoFit/>
          </a:bodyPr>
          <a:lstStyle/>
          <a:p>
            <a:pPr marL="101539">
              <a:spcBef>
                <a:spcPts val="239"/>
              </a:spcBef>
            </a:pPr>
            <a:r>
              <a:rPr sz="1924" spc="13" dirty="0">
                <a:latin typeface="Symbol"/>
                <a:cs typeface="Symbol"/>
              </a:rPr>
              <a:t></a:t>
            </a:r>
            <a:endParaRPr sz="1924">
              <a:latin typeface="Symbol"/>
              <a:cs typeface="Symbol"/>
            </a:endParaRPr>
          </a:p>
        </p:txBody>
      </p:sp>
      <p:sp>
        <p:nvSpPr>
          <p:cNvPr id="115" name="object 115"/>
          <p:cNvSpPr txBox="1"/>
          <p:nvPr/>
        </p:nvSpPr>
        <p:spPr>
          <a:xfrm>
            <a:off x="2506057" y="4721330"/>
            <a:ext cx="346972" cy="297752"/>
          </a:xfrm>
          <a:prstGeom prst="rect">
            <a:avLst/>
          </a:prstGeom>
          <a:ln w="12339">
            <a:solidFill>
              <a:srgbClr val="000000"/>
            </a:solidFill>
          </a:ln>
        </p:spPr>
        <p:txBody>
          <a:bodyPr vert="horz" wrap="square" lIns="0" tIns="1629" rIns="0" bIns="0" rtlCol="0">
            <a:spAutoFit/>
          </a:bodyPr>
          <a:lstStyle/>
          <a:p>
            <a:pPr marL="101539">
              <a:spcBef>
                <a:spcPts val="13"/>
              </a:spcBef>
            </a:pPr>
            <a:r>
              <a:rPr sz="1924" spc="13" dirty="0">
                <a:latin typeface="Symbol"/>
                <a:cs typeface="Symbol"/>
              </a:rPr>
              <a:t></a:t>
            </a:r>
            <a:endParaRPr sz="1924">
              <a:latin typeface="Symbol"/>
              <a:cs typeface="Symbol"/>
            </a:endParaRPr>
          </a:p>
        </p:txBody>
      </p:sp>
      <p:sp>
        <p:nvSpPr>
          <p:cNvPr id="116" name="object 116"/>
          <p:cNvSpPr txBox="1"/>
          <p:nvPr/>
        </p:nvSpPr>
        <p:spPr>
          <a:xfrm>
            <a:off x="2148973" y="4721330"/>
            <a:ext cx="357289" cy="297752"/>
          </a:xfrm>
          <a:prstGeom prst="rect">
            <a:avLst/>
          </a:prstGeom>
          <a:ln w="12339">
            <a:solidFill>
              <a:srgbClr val="000000"/>
            </a:solidFill>
          </a:ln>
        </p:spPr>
        <p:txBody>
          <a:bodyPr vert="horz" wrap="square" lIns="0" tIns="1629" rIns="0" bIns="0" rtlCol="0">
            <a:spAutoFit/>
          </a:bodyPr>
          <a:lstStyle/>
          <a:p>
            <a:pPr marL="101539">
              <a:spcBef>
                <a:spcPts val="13"/>
              </a:spcBef>
            </a:pPr>
            <a:r>
              <a:rPr sz="1924" spc="13" dirty="0">
                <a:latin typeface="Symbol"/>
                <a:cs typeface="Symbol"/>
              </a:rPr>
              <a:t></a:t>
            </a:r>
            <a:endParaRPr sz="1924">
              <a:latin typeface="Symbol"/>
              <a:cs typeface="Symbol"/>
            </a:endParaRPr>
          </a:p>
        </p:txBody>
      </p:sp>
      <p:sp>
        <p:nvSpPr>
          <p:cNvPr id="117" name="object 117"/>
          <p:cNvSpPr txBox="1"/>
          <p:nvPr/>
        </p:nvSpPr>
        <p:spPr>
          <a:xfrm>
            <a:off x="1791889" y="4721330"/>
            <a:ext cx="357289" cy="297752"/>
          </a:xfrm>
          <a:prstGeom prst="rect">
            <a:avLst/>
          </a:prstGeom>
          <a:ln w="12339">
            <a:solidFill>
              <a:srgbClr val="000000"/>
            </a:solidFill>
          </a:ln>
        </p:spPr>
        <p:txBody>
          <a:bodyPr vert="horz" wrap="square" lIns="0" tIns="1629" rIns="0" bIns="0" rtlCol="0">
            <a:spAutoFit/>
          </a:bodyPr>
          <a:lstStyle/>
          <a:p>
            <a:pPr marL="101539">
              <a:spcBef>
                <a:spcPts val="13"/>
              </a:spcBef>
            </a:pPr>
            <a:r>
              <a:rPr sz="1924" spc="13" dirty="0">
                <a:latin typeface="Symbol"/>
                <a:cs typeface="Symbol"/>
              </a:rPr>
              <a:t></a:t>
            </a:r>
            <a:endParaRPr sz="1924">
              <a:latin typeface="Symbol"/>
              <a:cs typeface="Symbol"/>
            </a:endParaRPr>
          </a:p>
        </p:txBody>
      </p:sp>
      <p:sp>
        <p:nvSpPr>
          <p:cNvPr id="118" name="object 118"/>
          <p:cNvSpPr txBox="1"/>
          <p:nvPr/>
        </p:nvSpPr>
        <p:spPr>
          <a:xfrm>
            <a:off x="1434805" y="4721330"/>
            <a:ext cx="357289" cy="297752"/>
          </a:xfrm>
          <a:prstGeom prst="rect">
            <a:avLst/>
          </a:prstGeom>
          <a:ln w="12339">
            <a:solidFill>
              <a:srgbClr val="000000"/>
            </a:solidFill>
          </a:ln>
        </p:spPr>
        <p:txBody>
          <a:bodyPr vert="horz" wrap="square" lIns="0" tIns="1629" rIns="0" bIns="0" rtlCol="0">
            <a:spAutoFit/>
          </a:bodyPr>
          <a:lstStyle/>
          <a:p>
            <a:pPr marL="101539">
              <a:spcBef>
                <a:spcPts val="13"/>
              </a:spcBef>
            </a:pPr>
            <a:r>
              <a:rPr sz="1924" spc="13" dirty="0">
                <a:latin typeface="Symbol"/>
                <a:cs typeface="Symbol"/>
              </a:rPr>
              <a:t></a:t>
            </a:r>
            <a:endParaRPr sz="1924">
              <a:latin typeface="Symbol"/>
              <a:cs typeface="Symbol"/>
            </a:endParaRPr>
          </a:p>
        </p:txBody>
      </p:sp>
      <p:sp>
        <p:nvSpPr>
          <p:cNvPr id="119" name="object 119"/>
          <p:cNvSpPr txBox="1"/>
          <p:nvPr/>
        </p:nvSpPr>
        <p:spPr>
          <a:xfrm>
            <a:off x="1791889" y="5063413"/>
            <a:ext cx="357289" cy="326812"/>
          </a:xfrm>
          <a:prstGeom prst="rect">
            <a:avLst/>
          </a:prstGeom>
          <a:ln w="12339">
            <a:solidFill>
              <a:srgbClr val="000000"/>
            </a:solidFill>
          </a:ln>
        </p:spPr>
        <p:txBody>
          <a:bodyPr vert="horz" wrap="square" lIns="0" tIns="30408" rIns="0" bIns="0" rtlCol="0">
            <a:spAutoFit/>
          </a:bodyPr>
          <a:lstStyle/>
          <a:p>
            <a:pPr marL="109684">
              <a:spcBef>
                <a:spcPts val="239"/>
              </a:spcBef>
            </a:pPr>
            <a:r>
              <a:rPr sz="1924" spc="9" dirty="0">
                <a:latin typeface="Times New Roman"/>
                <a:cs typeface="Times New Roman"/>
              </a:rPr>
              <a:t>1</a:t>
            </a:r>
            <a:endParaRPr sz="1924">
              <a:latin typeface="Times New Roman"/>
              <a:cs typeface="Times New Roman"/>
            </a:endParaRPr>
          </a:p>
        </p:txBody>
      </p:sp>
      <p:sp>
        <p:nvSpPr>
          <p:cNvPr id="120" name="object 120"/>
          <p:cNvSpPr txBox="1"/>
          <p:nvPr/>
        </p:nvSpPr>
        <p:spPr>
          <a:xfrm>
            <a:off x="1434805" y="5063413"/>
            <a:ext cx="357289" cy="326812"/>
          </a:xfrm>
          <a:prstGeom prst="rect">
            <a:avLst/>
          </a:prstGeom>
          <a:ln w="12339">
            <a:solidFill>
              <a:srgbClr val="000000"/>
            </a:solidFill>
          </a:ln>
        </p:spPr>
        <p:txBody>
          <a:bodyPr vert="horz" wrap="square" lIns="0" tIns="30408" rIns="0" bIns="0" rtlCol="0">
            <a:spAutoFit/>
          </a:bodyPr>
          <a:lstStyle/>
          <a:p>
            <a:pPr marL="109684">
              <a:spcBef>
                <a:spcPts val="239"/>
              </a:spcBef>
            </a:pPr>
            <a:r>
              <a:rPr sz="1924" spc="9" dirty="0">
                <a:latin typeface="Times New Roman"/>
                <a:cs typeface="Times New Roman"/>
              </a:rPr>
              <a:t>1</a:t>
            </a:r>
            <a:endParaRPr sz="1924">
              <a:latin typeface="Times New Roman"/>
              <a:cs typeface="Times New Roman"/>
            </a:endParaRPr>
          </a:p>
        </p:txBody>
      </p:sp>
      <p:sp>
        <p:nvSpPr>
          <p:cNvPr id="121" name="object 121"/>
          <p:cNvSpPr txBox="1"/>
          <p:nvPr/>
        </p:nvSpPr>
        <p:spPr>
          <a:xfrm>
            <a:off x="2506057" y="4321252"/>
            <a:ext cx="346972" cy="326812"/>
          </a:xfrm>
          <a:prstGeom prst="rect">
            <a:avLst/>
          </a:prstGeom>
          <a:ln w="12339">
            <a:solidFill>
              <a:srgbClr val="000000"/>
            </a:solidFill>
          </a:ln>
        </p:spPr>
        <p:txBody>
          <a:bodyPr vert="horz" wrap="square" lIns="0" tIns="30408" rIns="0" bIns="0" rtlCol="0">
            <a:spAutoFit/>
          </a:bodyPr>
          <a:lstStyle/>
          <a:p>
            <a:pPr marL="109141">
              <a:spcBef>
                <a:spcPts val="239"/>
              </a:spcBef>
            </a:pPr>
            <a:r>
              <a:rPr sz="1924" spc="9" dirty="0">
                <a:latin typeface="Times New Roman"/>
                <a:cs typeface="Times New Roman"/>
              </a:rPr>
              <a:t>1</a:t>
            </a:r>
            <a:endParaRPr sz="1924">
              <a:latin typeface="Times New Roman"/>
              <a:cs typeface="Times New Roman"/>
            </a:endParaRPr>
          </a:p>
        </p:txBody>
      </p:sp>
      <p:sp>
        <p:nvSpPr>
          <p:cNvPr id="122" name="object 122"/>
          <p:cNvSpPr txBox="1"/>
          <p:nvPr/>
        </p:nvSpPr>
        <p:spPr>
          <a:xfrm>
            <a:off x="2148973" y="4321252"/>
            <a:ext cx="357289" cy="326812"/>
          </a:xfrm>
          <a:prstGeom prst="rect">
            <a:avLst/>
          </a:prstGeom>
          <a:ln w="12339">
            <a:solidFill>
              <a:srgbClr val="000000"/>
            </a:solidFill>
          </a:ln>
        </p:spPr>
        <p:txBody>
          <a:bodyPr vert="horz" wrap="square" lIns="0" tIns="30408" rIns="0" bIns="0" rtlCol="0">
            <a:spAutoFit/>
          </a:bodyPr>
          <a:lstStyle/>
          <a:p>
            <a:pPr marL="109141">
              <a:spcBef>
                <a:spcPts val="239"/>
              </a:spcBef>
            </a:pPr>
            <a:r>
              <a:rPr sz="1924" spc="9" dirty="0">
                <a:latin typeface="Times New Roman"/>
                <a:cs typeface="Times New Roman"/>
              </a:rPr>
              <a:t>1</a:t>
            </a:r>
            <a:endParaRPr sz="1924">
              <a:latin typeface="Times New Roman"/>
              <a:cs typeface="Times New Roman"/>
            </a:endParaRPr>
          </a:p>
        </p:txBody>
      </p:sp>
      <p:sp>
        <p:nvSpPr>
          <p:cNvPr id="123" name="object 123"/>
          <p:cNvSpPr txBox="1"/>
          <p:nvPr/>
        </p:nvSpPr>
        <p:spPr>
          <a:xfrm>
            <a:off x="1791889" y="4321252"/>
            <a:ext cx="357289" cy="326812"/>
          </a:xfrm>
          <a:prstGeom prst="rect">
            <a:avLst/>
          </a:prstGeom>
          <a:ln w="12339">
            <a:solidFill>
              <a:srgbClr val="000000"/>
            </a:solidFill>
          </a:ln>
        </p:spPr>
        <p:txBody>
          <a:bodyPr vert="horz" wrap="square" lIns="0" tIns="30408" rIns="0" bIns="0" rtlCol="0">
            <a:spAutoFit/>
          </a:bodyPr>
          <a:lstStyle/>
          <a:p>
            <a:pPr marL="109684">
              <a:spcBef>
                <a:spcPts val="239"/>
              </a:spcBef>
            </a:pPr>
            <a:r>
              <a:rPr sz="1924" spc="9" dirty="0">
                <a:latin typeface="Times New Roman"/>
                <a:cs typeface="Times New Roman"/>
              </a:rPr>
              <a:t>1</a:t>
            </a:r>
            <a:endParaRPr sz="1924">
              <a:latin typeface="Times New Roman"/>
              <a:cs typeface="Times New Roman"/>
            </a:endParaRPr>
          </a:p>
        </p:txBody>
      </p:sp>
      <p:sp>
        <p:nvSpPr>
          <p:cNvPr id="124" name="object 124"/>
          <p:cNvSpPr/>
          <p:nvPr/>
        </p:nvSpPr>
        <p:spPr>
          <a:xfrm>
            <a:off x="2246642" y="2362573"/>
            <a:ext cx="175386" cy="0"/>
          </a:xfrm>
          <a:custGeom>
            <a:avLst/>
            <a:gdLst/>
            <a:ahLst/>
            <a:cxnLst/>
            <a:rect l="l" t="t" r="r" b="b"/>
            <a:pathLst>
              <a:path w="205104">
                <a:moveTo>
                  <a:pt x="0" y="0"/>
                </a:moveTo>
                <a:lnTo>
                  <a:pt x="204977" y="0"/>
                </a:lnTo>
              </a:path>
            </a:pathLst>
          </a:custGeom>
          <a:ln w="12192">
            <a:solidFill>
              <a:srgbClr val="000000"/>
            </a:solidFill>
          </a:ln>
        </p:spPr>
        <p:txBody>
          <a:bodyPr wrap="square" lIns="0" tIns="0" rIns="0" bIns="0" rtlCol="0"/>
          <a:lstStyle/>
          <a:p>
            <a:endParaRPr/>
          </a:p>
        </p:txBody>
      </p:sp>
      <p:sp>
        <p:nvSpPr>
          <p:cNvPr id="125" name="object 125"/>
          <p:cNvSpPr/>
          <p:nvPr/>
        </p:nvSpPr>
        <p:spPr>
          <a:xfrm>
            <a:off x="2988804" y="2362573"/>
            <a:ext cx="177016" cy="0"/>
          </a:xfrm>
          <a:custGeom>
            <a:avLst/>
            <a:gdLst/>
            <a:ahLst/>
            <a:cxnLst/>
            <a:rect l="l" t="t" r="r" b="b"/>
            <a:pathLst>
              <a:path w="207010">
                <a:moveTo>
                  <a:pt x="0" y="0"/>
                </a:moveTo>
                <a:lnTo>
                  <a:pt x="206501" y="0"/>
                </a:lnTo>
              </a:path>
            </a:pathLst>
          </a:custGeom>
          <a:ln w="12192">
            <a:solidFill>
              <a:srgbClr val="000000"/>
            </a:solidFill>
          </a:ln>
        </p:spPr>
        <p:txBody>
          <a:bodyPr wrap="square" lIns="0" tIns="0" rIns="0" bIns="0" rtlCol="0"/>
          <a:lstStyle/>
          <a:p>
            <a:endParaRPr/>
          </a:p>
        </p:txBody>
      </p:sp>
      <p:sp>
        <p:nvSpPr>
          <p:cNvPr id="126" name="object 126"/>
          <p:cNvSpPr/>
          <p:nvPr/>
        </p:nvSpPr>
        <p:spPr>
          <a:xfrm>
            <a:off x="3933612" y="2362573"/>
            <a:ext cx="177016" cy="0"/>
          </a:xfrm>
          <a:custGeom>
            <a:avLst/>
            <a:gdLst/>
            <a:ahLst/>
            <a:cxnLst/>
            <a:rect l="l" t="t" r="r" b="b"/>
            <a:pathLst>
              <a:path w="207010">
                <a:moveTo>
                  <a:pt x="0" y="0"/>
                </a:moveTo>
                <a:lnTo>
                  <a:pt x="206501" y="0"/>
                </a:lnTo>
              </a:path>
            </a:pathLst>
          </a:custGeom>
          <a:ln w="12192">
            <a:solidFill>
              <a:srgbClr val="000000"/>
            </a:solidFill>
          </a:ln>
        </p:spPr>
        <p:txBody>
          <a:bodyPr wrap="square" lIns="0" tIns="0" rIns="0" bIns="0" rtlCol="0"/>
          <a:lstStyle/>
          <a:p>
            <a:endParaRPr/>
          </a:p>
        </p:txBody>
      </p:sp>
      <p:sp>
        <p:nvSpPr>
          <p:cNvPr id="127" name="object 127"/>
          <p:cNvSpPr/>
          <p:nvPr/>
        </p:nvSpPr>
        <p:spPr>
          <a:xfrm>
            <a:off x="4145379" y="2362573"/>
            <a:ext cx="179188" cy="0"/>
          </a:xfrm>
          <a:custGeom>
            <a:avLst/>
            <a:gdLst/>
            <a:ahLst/>
            <a:cxnLst/>
            <a:rect l="l" t="t" r="r" b="b"/>
            <a:pathLst>
              <a:path w="209550">
                <a:moveTo>
                  <a:pt x="0" y="0"/>
                </a:moveTo>
                <a:lnTo>
                  <a:pt x="209550" y="0"/>
                </a:lnTo>
              </a:path>
            </a:pathLst>
          </a:custGeom>
          <a:ln w="12192">
            <a:solidFill>
              <a:srgbClr val="000000"/>
            </a:solidFill>
          </a:ln>
        </p:spPr>
        <p:txBody>
          <a:bodyPr wrap="square" lIns="0" tIns="0" rIns="0" bIns="0" rtlCol="0"/>
          <a:lstStyle/>
          <a:p>
            <a:endParaRPr/>
          </a:p>
        </p:txBody>
      </p:sp>
      <p:sp>
        <p:nvSpPr>
          <p:cNvPr id="128" name="object 128"/>
          <p:cNvSpPr/>
          <p:nvPr/>
        </p:nvSpPr>
        <p:spPr>
          <a:xfrm>
            <a:off x="4672517" y="2362573"/>
            <a:ext cx="180816" cy="0"/>
          </a:xfrm>
          <a:custGeom>
            <a:avLst/>
            <a:gdLst/>
            <a:ahLst/>
            <a:cxnLst/>
            <a:rect l="l" t="t" r="r" b="b"/>
            <a:pathLst>
              <a:path w="211454">
                <a:moveTo>
                  <a:pt x="0" y="0"/>
                </a:moveTo>
                <a:lnTo>
                  <a:pt x="211074" y="0"/>
                </a:lnTo>
              </a:path>
            </a:pathLst>
          </a:custGeom>
          <a:ln w="12192">
            <a:solidFill>
              <a:srgbClr val="000000"/>
            </a:solidFill>
          </a:ln>
        </p:spPr>
        <p:txBody>
          <a:bodyPr wrap="square" lIns="0" tIns="0" rIns="0" bIns="0" rtlCol="0"/>
          <a:lstStyle/>
          <a:p>
            <a:endParaRPr/>
          </a:p>
        </p:txBody>
      </p:sp>
      <p:sp>
        <p:nvSpPr>
          <p:cNvPr id="129" name="object 129"/>
          <p:cNvSpPr/>
          <p:nvPr/>
        </p:nvSpPr>
        <p:spPr>
          <a:xfrm>
            <a:off x="6360780" y="2362573"/>
            <a:ext cx="179188" cy="0"/>
          </a:xfrm>
          <a:custGeom>
            <a:avLst/>
            <a:gdLst/>
            <a:ahLst/>
            <a:cxnLst/>
            <a:rect l="l" t="t" r="r" b="b"/>
            <a:pathLst>
              <a:path w="209550">
                <a:moveTo>
                  <a:pt x="0" y="0"/>
                </a:moveTo>
                <a:lnTo>
                  <a:pt x="209550" y="0"/>
                </a:lnTo>
              </a:path>
            </a:pathLst>
          </a:custGeom>
          <a:ln w="12192">
            <a:solidFill>
              <a:srgbClr val="000000"/>
            </a:solidFill>
          </a:ln>
        </p:spPr>
        <p:txBody>
          <a:bodyPr wrap="square" lIns="0" tIns="0" rIns="0" bIns="0" rtlCol="0"/>
          <a:lstStyle/>
          <a:p>
            <a:endParaRPr/>
          </a:p>
        </p:txBody>
      </p:sp>
      <p:sp>
        <p:nvSpPr>
          <p:cNvPr id="130" name="object 130"/>
          <p:cNvSpPr/>
          <p:nvPr/>
        </p:nvSpPr>
        <p:spPr>
          <a:xfrm>
            <a:off x="6582331" y="2362573"/>
            <a:ext cx="179188" cy="0"/>
          </a:xfrm>
          <a:custGeom>
            <a:avLst/>
            <a:gdLst/>
            <a:ahLst/>
            <a:cxnLst/>
            <a:rect l="l" t="t" r="r" b="b"/>
            <a:pathLst>
              <a:path w="209550">
                <a:moveTo>
                  <a:pt x="0" y="0"/>
                </a:moveTo>
                <a:lnTo>
                  <a:pt x="209550" y="0"/>
                </a:lnTo>
              </a:path>
            </a:pathLst>
          </a:custGeom>
          <a:ln w="12192">
            <a:solidFill>
              <a:srgbClr val="000000"/>
            </a:solidFill>
          </a:ln>
        </p:spPr>
        <p:txBody>
          <a:bodyPr wrap="square" lIns="0" tIns="0" rIns="0" bIns="0" rtlCol="0"/>
          <a:lstStyle/>
          <a:p>
            <a:endParaRPr/>
          </a:p>
        </p:txBody>
      </p:sp>
      <p:sp>
        <p:nvSpPr>
          <p:cNvPr id="131" name="object 131"/>
          <p:cNvSpPr/>
          <p:nvPr/>
        </p:nvSpPr>
        <p:spPr>
          <a:xfrm>
            <a:off x="3005094" y="2727791"/>
            <a:ext cx="179188" cy="0"/>
          </a:xfrm>
          <a:custGeom>
            <a:avLst/>
            <a:gdLst/>
            <a:ahLst/>
            <a:cxnLst/>
            <a:rect l="l" t="t" r="r" b="b"/>
            <a:pathLst>
              <a:path w="209550">
                <a:moveTo>
                  <a:pt x="0" y="0"/>
                </a:moveTo>
                <a:lnTo>
                  <a:pt x="209550" y="0"/>
                </a:lnTo>
              </a:path>
            </a:pathLst>
          </a:custGeom>
          <a:ln w="12953">
            <a:solidFill>
              <a:srgbClr val="000000"/>
            </a:solidFill>
          </a:ln>
        </p:spPr>
        <p:txBody>
          <a:bodyPr wrap="square" lIns="0" tIns="0" rIns="0" bIns="0" rtlCol="0"/>
          <a:lstStyle/>
          <a:p>
            <a:endParaRPr/>
          </a:p>
        </p:txBody>
      </p:sp>
      <p:sp>
        <p:nvSpPr>
          <p:cNvPr id="132" name="object 132"/>
          <p:cNvSpPr/>
          <p:nvPr/>
        </p:nvSpPr>
        <p:spPr>
          <a:xfrm>
            <a:off x="3220119" y="2727791"/>
            <a:ext cx="179188" cy="0"/>
          </a:xfrm>
          <a:custGeom>
            <a:avLst/>
            <a:gdLst/>
            <a:ahLst/>
            <a:cxnLst/>
            <a:rect l="l" t="t" r="r" b="b"/>
            <a:pathLst>
              <a:path w="209550">
                <a:moveTo>
                  <a:pt x="0" y="0"/>
                </a:moveTo>
                <a:lnTo>
                  <a:pt x="209550" y="0"/>
                </a:lnTo>
              </a:path>
            </a:pathLst>
          </a:custGeom>
          <a:ln w="12953">
            <a:solidFill>
              <a:srgbClr val="000000"/>
            </a:solidFill>
          </a:ln>
        </p:spPr>
        <p:txBody>
          <a:bodyPr wrap="square" lIns="0" tIns="0" rIns="0" bIns="0" rtlCol="0"/>
          <a:lstStyle/>
          <a:p>
            <a:endParaRPr/>
          </a:p>
        </p:txBody>
      </p:sp>
      <p:sp>
        <p:nvSpPr>
          <p:cNvPr id="133" name="object 133"/>
          <p:cNvSpPr/>
          <p:nvPr/>
        </p:nvSpPr>
        <p:spPr>
          <a:xfrm>
            <a:off x="3734226" y="2727791"/>
            <a:ext cx="714579" cy="0"/>
          </a:xfrm>
          <a:custGeom>
            <a:avLst/>
            <a:gdLst/>
            <a:ahLst/>
            <a:cxnLst/>
            <a:rect l="l" t="t" r="r" b="b"/>
            <a:pathLst>
              <a:path w="835660">
                <a:moveTo>
                  <a:pt x="0" y="0"/>
                </a:moveTo>
                <a:lnTo>
                  <a:pt x="835151" y="0"/>
                </a:lnTo>
              </a:path>
            </a:pathLst>
          </a:custGeom>
          <a:ln w="12953">
            <a:solidFill>
              <a:srgbClr val="000000"/>
            </a:solidFill>
          </a:ln>
        </p:spPr>
        <p:txBody>
          <a:bodyPr wrap="square" lIns="0" tIns="0" rIns="0" bIns="0" rtlCol="0"/>
          <a:lstStyle/>
          <a:p>
            <a:endParaRPr/>
          </a:p>
        </p:txBody>
      </p:sp>
      <p:sp>
        <p:nvSpPr>
          <p:cNvPr id="134" name="object 134"/>
          <p:cNvSpPr/>
          <p:nvPr/>
        </p:nvSpPr>
        <p:spPr>
          <a:xfrm>
            <a:off x="4003333" y="2778056"/>
            <a:ext cx="189612" cy="183237"/>
          </a:xfrm>
          <a:prstGeom prst="rect">
            <a:avLst/>
          </a:prstGeom>
          <a:blipFill>
            <a:blip r:embed="rId4" cstate="print"/>
            <a:stretch>
              <a:fillRect/>
            </a:stretch>
          </a:blipFill>
        </p:spPr>
        <p:txBody>
          <a:bodyPr wrap="square" lIns="0" tIns="0" rIns="0" bIns="0" rtlCol="0"/>
          <a:lstStyle/>
          <a:p>
            <a:endParaRPr/>
          </a:p>
        </p:txBody>
      </p:sp>
      <p:sp>
        <p:nvSpPr>
          <p:cNvPr id="135" name="object 135"/>
          <p:cNvSpPr/>
          <p:nvPr/>
        </p:nvSpPr>
        <p:spPr>
          <a:xfrm>
            <a:off x="984511" y="3592127"/>
            <a:ext cx="451227" cy="389869"/>
          </a:xfrm>
          <a:custGeom>
            <a:avLst/>
            <a:gdLst/>
            <a:ahLst/>
            <a:cxnLst/>
            <a:rect l="l" t="t" r="r" b="b"/>
            <a:pathLst>
              <a:path w="527685" h="455929">
                <a:moveTo>
                  <a:pt x="527304" y="446531"/>
                </a:moveTo>
                <a:lnTo>
                  <a:pt x="8381" y="0"/>
                </a:lnTo>
                <a:lnTo>
                  <a:pt x="0" y="9906"/>
                </a:lnTo>
                <a:lnTo>
                  <a:pt x="518922" y="455676"/>
                </a:lnTo>
                <a:lnTo>
                  <a:pt x="527304" y="446531"/>
                </a:lnTo>
                <a:close/>
              </a:path>
            </a:pathLst>
          </a:custGeom>
          <a:solidFill>
            <a:srgbClr val="000000"/>
          </a:solidFill>
        </p:spPr>
        <p:txBody>
          <a:bodyPr wrap="square" lIns="0" tIns="0" rIns="0" bIns="0" rtlCol="0"/>
          <a:lstStyle/>
          <a:p>
            <a:endParaRPr/>
          </a:p>
        </p:txBody>
      </p:sp>
      <p:sp>
        <p:nvSpPr>
          <p:cNvPr id="136" name="object 136"/>
          <p:cNvSpPr txBox="1"/>
          <p:nvPr/>
        </p:nvSpPr>
        <p:spPr>
          <a:xfrm>
            <a:off x="834202" y="3480269"/>
            <a:ext cx="556568" cy="783806"/>
          </a:xfrm>
          <a:prstGeom prst="rect">
            <a:avLst/>
          </a:prstGeom>
        </p:spPr>
        <p:txBody>
          <a:bodyPr vert="horz" wrap="square" lIns="0" tIns="10860" rIns="0" bIns="0" rtlCol="0">
            <a:spAutoFit/>
          </a:bodyPr>
          <a:lstStyle/>
          <a:p>
            <a:pPr marL="304074">
              <a:lnSpc>
                <a:spcPts val="1492"/>
              </a:lnSpc>
              <a:spcBef>
                <a:spcPts val="86"/>
              </a:spcBef>
            </a:pPr>
            <a:r>
              <a:rPr sz="1368" spc="-4" dirty="0">
                <a:latin typeface="Times New Roman"/>
                <a:cs typeface="Times New Roman"/>
              </a:rPr>
              <a:t>CD</a:t>
            </a:r>
            <a:endParaRPr sz="1368">
              <a:latin typeface="Times New Roman"/>
              <a:cs typeface="Times New Roman"/>
            </a:endParaRPr>
          </a:p>
          <a:p>
            <a:pPr marL="10860">
              <a:lnSpc>
                <a:spcPts val="1492"/>
              </a:lnSpc>
            </a:pPr>
            <a:r>
              <a:rPr sz="1368" dirty="0">
                <a:latin typeface="Times New Roman"/>
                <a:cs typeface="Times New Roman"/>
              </a:rPr>
              <a:t>AB</a:t>
            </a:r>
            <a:endParaRPr sz="1368">
              <a:latin typeface="Times New Roman"/>
              <a:cs typeface="Times New Roman"/>
            </a:endParaRPr>
          </a:p>
          <a:p>
            <a:pPr>
              <a:spcBef>
                <a:spcPts val="21"/>
              </a:spcBef>
            </a:pPr>
            <a:endParaRPr sz="1154">
              <a:latin typeface="Times New Roman"/>
              <a:cs typeface="Times New Roman"/>
            </a:endParaRPr>
          </a:p>
          <a:p>
            <a:pPr marL="314390"/>
            <a:r>
              <a:rPr sz="1368" dirty="0">
                <a:latin typeface="Times New Roman"/>
                <a:cs typeface="Times New Roman"/>
              </a:rPr>
              <a:t>00</a:t>
            </a:r>
            <a:endParaRPr sz="1368">
              <a:latin typeface="Times New Roman"/>
              <a:cs typeface="Times New Roman"/>
            </a:endParaRPr>
          </a:p>
        </p:txBody>
      </p:sp>
      <p:sp>
        <p:nvSpPr>
          <p:cNvPr id="137" name="object 137"/>
          <p:cNvSpPr txBox="1"/>
          <p:nvPr/>
        </p:nvSpPr>
        <p:spPr>
          <a:xfrm>
            <a:off x="1137842" y="4402268"/>
            <a:ext cx="196563" cy="221473"/>
          </a:xfrm>
          <a:prstGeom prst="rect">
            <a:avLst/>
          </a:prstGeom>
        </p:spPr>
        <p:txBody>
          <a:bodyPr vert="horz" wrap="square" lIns="0" tIns="10860" rIns="0" bIns="0" rtlCol="0">
            <a:spAutoFit/>
          </a:bodyPr>
          <a:lstStyle/>
          <a:p>
            <a:pPr marL="10860">
              <a:spcBef>
                <a:spcPts val="86"/>
              </a:spcBef>
            </a:pPr>
            <a:r>
              <a:rPr sz="1368" dirty="0">
                <a:latin typeface="Times New Roman"/>
                <a:cs typeface="Times New Roman"/>
              </a:rPr>
              <a:t>01</a:t>
            </a:r>
            <a:endParaRPr sz="1368">
              <a:latin typeface="Times New Roman"/>
              <a:cs typeface="Times New Roman"/>
            </a:endParaRPr>
          </a:p>
        </p:txBody>
      </p:sp>
      <p:sp>
        <p:nvSpPr>
          <p:cNvPr id="138" name="object 138"/>
          <p:cNvSpPr txBox="1"/>
          <p:nvPr/>
        </p:nvSpPr>
        <p:spPr>
          <a:xfrm>
            <a:off x="1137842" y="4779533"/>
            <a:ext cx="183531" cy="221473"/>
          </a:xfrm>
          <a:prstGeom prst="rect">
            <a:avLst/>
          </a:prstGeom>
        </p:spPr>
        <p:txBody>
          <a:bodyPr vert="horz" wrap="square" lIns="0" tIns="10860" rIns="0" bIns="0" rtlCol="0">
            <a:spAutoFit/>
          </a:bodyPr>
          <a:lstStyle/>
          <a:p>
            <a:pPr marL="10860">
              <a:spcBef>
                <a:spcPts val="86"/>
              </a:spcBef>
            </a:pPr>
            <a:r>
              <a:rPr sz="1368" spc="-51" dirty="0">
                <a:latin typeface="Times New Roman"/>
                <a:cs typeface="Times New Roman"/>
              </a:rPr>
              <a:t>11</a:t>
            </a:r>
            <a:endParaRPr sz="1368">
              <a:latin typeface="Times New Roman"/>
              <a:cs typeface="Times New Roman"/>
            </a:endParaRPr>
          </a:p>
        </p:txBody>
      </p:sp>
      <p:sp>
        <p:nvSpPr>
          <p:cNvPr id="139" name="object 139"/>
          <p:cNvSpPr txBox="1"/>
          <p:nvPr/>
        </p:nvSpPr>
        <p:spPr>
          <a:xfrm>
            <a:off x="1137842" y="5137904"/>
            <a:ext cx="196563" cy="221473"/>
          </a:xfrm>
          <a:prstGeom prst="rect">
            <a:avLst/>
          </a:prstGeom>
        </p:spPr>
        <p:txBody>
          <a:bodyPr vert="horz" wrap="square" lIns="0" tIns="10860" rIns="0" bIns="0" rtlCol="0">
            <a:spAutoFit/>
          </a:bodyPr>
          <a:lstStyle/>
          <a:p>
            <a:pPr marL="10860">
              <a:spcBef>
                <a:spcPts val="86"/>
              </a:spcBef>
            </a:pPr>
            <a:r>
              <a:rPr sz="1368" dirty="0">
                <a:latin typeface="Times New Roman"/>
                <a:cs typeface="Times New Roman"/>
              </a:rPr>
              <a:t>10</a:t>
            </a:r>
            <a:endParaRPr sz="1368">
              <a:latin typeface="Times New Roman"/>
              <a:cs typeface="Times New Roman"/>
            </a:endParaRPr>
          </a:p>
        </p:txBody>
      </p:sp>
      <p:sp>
        <p:nvSpPr>
          <p:cNvPr id="140" name="object 140"/>
          <p:cNvSpPr txBox="1"/>
          <p:nvPr/>
        </p:nvSpPr>
        <p:spPr>
          <a:xfrm>
            <a:off x="1508600" y="3724601"/>
            <a:ext cx="1265173" cy="221473"/>
          </a:xfrm>
          <a:prstGeom prst="rect">
            <a:avLst/>
          </a:prstGeom>
        </p:spPr>
        <p:txBody>
          <a:bodyPr vert="horz" wrap="square" lIns="0" tIns="10860" rIns="0" bIns="0" rtlCol="0">
            <a:spAutoFit/>
          </a:bodyPr>
          <a:lstStyle/>
          <a:p>
            <a:pPr marL="10860">
              <a:spcBef>
                <a:spcPts val="86"/>
              </a:spcBef>
              <a:tabLst>
                <a:tab pos="362173" algn="l"/>
                <a:tab pos="727062" algn="l"/>
                <a:tab pos="1078918" algn="l"/>
              </a:tabLst>
            </a:pPr>
            <a:r>
              <a:rPr sz="1368" dirty="0">
                <a:latin typeface="Times New Roman"/>
                <a:cs typeface="Times New Roman"/>
              </a:rPr>
              <a:t>00	01	</a:t>
            </a:r>
            <a:r>
              <a:rPr sz="1368" spc="-51" dirty="0">
                <a:latin typeface="Times New Roman"/>
                <a:cs typeface="Times New Roman"/>
              </a:rPr>
              <a:t>1</a:t>
            </a:r>
            <a:r>
              <a:rPr sz="1368" dirty="0">
                <a:latin typeface="Times New Roman"/>
                <a:cs typeface="Times New Roman"/>
              </a:rPr>
              <a:t>1	10</a:t>
            </a:r>
            <a:endParaRPr sz="1368">
              <a:latin typeface="Times New Roman"/>
              <a:cs typeface="Times New Roman"/>
            </a:endParaRPr>
          </a:p>
        </p:txBody>
      </p:sp>
      <p:sp>
        <p:nvSpPr>
          <p:cNvPr id="141" name="object 141"/>
          <p:cNvSpPr txBox="1"/>
          <p:nvPr/>
        </p:nvSpPr>
        <p:spPr>
          <a:xfrm>
            <a:off x="863517" y="4993905"/>
            <a:ext cx="147694" cy="221473"/>
          </a:xfrm>
          <a:prstGeom prst="rect">
            <a:avLst/>
          </a:prstGeom>
        </p:spPr>
        <p:txBody>
          <a:bodyPr vert="horz" wrap="square" lIns="0" tIns="10860" rIns="0" bIns="0" rtlCol="0">
            <a:spAutoFit/>
          </a:bodyPr>
          <a:lstStyle/>
          <a:p>
            <a:pPr marL="10860">
              <a:spcBef>
                <a:spcPts val="86"/>
              </a:spcBef>
            </a:pPr>
            <a:r>
              <a:rPr sz="1368" dirty="0">
                <a:latin typeface="Times New Roman"/>
                <a:cs typeface="Times New Roman"/>
              </a:rPr>
              <a:t>A</a:t>
            </a:r>
            <a:endParaRPr sz="1368">
              <a:latin typeface="Times New Roman"/>
              <a:cs typeface="Times New Roman"/>
            </a:endParaRPr>
          </a:p>
        </p:txBody>
      </p:sp>
      <p:sp>
        <p:nvSpPr>
          <p:cNvPr id="142" name="object 142"/>
          <p:cNvSpPr txBox="1"/>
          <p:nvPr/>
        </p:nvSpPr>
        <p:spPr>
          <a:xfrm>
            <a:off x="3056123" y="4514987"/>
            <a:ext cx="137920" cy="221473"/>
          </a:xfrm>
          <a:prstGeom prst="rect">
            <a:avLst/>
          </a:prstGeom>
        </p:spPr>
        <p:txBody>
          <a:bodyPr vert="horz" wrap="square" lIns="0" tIns="10860" rIns="0" bIns="0" rtlCol="0">
            <a:spAutoFit/>
          </a:bodyPr>
          <a:lstStyle/>
          <a:p>
            <a:pPr marL="10860">
              <a:spcBef>
                <a:spcPts val="86"/>
              </a:spcBef>
            </a:pPr>
            <a:r>
              <a:rPr sz="1368" dirty="0">
                <a:latin typeface="Times New Roman"/>
                <a:cs typeface="Times New Roman"/>
              </a:rPr>
              <a:t>B</a:t>
            </a:r>
            <a:endParaRPr sz="1368">
              <a:latin typeface="Times New Roman"/>
              <a:cs typeface="Times New Roman"/>
            </a:endParaRPr>
          </a:p>
        </p:txBody>
      </p:sp>
      <p:sp>
        <p:nvSpPr>
          <p:cNvPr id="143" name="object 143"/>
          <p:cNvSpPr txBox="1"/>
          <p:nvPr/>
        </p:nvSpPr>
        <p:spPr>
          <a:xfrm>
            <a:off x="1565942" y="5463733"/>
            <a:ext cx="1155489" cy="595248"/>
          </a:xfrm>
          <a:prstGeom prst="rect">
            <a:avLst/>
          </a:prstGeom>
        </p:spPr>
        <p:txBody>
          <a:bodyPr vert="horz" wrap="square" lIns="0" tIns="109685" rIns="0" bIns="0" rtlCol="0">
            <a:spAutoFit/>
          </a:bodyPr>
          <a:lstStyle/>
          <a:p>
            <a:pPr marL="87964" algn="ctr">
              <a:spcBef>
                <a:spcPts val="864"/>
              </a:spcBef>
            </a:pPr>
            <a:r>
              <a:rPr sz="1368" dirty="0">
                <a:latin typeface="Times New Roman"/>
                <a:cs typeface="Times New Roman"/>
              </a:rPr>
              <a:t>D</a:t>
            </a:r>
            <a:endParaRPr sz="1368">
              <a:latin typeface="Times New Roman"/>
              <a:cs typeface="Times New Roman"/>
            </a:endParaRPr>
          </a:p>
          <a:p>
            <a:pPr algn="ctr">
              <a:spcBef>
                <a:spcPts val="680"/>
              </a:spcBef>
            </a:pPr>
            <a:r>
              <a:rPr sz="1197" spc="137" dirty="0">
                <a:latin typeface="Times New Roman"/>
                <a:cs typeface="Times New Roman"/>
              </a:rPr>
              <a:t>W=</a:t>
            </a:r>
            <a:r>
              <a:rPr sz="1197" spc="-180" dirty="0">
                <a:latin typeface="Times New Roman"/>
                <a:cs typeface="Times New Roman"/>
              </a:rPr>
              <a:t> </a:t>
            </a:r>
            <a:r>
              <a:rPr sz="1197" spc="-4" dirty="0">
                <a:latin typeface="Times New Roman"/>
                <a:cs typeface="Times New Roman"/>
              </a:rPr>
              <a:t>A + BC + BD</a:t>
            </a:r>
            <a:endParaRPr sz="1197">
              <a:latin typeface="Times New Roman"/>
              <a:cs typeface="Times New Roman"/>
            </a:endParaRPr>
          </a:p>
        </p:txBody>
      </p:sp>
      <p:sp>
        <p:nvSpPr>
          <p:cNvPr id="144" name="object 144"/>
          <p:cNvSpPr/>
          <p:nvPr/>
        </p:nvSpPr>
        <p:spPr>
          <a:xfrm>
            <a:off x="1080184" y="4718077"/>
            <a:ext cx="0" cy="746072"/>
          </a:xfrm>
          <a:custGeom>
            <a:avLst/>
            <a:gdLst/>
            <a:ahLst/>
            <a:cxnLst/>
            <a:rect l="l" t="t" r="r" b="b"/>
            <a:pathLst>
              <a:path h="872489">
                <a:moveTo>
                  <a:pt x="0" y="0"/>
                </a:moveTo>
                <a:lnTo>
                  <a:pt x="0" y="872489"/>
                </a:lnTo>
              </a:path>
            </a:pathLst>
          </a:custGeom>
          <a:ln w="6350">
            <a:solidFill>
              <a:srgbClr val="000000"/>
            </a:solidFill>
          </a:ln>
        </p:spPr>
        <p:txBody>
          <a:bodyPr wrap="square" lIns="0" tIns="0" rIns="0" bIns="0" rtlCol="0"/>
          <a:lstStyle/>
          <a:p>
            <a:endParaRPr/>
          </a:p>
        </p:txBody>
      </p:sp>
      <p:sp>
        <p:nvSpPr>
          <p:cNvPr id="145" name="object 145"/>
          <p:cNvSpPr/>
          <p:nvPr/>
        </p:nvSpPr>
        <p:spPr>
          <a:xfrm>
            <a:off x="1088330" y="4723288"/>
            <a:ext cx="76019" cy="0"/>
          </a:xfrm>
          <a:custGeom>
            <a:avLst/>
            <a:gdLst/>
            <a:ahLst/>
            <a:cxnLst/>
            <a:rect l="l" t="t" r="r" b="b"/>
            <a:pathLst>
              <a:path w="88900">
                <a:moveTo>
                  <a:pt x="0" y="0"/>
                </a:moveTo>
                <a:lnTo>
                  <a:pt x="88900" y="0"/>
                </a:lnTo>
              </a:path>
            </a:pathLst>
          </a:custGeom>
          <a:ln w="12191">
            <a:solidFill>
              <a:srgbClr val="000000"/>
            </a:solidFill>
          </a:ln>
        </p:spPr>
        <p:txBody>
          <a:bodyPr wrap="square" lIns="0" tIns="0" rIns="0" bIns="0" rtlCol="0"/>
          <a:lstStyle/>
          <a:p>
            <a:endParaRPr/>
          </a:p>
        </p:txBody>
      </p:sp>
      <p:sp>
        <p:nvSpPr>
          <p:cNvPr id="146" name="object 146"/>
          <p:cNvSpPr/>
          <p:nvPr/>
        </p:nvSpPr>
        <p:spPr>
          <a:xfrm>
            <a:off x="1085832" y="4718077"/>
            <a:ext cx="0" cy="746072"/>
          </a:xfrm>
          <a:custGeom>
            <a:avLst/>
            <a:gdLst/>
            <a:ahLst/>
            <a:cxnLst/>
            <a:rect l="l" t="t" r="r" b="b"/>
            <a:pathLst>
              <a:path h="872489">
                <a:moveTo>
                  <a:pt x="0" y="0"/>
                </a:moveTo>
                <a:lnTo>
                  <a:pt x="0" y="872489"/>
                </a:lnTo>
              </a:path>
            </a:pathLst>
          </a:custGeom>
          <a:ln w="6857">
            <a:solidFill>
              <a:srgbClr val="000000"/>
            </a:solidFill>
          </a:ln>
        </p:spPr>
        <p:txBody>
          <a:bodyPr wrap="square" lIns="0" tIns="0" rIns="0" bIns="0" rtlCol="0"/>
          <a:lstStyle/>
          <a:p>
            <a:endParaRPr/>
          </a:p>
        </p:txBody>
      </p:sp>
      <p:sp>
        <p:nvSpPr>
          <p:cNvPr id="147" name="object 147"/>
          <p:cNvSpPr/>
          <p:nvPr/>
        </p:nvSpPr>
        <p:spPr>
          <a:xfrm>
            <a:off x="1088330" y="5458936"/>
            <a:ext cx="76019" cy="0"/>
          </a:xfrm>
          <a:custGeom>
            <a:avLst/>
            <a:gdLst/>
            <a:ahLst/>
            <a:cxnLst/>
            <a:rect l="l" t="t" r="r" b="b"/>
            <a:pathLst>
              <a:path w="88900">
                <a:moveTo>
                  <a:pt x="0" y="0"/>
                </a:moveTo>
                <a:lnTo>
                  <a:pt x="88900" y="0"/>
                </a:lnTo>
              </a:path>
            </a:pathLst>
          </a:custGeom>
          <a:ln w="12191">
            <a:solidFill>
              <a:srgbClr val="000000"/>
            </a:solidFill>
          </a:ln>
        </p:spPr>
        <p:txBody>
          <a:bodyPr wrap="square" lIns="0" tIns="0" rIns="0" bIns="0" rtlCol="0"/>
          <a:lstStyle/>
          <a:p>
            <a:endParaRPr/>
          </a:p>
        </p:txBody>
      </p:sp>
      <p:sp>
        <p:nvSpPr>
          <p:cNvPr id="148" name="object 148"/>
          <p:cNvSpPr/>
          <p:nvPr/>
        </p:nvSpPr>
        <p:spPr>
          <a:xfrm>
            <a:off x="2917130" y="4295520"/>
            <a:ext cx="76019" cy="0"/>
          </a:xfrm>
          <a:custGeom>
            <a:avLst/>
            <a:gdLst/>
            <a:ahLst/>
            <a:cxnLst/>
            <a:rect l="l" t="t" r="r" b="b"/>
            <a:pathLst>
              <a:path w="88900">
                <a:moveTo>
                  <a:pt x="0" y="0"/>
                </a:moveTo>
                <a:lnTo>
                  <a:pt x="88900" y="0"/>
                </a:lnTo>
              </a:path>
            </a:pathLst>
          </a:custGeom>
          <a:ln w="12954">
            <a:solidFill>
              <a:srgbClr val="000000"/>
            </a:solidFill>
          </a:ln>
        </p:spPr>
        <p:txBody>
          <a:bodyPr wrap="square" lIns="0" tIns="0" rIns="0" bIns="0" rtlCol="0"/>
          <a:lstStyle/>
          <a:p>
            <a:endParaRPr/>
          </a:p>
        </p:txBody>
      </p:sp>
      <p:sp>
        <p:nvSpPr>
          <p:cNvPr id="149" name="object 149"/>
          <p:cNvSpPr/>
          <p:nvPr/>
        </p:nvSpPr>
        <p:spPr>
          <a:xfrm>
            <a:off x="3001293" y="4289981"/>
            <a:ext cx="0" cy="812317"/>
          </a:xfrm>
          <a:custGeom>
            <a:avLst/>
            <a:gdLst/>
            <a:ahLst/>
            <a:cxnLst/>
            <a:rect l="l" t="t" r="r" b="b"/>
            <a:pathLst>
              <a:path h="949960">
                <a:moveTo>
                  <a:pt x="0" y="0"/>
                </a:moveTo>
                <a:lnTo>
                  <a:pt x="0" y="949451"/>
                </a:lnTo>
              </a:path>
            </a:pathLst>
          </a:custGeom>
          <a:ln w="6350">
            <a:solidFill>
              <a:srgbClr val="000000"/>
            </a:solidFill>
          </a:ln>
        </p:spPr>
        <p:txBody>
          <a:bodyPr wrap="square" lIns="0" tIns="0" rIns="0" bIns="0" rtlCol="0"/>
          <a:lstStyle/>
          <a:p>
            <a:endParaRPr/>
          </a:p>
        </p:txBody>
      </p:sp>
      <p:sp>
        <p:nvSpPr>
          <p:cNvPr id="150" name="object 150"/>
          <p:cNvSpPr/>
          <p:nvPr/>
        </p:nvSpPr>
        <p:spPr>
          <a:xfrm>
            <a:off x="2917130" y="5096325"/>
            <a:ext cx="76019" cy="0"/>
          </a:xfrm>
          <a:custGeom>
            <a:avLst/>
            <a:gdLst/>
            <a:ahLst/>
            <a:cxnLst/>
            <a:rect l="l" t="t" r="r" b="b"/>
            <a:pathLst>
              <a:path w="88900">
                <a:moveTo>
                  <a:pt x="0" y="0"/>
                </a:moveTo>
                <a:lnTo>
                  <a:pt x="88900" y="0"/>
                </a:lnTo>
              </a:path>
            </a:pathLst>
          </a:custGeom>
          <a:ln w="12953">
            <a:solidFill>
              <a:srgbClr val="000000"/>
            </a:solidFill>
          </a:ln>
        </p:spPr>
        <p:txBody>
          <a:bodyPr wrap="square" lIns="0" tIns="0" rIns="0" bIns="0" rtlCol="0"/>
          <a:lstStyle/>
          <a:p>
            <a:endParaRPr/>
          </a:p>
        </p:txBody>
      </p:sp>
      <p:sp>
        <p:nvSpPr>
          <p:cNvPr id="151" name="object 151"/>
          <p:cNvSpPr/>
          <p:nvPr/>
        </p:nvSpPr>
        <p:spPr>
          <a:xfrm>
            <a:off x="2995863" y="4289981"/>
            <a:ext cx="0" cy="812317"/>
          </a:xfrm>
          <a:custGeom>
            <a:avLst/>
            <a:gdLst/>
            <a:ahLst/>
            <a:cxnLst/>
            <a:rect l="l" t="t" r="r" b="b"/>
            <a:pathLst>
              <a:path h="949960">
                <a:moveTo>
                  <a:pt x="0" y="0"/>
                </a:moveTo>
                <a:lnTo>
                  <a:pt x="0" y="949451"/>
                </a:lnTo>
              </a:path>
            </a:pathLst>
          </a:custGeom>
          <a:ln w="6350">
            <a:solidFill>
              <a:srgbClr val="000000"/>
            </a:solidFill>
          </a:ln>
        </p:spPr>
        <p:txBody>
          <a:bodyPr wrap="square" lIns="0" tIns="0" rIns="0" bIns="0" rtlCol="0"/>
          <a:lstStyle/>
          <a:p>
            <a:endParaRPr/>
          </a:p>
        </p:txBody>
      </p:sp>
      <p:sp>
        <p:nvSpPr>
          <p:cNvPr id="152" name="object 152"/>
          <p:cNvSpPr/>
          <p:nvPr/>
        </p:nvSpPr>
        <p:spPr>
          <a:xfrm>
            <a:off x="1770330" y="5506503"/>
            <a:ext cx="768335" cy="86879"/>
          </a:xfrm>
          <a:custGeom>
            <a:avLst/>
            <a:gdLst/>
            <a:ahLst/>
            <a:cxnLst/>
            <a:rect l="l" t="t" r="r" b="b"/>
            <a:pathLst>
              <a:path w="898525" h="101600">
                <a:moveTo>
                  <a:pt x="12192" y="89154"/>
                </a:moveTo>
                <a:lnTo>
                  <a:pt x="12192" y="0"/>
                </a:lnTo>
                <a:lnTo>
                  <a:pt x="0" y="0"/>
                </a:lnTo>
                <a:lnTo>
                  <a:pt x="0" y="101346"/>
                </a:lnTo>
                <a:lnTo>
                  <a:pt x="6096" y="101346"/>
                </a:lnTo>
                <a:lnTo>
                  <a:pt x="6096" y="89154"/>
                </a:lnTo>
                <a:lnTo>
                  <a:pt x="12192" y="89154"/>
                </a:lnTo>
                <a:close/>
              </a:path>
              <a:path w="898525" h="101600">
                <a:moveTo>
                  <a:pt x="891540" y="89154"/>
                </a:moveTo>
                <a:lnTo>
                  <a:pt x="6096" y="89154"/>
                </a:lnTo>
                <a:lnTo>
                  <a:pt x="12192" y="95250"/>
                </a:lnTo>
                <a:lnTo>
                  <a:pt x="12192" y="101346"/>
                </a:lnTo>
                <a:lnTo>
                  <a:pt x="885444" y="101346"/>
                </a:lnTo>
                <a:lnTo>
                  <a:pt x="885444" y="95250"/>
                </a:lnTo>
                <a:lnTo>
                  <a:pt x="891540" y="89154"/>
                </a:lnTo>
                <a:close/>
              </a:path>
              <a:path w="898525" h="101600">
                <a:moveTo>
                  <a:pt x="12192" y="101346"/>
                </a:moveTo>
                <a:lnTo>
                  <a:pt x="12192" y="95250"/>
                </a:lnTo>
                <a:lnTo>
                  <a:pt x="6096" y="89154"/>
                </a:lnTo>
                <a:lnTo>
                  <a:pt x="6096" y="101346"/>
                </a:lnTo>
                <a:lnTo>
                  <a:pt x="12192" y="101346"/>
                </a:lnTo>
                <a:close/>
              </a:path>
              <a:path w="898525" h="101600">
                <a:moveTo>
                  <a:pt x="898398" y="101346"/>
                </a:moveTo>
                <a:lnTo>
                  <a:pt x="898398" y="0"/>
                </a:lnTo>
                <a:lnTo>
                  <a:pt x="885444" y="0"/>
                </a:lnTo>
                <a:lnTo>
                  <a:pt x="885444" y="89154"/>
                </a:lnTo>
                <a:lnTo>
                  <a:pt x="891540" y="89154"/>
                </a:lnTo>
                <a:lnTo>
                  <a:pt x="891540" y="101346"/>
                </a:lnTo>
                <a:lnTo>
                  <a:pt x="898398" y="101346"/>
                </a:lnTo>
                <a:close/>
              </a:path>
              <a:path w="898525" h="101600">
                <a:moveTo>
                  <a:pt x="891540" y="101346"/>
                </a:moveTo>
                <a:lnTo>
                  <a:pt x="891540" y="89154"/>
                </a:lnTo>
                <a:lnTo>
                  <a:pt x="885444" y="95250"/>
                </a:lnTo>
                <a:lnTo>
                  <a:pt x="885444" y="101346"/>
                </a:lnTo>
                <a:lnTo>
                  <a:pt x="891540" y="101346"/>
                </a:lnTo>
                <a:close/>
              </a:path>
            </a:pathLst>
          </a:custGeom>
          <a:solidFill>
            <a:srgbClr val="000000"/>
          </a:solidFill>
        </p:spPr>
        <p:txBody>
          <a:bodyPr wrap="square" lIns="0" tIns="0" rIns="0" bIns="0" rtlCol="0"/>
          <a:lstStyle/>
          <a:p>
            <a:endParaRPr/>
          </a:p>
        </p:txBody>
      </p:sp>
      <p:sp>
        <p:nvSpPr>
          <p:cNvPr id="153" name="object 153"/>
          <p:cNvSpPr/>
          <p:nvPr/>
        </p:nvSpPr>
        <p:spPr>
          <a:xfrm>
            <a:off x="1493402" y="4776068"/>
            <a:ext cx="1289608" cy="612496"/>
          </a:xfrm>
          <a:custGeom>
            <a:avLst/>
            <a:gdLst/>
            <a:ahLst/>
            <a:cxnLst/>
            <a:rect l="l" t="t" r="r" b="b"/>
            <a:pathLst>
              <a:path w="1508125" h="716279">
                <a:moveTo>
                  <a:pt x="1507998" y="716279"/>
                </a:moveTo>
                <a:lnTo>
                  <a:pt x="1507997" y="0"/>
                </a:lnTo>
                <a:lnTo>
                  <a:pt x="0" y="0"/>
                </a:lnTo>
                <a:lnTo>
                  <a:pt x="0" y="716279"/>
                </a:lnTo>
                <a:lnTo>
                  <a:pt x="6095" y="716279"/>
                </a:lnTo>
                <a:lnTo>
                  <a:pt x="6095" y="12953"/>
                </a:lnTo>
                <a:lnTo>
                  <a:pt x="12191" y="6096"/>
                </a:lnTo>
                <a:lnTo>
                  <a:pt x="12191" y="12953"/>
                </a:lnTo>
                <a:lnTo>
                  <a:pt x="1495043" y="12953"/>
                </a:lnTo>
                <a:lnTo>
                  <a:pt x="1495043" y="6096"/>
                </a:lnTo>
                <a:lnTo>
                  <a:pt x="1501139" y="12953"/>
                </a:lnTo>
                <a:lnTo>
                  <a:pt x="1501140" y="716279"/>
                </a:lnTo>
                <a:lnTo>
                  <a:pt x="1507998" y="716279"/>
                </a:lnTo>
                <a:close/>
              </a:path>
              <a:path w="1508125" h="716279">
                <a:moveTo>
                  <a:pt x="12191" y="12953"/>
                </a:moveTo>
                <a:lnTo>
                  <a:pt x="12191" y="6096"/>
                </a:lnTo>
                <a:lnTo>
                  <a:pt x="6095" y="12953"/>
                </a:lnTo>
                <a:lnTo>
                  <a:pt x="12191" y="12953"/>
                </a:lnTo>
                <a:close/>
              </a:path>
              <a:path w="1508125" h="716279">
                <a:moveTo>
                  <a:pt x="12191" y="703326"/>
                </a:moveTo>
                <a:lnTo>
                  <a:pt x="12191" y="12953"/>
                </a:lnTo>
                <a:lnTo>
                  <a:pt x="6095" y="12953"/>
                </a:lnTo>
                <a:lnTo>
                  <a:pt x="6095" y="703326"/>
                </a:lnTo>
                <a:lnTo>
                  <a:pt x="12191" y="703326"/>
                </a:lnTo>
                <a:close/>
              </a:path>
              <a:path w="1508125" h="716279">
                <a:moveTo>
                  <a:pt x="1501140" y="703326"/>
                </a:moveTo>
                <a:lnTo>
                  <a:pt x="6095" y="703326"/>
                </a:lnTo>
                <a:lnTo>
                  <a:pt x="12191" y="709422"/>
                </a:lnTo>
                <a:lnTo>
                  <a:pt x="12191" y="716279"/>
                </a:lnTo>
                <a:lnTo>
                  <a:pt x="1495044" y="716279"/>
                </a:lnTo>
                <a:lnTo>
                  <a:pt x="1495044" y="709422"/>
                </a:lnTo>
                <a:lnTo>
                  <a:pt x="1501140" y="703326"/>
                </a:lnTo>
                <a:close/>
              </a:path>
              <a:path w="1508125" h="716279">
                <a:moveTo>
                  <a:pt x="12191" y="716279"/>
                </a:moveTo>
                <a:lnTo>
                  <a:pt x="12191" y="709422"/>
                </a:lnTo>
                <a:lnTo>
                  <a:pt x="6095" y="703326"/>
                </a:lnTo>
                <a:lnTo>
                  <a:pt x="6095" y="716279"/>
                </a:lnTo>
                <a:lnTo>
                  <a:pt x="12191" y="716279"/>
                </a:lnTo>
                <a:close/>
              </a:path>
              <a:path w="1508125" h="716279">
                <a:moveTo>
                  <a:pt x="1501139" y="12953"/>
                </a:moveTo>
                <a:lnTo>
                  <a:pt x="1495043" y="6096"/>
                </a:lnTo>
                <a:lnTo>
                  <a:pt x="1495043" y="12953"/>
                </a:lnTo>
                <a:lnTo>
                  <a:pt x="1501139" y="12953"/>
                </a:lnTo>
                <a:close/>
              </a:path>
              <a:path w="1508125" h="716279">
                <a:moveTo>
                  <a:pt x="1501140" y="703326"/>
                </a:moveTo>
                <a:lnTo>
                  <a:pt x="1501139" y="12953"/>
                </a:lnTo>
                <a:lnTo>
                  <a:pt x="1495043" y="12953"/>
                </a:lnTo>
                <a:lnTo>
                  <a:pt x="1495044" y="703326"/>
                </a:lnTo>
                <a:lnTo>
                  <a:pt x="1501140" y="703326"/>
                </a:lnTo>
                <a:close/>
              </a:path>
              <a:path w="1508125" h="716279">
                <a:moveTo>
                  <a:pt x="1501140" y="716279"/>
                </a:moveTo>
                <a:lnTo>
                  <a:pt x="1501140" y="703326"/>
                </a:lnTo>
                <a:lnTo>
                  <a:pt x="1495044" y="709422"/>
                </a:lnTo>
                <a:lnTo>
                  <a:pt x="1495044" y="716279"/>
                </a:lnTo>
                <a:lnTo>
                  <a:pt x="1501140" y="716279"/>
                </a:lnTo>
                <a:close/>
              </a:path>
            </a:pathLst>
          </a:custGeom>
          <a:solidFill>
            <a:srgbClr val="404040"/>
          </a:solidFill>
        </p:spPr>
        <p:txBody>
          <a:bodyPr wrap="square" lIns="0" tIns="0" rIns="0" bIns="0" rtlCol="0"/>
          <a:lstStyle/>
          <a:p>
            <a:endParaRPr/>
          </a:p>
        </p:txBody>
      </p:sp>
      <p:sp>
        <p:nvSpPr>
          <p:cNvPr id="154" name="object 154"/>
          <p:cNvSpPr/>
          <p:nvPr/>
        </p:nvSpPr>
        <p:spPr>
          <a:xfrm>
            <a:off x="1823108" y="4344716"/>
            <a:ext cx="654306" cy="684171"/>
          </a:xfrm>
          <a:custGeom>
            <a:avLst/>
            <a:gdLst/>
            <a:ahLst/>
            <a:cxnLst/>
            <a:rect l="l" t="t" r="r" b="b"/>
            <a:pathLst>
              <a:path w="765175" h="800100">
                <a:moveTo>
                  <a:pt x="765047" y="800100"/>
                </a:moveTo>
                <a:lnTo>
                  <a:pt x="765047" y="0"/>
                </a:lnTo>
                <a:lnTo>
                  <a:pt x="0" y="0"/>
                </a:lnTo>
                <a:lnTo>
                  <a:pt x="0" y="800100"/>
                </a:lnTo>
                <a:lnTo>
                  <a:pt x="6096" y="800100"/>
                </a:lnTo>
                <a:lnTo>
                  <a:pt x="6096" y="12191"/>
                </a:lnTo>
                <a:lnTo>
                  <a:pt x="12954" y="6095"/>
                </a:lnTo>
                <a:lnTo>
                  <a:pt x="12954" y="12191"/>
                </a:lnTo>
                <a:lnTo>
                  <a:pt x="752094" y="12191"/>
                </a:lnTo>
                <a:lnTo>
                  <a:pt x="752094" y="6095"/>
                </a:lnTo>
                <a:lnTo>
                  <a:pt x="758951" y="12191"/>
                </a:lnTo>
                <a:lnTo>
                  <a:pt x="758951" y="800100"/>
                </a:lnTo>
                <a:lnTo>
                  <a:pt x="765047" y="800100"/>
                </a:lnTo>
                <a:close/>
              </a:path>
              <a:path w="765175" h="800100">
                <a:moveTo>
                  <a:pt x="12954" y="12191"/>
                </a:moveTo>
                <a:lnTo>
                  <a:pt x="12954" y="6095"/>
                </a:lnTo>
                <a:lnTo>
                  <a:pt x="6096" y="12191"/>
                </a:lnTo>
                <a:lnTo>
                  <a:pt x="12954" y="12191"/>
                </a:lnTo>
                <a:close/>
              </a:path>
              <a:path w="765175" h="800100">
                <a:moveTo>
                  <a:pt x="12954" y="787145"/>
                </a:moveTo>
                <a:lnTo>
                  <a:pt x="12954" y="12191"/>
                </a:lnTo>
                <a:lnTo>
                  <a:pt x="6096" y="12191"/>
                </a:lnTo>
                <a:lnTo>
                  <a:pt x="6096" y="787145"/>
                </a:lnTo>
                <a:lnTo>
                  <a:pt x="12954" y="787145"/>
                </a:lnTo>
                <a:close/>
              </a:path>
              <a:path w="765175" h="800100">
                <a:moveTo>
                  <a:pt x="758951" y="787145"/>
                </a:moveTo>
                <a:lnTo>
                  <a:pt x="6096" y="787145"/>
                </a:lnTo>
                <a:lnTo>
                  <a:pt x="12954" y="793241"/>
                </a:lnTo>
                <a:lnTo>
                  <a:pt x="12954" y="800100"/>
                </a:lnTo>
                <a:lnTo>
                  <a:pt x="752094" y="800100"/>
                </a:lnTo>
                <a:lnTo>
                  <a:pt x="752094" y="793241"/>
                </a:lnTo>
                <a:lnTo>
                  <a:pt x="758951" y="787145"/>
                </a:lnTo>
                <a:close/>
              </a:path>
              <a:path w="765175" h="800100">
                <a:moveTo>
                  <a:pt x="12954" y="800100"/>
                </a:moveTo>
                <a:lnTo>
                  <a:pt x="12954" y="793241"/>
                </a:lnTo>
                <a:lnTo>
                  <a:pt x="6096" y="787145"/>
                </a:lnTo>
                <a:lnTo>
                  <a:pt x="6096" y="800100"/>
                </a:lnTo>
                <a:lnTo>
                  <a:pt x="12954" y="800100"/>
                </a:lnTo>
                <a:close/>
              </a:path>
              <a:path w="765175" h="800100">
                <a:moveTo>
                  <a:pt x="758951" y="12191"/>
                </a:moveTo>
                <a:lnTo>
                  <a:pt x="752094" y="6095"/>
                </a:lnTo>
                <a:lnTo>
                  <a:pt x="752094" y="12191"/>
                </a:lnTo>
                <a:lnTo>
                  <a:pt x="758951" y="12191"/>
                </a:lnTo>
                <a:close/>
              </a:path>
              <a:path w="765175" h="800100">
                <a:moveTo>
                  <a:pt x="758951" y="787145"/>
                </a:moveTo>
                <a:lnTo>
                  <a:pt x="758951" y="12191"/>
                </a:lnTo>
                <a:lnTo>
                  <a:pt x="752094" y="12191"/>
                </a:lnTo>
                <a:lnTo>
                  <a:pt x="752094" y="787145"/>
                </a:lnTo>
                <a:lnTo>
                  <a:pt x="758951" y="787145"/>
                </a:lnTo>
                <a:close/>
              </a:path>
              <a:path w="765175" h="800100">
                <a:moveTo>
                  <a:pt x="758951" y="800100"/>
                </a:moveTo>
                <a:lnTo>
                  <a:pt x="758951" y="787145"/>
                </a:lnTo>
                <a:lnTo>
                  <a:pt x="752094" y="793241"/>
                </a:lnTo>
                <a:lnTo>
                  <a:pt x="752094" y="800100"/>
                </a:lnTo>
                <a:lnTo>
                  <a:pt x="758951" y="800100"/>
                </a:lnTo>
                <a:close/>
              </a:path>
            </a:pathLst>
          </a:custGeom>
          <a:solidFill>
            <a:srgbClr val="404040"/>
          </a:solidFill>
        </p:spPr>
        <p:txBody>
          <a:bodyPr wrap="square" lIns="0" tIns="0" rIns="0" bIns="0" rtlCol="0"/>
          <a:lstStyle/>
          <a:p>
            <a:endParaRPr/>
          </a:p>
        </p:txBody>
      </p:sp>
      <p:sp>
        <p:nvSpPr>
          <p:cNvPr id="155" name="object 155"/>
          <p:cNvSpPr/>
          <p:nvPr/>
        </p:nvSpPr>
        <p:spPr>
          <a:xfrm>
            <a:off x="2234262" y="4385115"/>
            <a:ext cx="585346" cy="598921"/>
          </a:xfrm>
          <a:custGeom>
            <a:avLst/>
            <a:gdLst/>
            <a:ahLst/>
            <a:cxnLst/>
            <a:rect l="l" t="t" r="r" b="b"/>
            <a:pathLst>
              <a:path w="684529" h="700404">
                <a:moveTo>
                  <a:pt x="684275" y="700277"/>
                </a:moveTo>
                <a:lnTo>
                  <a:pt x="684275" y="0"/>
                </a:lnTo>
                <a:lnTo>
                  <a:pt x="0" y="0"/>
                </a:lnTo>
                <a:lnTo>
                  <a:pt x="0" y="700277"/>
                </a:lnTo>
                <a:lnTo>
                  <a:pt x="6095" y="700277"/>
                </a:lnTo>
                <a:lnTo>
                  <a:pt x="6095" y="12953"/>
                </a:lnTo>
                <a:lnTo>
                  <a:pt x="12953" y="6096"/>
                </a:lnTo>
                <a:lnTo>
                  <a:pt x="12953" y="12953"/>
                </a:lnTo>
                <a:lnTo>
                  <a:pt x="671321" y="12953"/>
                </a:lnTo>
                <a:lnTo>
                  <a:pt x="671321" y="6096"/>
                </a:lnTo>
                <a:lnTo>
                  <a:pt x="678179" y="12953"/>
                </a:lnTo>
                <a:lnTo>
                  <a:pt x="678179" y="700277"/>
                </a:lnTo>
                <a:lnTo>
                  <a:pt x="684275" y="700277"/>
                </a:lnTo>
                <a:close/>
              </a:path>
              <a:path w="684529" h="700404">
                <a:moveTo>
                  <a:pt x="12953" y="12953"/>
                </a:moveTo>
                <a:lnTo>
                  <a:pt x="12953" y="6096"/>
                </a:lnTo>
                <a:lnTo>
                  <a:pt x="6095" y="12953"/>
                </a:lnTo>
                <a:lnTo>
                  <a:pt x="12953" y="12953"/>
                </a:lnTo>
                <a:close/>
              </a:path>
              <a:path w="684529" h="700404">
                <a:moveTo>
                  <a:pt x="12953" y="687324"/>
                </a:moveTo>
                <a:lnTo>
                  <a:pt x="12953" y="12953"/>
                </a:lnTo>
                <a:lnTo>
                  <a:pt x="6095" y="12953"/>
                </a:lnTo>
                <a:lnTo>
                  <a:pt x="6095" y="687324"/>
                </a:lnTo>
                <a:lnTo>
                  <a:pt x="12953" y="687324"/>
                </a:lnTo>
                <a:close/>
              </a:path>
              <a:path w="684529" h="700404">
                <a:moveTo>
                  <a:pt x="678179" y="687324"/>
                </a:moveTo>
                <a:lnTo>
                  <a:pt x="6095" y="687324"/>
                </a:lnTo>
                <a:lnTo>
                  <a:pt x="12953" y="693420"/>
                </a:lnTo>
                <a:lnTo>
                  <a:pt x="12953" y="700277"/>
                </a:lnTo>
                <a:lnTo>
                  <a:pt x="671321" y="700277"/>
                </a:lnTo>
                <a:lnTo>
                  <a:pt x="671321" y="693420"/>
                </a:lnTo>
                <a:lnTo>
                  <a:pt x="678179" y="687324"/>
                </a:lnTo>
                <a:close/>
              </a:path>
              <a:path w="684529" h="700404">
                <a:moveTo>
                  <a:pt x="12953" y="700277"/>
                </a:moveTo>
                <a:lnTo>
                  <a:pt x="12953" y="693420"/>
                </a:lnTo>
                <a:lnTo>
                  <a:pt x="6095" y="687324"/>
                </a:lnTo>
                <a:lnTo>
                  <a:pt x="6095" y="700277"/>
                </a:lnTo>
                <a:lnTo>
                  <a:pt x="12953" y="700277"/>
                </a:lnTo>
                <a:close/>
              </a:path>
              <a:path w="684529" h="700404">
                <a:moveTo>
                  <a:pt x="678179" y="12953"/>
                </a:moveTo>
                <a:lnTo>
                  <a:pt x="671321" y="6096"/>
                </a:lnTo>
                <a:lnTo>
                  <a:pt x="671321" y="12953"/>
                </a:lnTo>
                <a:lnTo>
                  <a:pt x="678179" y="12953"/>
                </a:lnTo>
                <a:close/>
              </a:path>
              <a:path w="684529" h="700404">
                <a:moveTo>
                  <a:pt x="678179" y="687324"/>
                </a:moveTo>
                <a:lnTo>
                  <a:pt x="678179" y="12953"/>
                </a:lnTo>
                <a:lnTo>
                  <a:pt x="671321" y="12953"/>
                </a:lnTo>
                <a:lnTo>
                  <a:pt x="671321" y="687324"/>
                </a:lnTo>
                <a:lnTo>
                  <a:pt x="678179" y="687324"/>
                </a:lnTo>
                <a:close/>
              </a:path>
              <a:path w="684529" h="700404">
                <a:moveTo>
                  <a:pt x="678179" y="700277"/>
                </a:moveTo>
                <a:lnTo>
                  <a:pt x="678179" y="687324"/>
                </a:lnTo>
                <a:lnTo>
                  <a:pt x="671321" y="693420"/>
                </a:lnTo>
                <a:lnTo>
                  <a:pt x="671321" y="700277"/>
                </a:lnTo>
                <a:lnTo>
                  <a:pt x="678179" y="700277"/>
                </a:lnTo>
                <a:close/>
              </a:path>
            </a:pathLst>
          </a:custGeom>
          <a:solidFill>
            <a:srgbClr val="404040"/>
          </a:solidFill>
        </p:spPr>
        <p:txBody>
          <a:bodyPr wrap="square" lIns="0" tIns="0" rIns="0" bIns="0" rtlCol="0"/>
          <a:lstStyle/>
          <a:p>
            <a:endParaRPr/>
          </a:p>
        </p:txBody>
      </p:sp>
      <p:sp>
        <p:nvSpPr>
          <p:cNvPr id="156" name="object 156"/>
          <p:cNvSpPr txBox="1"/>
          <p:nvPr/>
        </p:nvSpPr>
        <p:spPr>
          <a:xfrm>
            <a:off x="1701472" y="2878137"/>
            <a:ext cx="847612" cy="827715"/>
          </a:xfrm>
          <a:prstGeom prst="rect">
            <a:avLst/>
          </a:prstGeom>
        </p:spPr>
        <p:txBody>
          <a:bodyPr vert="horz" wrap="square" lIns="0" tIns="157468" rIns="0" bIns="0" rtlCol="0">
            <a:spAutoFit/>
          </a:bodyPr>
          <a:lstStyle/>
          <a:p>
            <a:pPr marL="10860">
              <a:spcBef>
                <a:spcPts val="1240"/>
              </a:spcBef>
            </a:pPr>
            <a:r>
              <a:rPr sz="2394" dirty="0">
                <a:latin typeface="Times New Roman"/>
                <a:cs typeface="Times New Roman"/>
              </a:rPr>
              <a:t>Z =</a:t>
            </a:r>
            <a:r>
              <a:rPr sz="2394" spc="-60" dirty="0">
                <a:latin typeface="Times New Roman"/>
                <a:cs typeface="Times New Roman"/>
              </a:rPr>
              <a:t> </a:t>
            </a:r>
            <a:r>
              <a:rPr sz="2394" dirty="0">
                <a:latin typeface="Times New Roman"/>
                <a:cs typeface="Times New Roman"/>
              </a:rPr>
              <a:t>D</a:t>
            </a:r>
            <a:endParaRPr sz="2394">
              <a:latin typeface="Times New Roman"/>
              <a:cs typeface="Times New Roman"/>
            </a:endParaRPr>
          </a:p>
          <a:p>
            <a:pPr marR="4344" algn="r">
              <a:spcBef>
                <a:spcPts val="663"/>
              </a:spcBef>
            </a:pPr>
            <a:r>
              <a:rPr sz="1368" dirty="0">
                <a:latin typeface="Times New Roman"/>
                <a:cs typeface="Times New Roman"/>
              </a:rPr>
              <a:t>C</a:t>
            </a:r>
            <a:endParaRPr sz="1368">
              <a:latin typeface="Times New Roman"/>
              <a:cs typeface="Times New Roman"/>
            </a:endParaRPr>
          </a:p>
        </p:txBody>
      </p:sp>
      <p:sp>
        <p:nvSpPr>
          <p:cNvPr id="157" name="object 157"/>
          <p:cNvSpPr/>
          <p:nvPr/>
        </p:nvSpPr>
        <p:spPr>
          <a:xfrm>
            <a:off x="2103945" y="3712019"/>
            <a:ext cx="768335" cy="86879"/>
          </a:xfrm>
          <a:custGeom>
            <a:avLst/>
            <a:gdLst/>
            <a:ahLst/>
            <a:cxnLst/>
            <a:rect l="l" t="t" r="r" b="b"/>
            <a:pathLst>
              <a:path w="898525" h="101600">
                <a:moveTo>
                  <a:pt x="898397" y="101346"/>
                </a:moveTo>
                <a:lnTo>
                  <a:pt x="898397" y="0"/>
                </a:lnTo>
                <a:lnTo>
                  <a:pt x="0" y="0"/>
                </a:lnTo>
                <a:lnTo>
                  <a:pt x="0" y="101346"/>
                </a:lnTo>
                <a:lnTo>
                  <a:pt x="6858" y="101346"/>
                </a:lnTo>
                <a:lnTo>
                  <a:pt x="6857" y="12192"/>
                </a:lnTo>
                <a:lnTo>
                  <a:pt x="12953" y="6096"/>
                </a:lnTo>
                <a:lnTo>
                  <a:pt x="12953" y="12192"/>
                </a:lnTo>
                <a:lnTo>
                  <a:pt x="886206" y="12192"/>
                </a:lnTo>
                <a:lnTo>
                  <a:pt x="886206" y="6096"/>
                </a:lnTo>
                <a:lnTo>
                  <a:pt x="892302" y="12192"/>
                </a:lnTo>
                <a:lnTo>
                  <a:pt x="892302" y="101346"/>
                </a:lnTo>
                <a:lnTo>
                  <a:pt x="898397" y="101346"/>
                </a:lnTo>
                <a:close/>
              </a:path>
              <a:path w="898525" h="101600">
                <a:moveTo>
                  <a:pt x="12953" y="12192"/>
                </a:moveTo>
                <a:lnTo>
                  <a:pt x="12953" y="6096"/>
                </a:lnTo>
                <a:lnTo>
                  <a:pt x="6857" y="12192"/>
                </a:lnTo>
                <a:lnTo>
                  <a:pt x="12953" y="12192"/>
                </a:lnTo>
                <a:close/>
              </a:path>
              <a:path w="898525" h="101600">
                <a:moveTo>
                  <a:pt x="12953" y="101346"/>
                </a:moveTo>
                <a:lnTo>
                  <a:pt x="12953" y="12192"/>
                </a:lnTo>
                <a:lnTo>
                  <a:pt x="6857" y="12192"/>
                </a:lnTo>
                <a:lnTo>
                  <a:pt x="6858" y="101346"/>
                </a:lnTo>
                <a:lnTo>
                  <a:pt x="12953" y="101346"/>
                </a:lnTo>
                <a:close/>
              </a:path>
              <a:path w="898525" h="101600">
                <a:moveTo>
                  <a:pt x="892302" y="12192"/>
                </a:moveTo>
                <a:lnTo>
                  <a:pt x="886206" y="6096"/>
                </a:lnTo>
                <a:lnTo>
                  <a:pt x="886206" y="12192"/>
                </a:lnTo>
                <a:lnTo>
                  <a:pt x="892302" y="12192"/>
                </a:lnTo>
                <a:close/>
              </a:path>
              <a:path w="898525" h="101600">
                <a:moveTo>
                  <a:pt x="892302" y="101346"/>
                </a:moveTo>
                <a:lnTo>
                  <a:pt x="892302" y="12192"/>
                </a:lnTo>
                <a:lnTo>
                  <a:pt x="886206" y="12192"/>
                </a:lnTo>
                <a:lnTo>
                  <a:pt x="886206" y="101346"/>
                </a:lnTo>
                <a:lnTo>
                  <a:pt x="892302" y="101346"/>
                </a:lnTo>
                <a:close/>
              </a:path>
            </a:pathLst>
          </a:custGeom>
          <a:solidFill>
            <a:srgbClr val="000000"/>
          </a:solidFill>
        </p:spPr>
        <p:txBody>
          <a:bodyPr wrap="square" lIns="0" tIns="0" rIns="0" bIns="0" rtlCol="0"/>
          <a:lstStyle/>
          <a:p>
            <a:endParaRPr/>
          </a:p>
        </p:txBody>
      </p:sp>
      <p:sp>
        <p:nvSpPr>
          <p:cNvPr id="158" name="object 158"/>
          <p:cNvSpPr/>
          <p:nvPr/>
        </p:nvSpPr>
        <p:spPr>
          <a:xfrm>
            <a:off x="4058718" y="3676646"/>
            <a:ext cx="58642" cy="56362"/>
          </a:xfrm>
          <a:prstGeom prst="rect">
            <a:avLst/>
          </a:prstGeom>
          <a:blipFill>
            <a:blip r:embed="rId5" cstate="print"/>
            <a:stretch>
              <a:fillRect/>
            </a:stretch>
          </a:blipFill>
        </p:spPr>
        <p:txBody>
          <a:bodyPr wrap="square" lIns="0" tIns="0" rIns="0" bIns="0" rtlCol="0"/>
          <a:lstStyle/>
          <a:p>
            <a:endParaRPr/>
          </a:p>
        </p:txBody>
      </p:sp>
      <p:sp>
        <p:nvSpPr>
          <p:cNvPr id="159" name="object 159"/>
          <p:cNvSpPr/>
          <p:nvPr/>
        </p:nvSpPr>
        <p:spPr>
          <a:xfrm>
            <a:off x="3938174" y="3787940"/>
            <a:ext cx="57991" cy="57851"/>
          </a:xfrm>
          <a:prstGeom prst="rect">
            <a:avLst/>
          </a:prstGeom>
          <a:blipFill>
            <a:blip r:embed="rId6" cstate="print"/>
            <a:stretch>
              <a:fillRect/>
            </a:stretch>
          </a:blipFill>
        </p:spPr>
        <p:txBody>
          <a:bodyPr wrap="square" lIns="0" tIns="0" rIns="0" bIns="0" rtlCol="0"/>
          <a:lstStyle/>
          <a:p>
            <a:endParaRPr/>
          </a:p>
        </p:txBody>
      </p:sp>
      <p:sp>
        <p:nvSpPr>
          <p:cNvPr id="160" name="object 160"/>
          <p:cNvSpPr/>
          <p:nvPr/>
        </p:nvSpPr>
        <p:spPr>
          <a:xfrm>
            <a:off x="4723993" y="4180033"/>
            <a:ext cx="58642" cy="58122"/>
          </a:xfrm>
          <a:prstGeom prst="rect">
            <a:avLst/>
          </a:prstGeom>
          <a:blipFill>
            <a:blip r:embed="rId7" cstate="print"/>
            <a:stretch>
              <a:fillRect/>
            </a:stretch>
          </a:blipFill>
        </p:spPr>
        <p:txBody>
          <a:bodyPr wrap="square" lIns="0" tIns="0" rIns="0" bIns="0" rtlCol="0"/>
          <a:lstStyle/>
          <a:p>
            <a:endParaRPr/>
          </a:p>
        </p:txBody>
      </p:sp>
      <p:sp>
        <p:nvSpPr>
          <p:cNvPr id="161" name="object 161"/>
          <p:cNvSpPr/>
          <p:nvPr/>
        </p:nvSpPr>
        <p:spPr>
          <a:xfrm>
            <a:off x="5284362" y="4184342"/>
            <a:ext cx="58642" cy="57857"/>
          </a:xfrm>
          <a:prstGeom prst="rect">
            <a:avLst/>
          </a:prstGeom>
          <a:blipFill>
            <a:blip r:embed="rId8" cstate="print"/>
            <a:stretch>
              <a:fillRect/>
            </a:stretch>
          </a:blipFill>
        </p:spPr>
        <p:txBody>
          <a:bodyPr wrap="square" lIns="0" tIns="0" rIns="0" bIns="0" rtlCol="0"/>
          <a:lstStyle/>
          <a:p>
            <a:endParaRPr/>
          </a:p>
        </p:txBody>
      </p:sp>
      <p:sp>
        <p:nvSpPr>
          <p:cNvPr id="162" name="object 162"/>
          <p:cNvSpPr/>
          <p:nvPr/>
        </p:nvSpPr>
        <p:spPr>
          <a:xfrm>
            <a:off x="3940780" y="4708323"/>
            <a:ext cx="58642" cy="57971"/>
          </a:xfrm>
          <a:prstGeom prst="rect">
            <a:avLst/>
          </a:prstGeom>
          <a:blipFill>
            <a:blip r:embed="rId9" cstate="print"/>
            <a:stretch>
              <a:fillRect/>
            </a:stretch>
          </a:blipFill>
        </p:spPr>
        <p:txBody>
          <a:bodyPr wrap="square" lIns="0" tIns="0" rIns="0" bIns="0" rtlCol="0"/>
          <a:lstStyle/>
          <a:p>
            <a:endParaRPr/>
          </a:p>
        </p:txBody>
      </p:sp>
      <p:sp>
        <p:nvSpPr>
          <p:cNvPr id="163" name="object 163"/>
          <p:cNvSpPr/>
          <p:nvPr/>
        </p:nvSpPr>
        <p:spPr>
          <a:xfrm>
            <a:off x="3940780" y="5168494"/>
            <a:ext cx="58642" cy="57971"/>
          </a:xfrm>
          <a:prstGeom prst="rect">
            <a:avLst/>
          </a:prstGeom>
          <a:blipFill>
            <a:blip r:embed="rId10" cstate="print"/>
            <a:stretch>
              <a:fillRect/>
            </a:stretch>
          </a:blipFill>
        </p:spPr>
        <p:txBody>
          <a:bodyPr wrap="square" lIns="0" tIns="0" rIns="0" bIns="0" rtlCol="0"/>
          <a:lstStyle/>
          <a:p>
            <a:endParaRPr/>
          </a:p>
        </p:txBody>
      </p:sp>
      <p:sp>
        <p:nvSpPr>
          <p:cNvPr id="164" name="object 164"/>
          <p:cNvSpPr/>
          <p:nvPr/>
        </p:nvSpPr>
        <p:spPr>
          <a:xfrm>
            <a:off x="4723993" y="5047701"/>
            <a:ext cx="58642" cy="58073"/>
          </a:xfrm>
          <a:prstGeom prst="rect">
            <a:avLst/>
          </a:prstGeom>
          <a:blipFill>
            <a:blip r:embed="rId11" cstate="print"/>
            <a:stretch>
              <a:fillRect/>
            </a:stretch>
          </a:blipFill>
        </p:spPr>
        <p:txBody>
          <a:bodyPr wrap="square" lIns="0" tIns="0" rIns="0" bIns="0" rtlCol="0"/>
          <a:lstStyle/>
          <a:p>
            <a:endParaRPr/>
          </a:p>
        </p:txBody>
      </p:sp>
      <p:sp>
        <p:nvSpPr>
          <p:cNvPr id="165" name="object 165"/>
          <p:cNvSpPr/>
          <p:nvPr/>
        </p:nvSpPr>
        <p:spPr>
          <a:xfrm>
            <a:off x="2254461" y="3080627"/>
            <a:ext cx="179188" cy="0"/>
          </a:xfrm>
          <a:custGeom>
            <a:avLst/>
            <a:gdLst/>
            <a:ahLst/>
            <a:cxnLst/>
            <a:rect l="l" t="t" r="r" b="b"/>
            <a:pathLst>
              <a:path w="209550">
                <a:moveTo>
                  <a:pt x="0" y="0"/>
                </a:moveTo>
                <a:lnTo>
                  <a:pt x="209549" y="0"/>
                </a:lnTo>
              </a:path>
            </a:pathLst>
          </a:custGeom>
          <a:ln w="1219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1428890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Why HDL? From </a:t>
            </a:r>
            <a:r>
              <a:rPr lang="en-US" altLang="zh-TW" dirty="0">
                <a:solidFill>
                  <a:srgbClr val="FF0000"/>
                </a:solidFill>
              </a:rPr>
              <a:t>Schematic</a:t>
            </a:r>
            <a:r>
              <a:rPr lang="en-US" altLang="zh-TW" dirty="0"/>
              <a:t> Entry to HDL</a:t>
            </a:r>
            <a:endParaRPr lang="zh-TW" altLang="en-US" dirty="0"/>
          </a:p>
        </p:txBody>
      </p:sp>
      <p:grpSp>
        <p:nvGrpSpPr>
          <p:cNvPr id="9" name="群組 8"/>
          <p:cNvGrpSpPr/>
          <p:nvPr/>
        </p:nvGrpSpPr>
        <p:grpSpPr>
          <a:xfrm>
            <a:off x="479376" y="1772816"/>
            <a:ext cx="5040560" cy="3960440"/>
            <a:chOff x="695400" y="1772816"/>
            <a:chExt cx="5760640" cy="4392488"/>
          </a:xfrm>
        </p:grpSpPr>
        <p:sp>
          <p:nvSpPr>
            <p:cNvPr id="8" name="object 9"/>
            <p:cNvSpPr/>
            <p:nvPr/>
          </p:nvSpPr>
          <p:spPr>
            <a:xfrm>
              <a:off x="695400" y="1772816"/>
              <a:ext cx="5760640" cy="4392488"/>
            </a:xfrm>
            <a:prstGeom prst="rect">
              <a:avLst/>
            </a:prstGeom>
            <a:blipFill>
              <a:blip r:embed="rId3" cstate="print"/>
              <a:stretch>
                <a:fillRect/>
              </a:stretch>
            </a:blipFill>
          </p:spPr>
          <p:txBody>
            <a:bodyPr wrap="square" lIns="0" tIns="0" rIns="0" bIns="0" rtlCol="0"/>
            <a:lstStyle/>
            <a:p>
              <a:endParaRPr/>
            </a:p>
          </p:txBody>
        </p:sp>
        <p:pic>
          <p:nvPicPr>
            <p:cNvPr id="7" name="圖片 6"/>
            <p:cNvPicPr>
              <a:picLocks noChangeAspect="1"/>
            </p:cNvPicPr>
            <p:nvPr/>
          </p:nvPicPr>
          <p:blipFill>
            <a:blip r:embed="rId4"/>
            <a:stretch>
              <a:fillRect/>
            </a:stretch>
          </p:blipFill>
          <p:spPr>
            <a:xfrm>
              <a:off x="1199455" y="2884170"/>
              <a:ext cx="4538319" cy="2417038"/>
            </a:xfrm>
            <a:prstGeom prst="rect">
              <a:avLst/>
            </a:prstGeom>
          </p:spPr>
        </p:pic>
      </p:grpSp>
      <p:pic>
        <p:nvPicPr>
          <p:cNvPr id="10" name="圖片 9"/>
          <p:cNvPicPr>
            <a:picLocks noChangeAspect="1"/>
          </p:cNvPicPr>
          <p:nvPr/>
        </p:nvPicPr>
        <p:blipFill>
          <a:blip r:embed="rId5"/>
          <a:stretch>
            <a:fillRect/>
          </a:stretch>
        </p:blipFill>
        <p:spPr>
          <a:xfrm>
            <a:off x="5672022" y="2107278"/>
            <a:ext cx="6519978" cy="1725131"/>
          </a:xfrm>
          <a:prstGeom prst="rect">
            <a:avLst/>
          </a:prstGeom>
        </p:spPr>
      </p:pic>
      <p:sp>
        <p:nvSpPr>
          <p:cNvPr id="11" name="內容版面配置區 4"/>
          <p:cNvSpPr txBox="1">
            <a:spLocks/>
          </p:cNvSpPr>
          <p:nvPr/>
        </p:nvSpPr>
        <p:spPr>
          <a:xfrm>
            <a:off x="5519936" y="4005064"/>
            <a:ext cx="6519978" cy="2498636"/>
          </a:xfrm>
          <a:prstGeom prst="rect">
            <a:avLst/>
          </a:prstGeom>
        </p:spPr>
        <p:txBody>
          <a:bodyPr/>
          <a:lstStyle>
            <a:lvl1pPr marL="342900" indent="-342900" algn="l" rtl="0" eaLnBrk="1" fontAlgn="base" hangingPunct="1">
              <a:spcBef>
                <a:spcPct val="20000"/>
              </a:spcBef>
              <a:spcAft>
                <a:spcPct val="0"/>
              </a:spcAft>
              <a:buFont typeface="Arial" charset="0"/>
              <a:buChar char="•"/>
              <a:defRPr sz="2800" kern="1200">
                <a:solidFill>
                  <a:schemeClr val="tx1"/>
                </a:solidFill>
                <a:latin typeface="Arial Unicode MS" pitchFamily="34" charset="-120"/>
                <a:ea typeface="Arial Unicode MS" pitchFamily="34" charset="-120"/>
                <a:cs typeface="Arial Unicode MS" pitchFamily="34" charset="-120"/>
              </a:defRPr>
            </a:lvl1pPr>
            <a:lvl2pPr marL="742950" indent="-285750" algn="l" rtl="0" eaLnBrk="1" fontAlgn="base" hangingPunct="1">
              <a:spcBef>
                <a:spcPct val="20000"/>
              </a:spcBef>
              <a:spcAft>
                <a:spcPct val="0"/>
              </a:spcAft>
              <a:buFont typeface="Arial" charset="0"/>
              <a:buChar char="–"/>
              <a:defRPr sz="2400" kern="1200">
                <a:solidFill>
                  <a:srgbClr val="376092"/>
                </a:solidFill>
                <a:latin typeface="Arial Unicode MS" pitchFamily="34" charset="-120"/>
                <a:ea typeface="Arial Unicode MS" pitchFamily="34" charset="-120"/>
                <a:cs typeface="Arial Unicode MS" pitchFamily="34" charset="-120"/>
              </a:defRPr>
            </a:lvl2pPr>
            <a:lvl3pPr marL="1143000" indent="-228600" algn="l" rtl="0" eaLnBrk="1" fontAlgn="base" hangingPunct="1">
              <a:spcBef>
                <a:spcPct val="20000"/>
              </a:spcBef>
              <a:spcAft>
                <a:spcPct val="0"/>
              </a:spcAft>
              <a:buFont typeface="Arial" charset="0"/>
              <a:buChar char="•"/>
              <a:defRPr sz="2000" kern="1200">
                <a:solidFill>
                  <a:srgbClr val="4F6228"/>
                </a:solidFill>
                <a:latin typeface="Arial Unicode MS" pitchFamily="34" charset="-120"/>
                <a:ea typeface="Arial Unicode MS" pitchFamily="34" charset="-120"/>
                <a:cs typeface="Arial Unicode MS" pitchFamily="34" charset="-120"/>
              </a:defRPr>
            </a:lvl3pPr>
            <a:lvl4pPr marL="1600200" indent="-228600" algn="l" rtl="0" eaLnBrk="1" fontAlgn="base" hangingPunct="1">
              <a:spcBef>
                <a:spcPct val="20000"/>
              </a:spcBef>
              <a:spcAft>
                <a:spcPct val="0"/>
              </a:spcAft>
              <a:buFont typeface="Arial" charset="0"/>
              <a:buChar char="–"/>
              <a:defRPr kern="1200">
                <a:solidFill>
                  <a:srgbClr val="953735"/>
                </a:solidFill>
                <a:latin typeface="Arial Unicode MS" pitchFamily="34" charset="-120"/>
                <a:ea typeface="Arial Unicode MS" pitchFamily="34" charset="-120"/>
                <a:cs typeface="Arial Unicode MS" pitchFamily="34" charset="-120"/>
              </a:defRPr>
            </a:lvl4pPr>
            <a:lvl5pPr marL="2057400" indent="-228600" algn="l" rtl="0" eaLnBrk="1" fontAlgn="base" hangingPunct="1">
              <a:spcBef>
                <a:spcPct val="20000"/>
              </a:spcBef>
              <a:spcAft>
                <a:spcPct val="0"/>
              </a:spcAft>
              <a:buFont typeface="Arial" charset="0"/>
              <a:buChar char="»"/>
              <a:defRPr kern="1200">
                <a:solidFill>
                  <a:srgbClr val="E46C0A"/>
                </a:solidFill>
                <a:latin typeface="Arial Unicode MS" pitchFamily="34" charset="-120"/>
                <a:ea typeface="Arial Unicode MS" pitchFamily="34" charset="-120"/>
                <a:cs typeface="Arial Unicode MS" pitchFamily="34" charset="-12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TW" dirty="0"/>
              <a:t>Hardware description languages (HDLs)</a:t>
            </a:r>
          </a:p>
          <a:p>
            <a:pPr lvl="1"/>
            <a:r>
              <a:rPr lang="en-US" altLang="zh-TW" dirty="0">
                <a:solidFill>
                  <a:srgbClr val="FF0000"/>
                </a:solidFill>
              </a:rPr>
              <a:t>Scalable to large design</a:t>
            </a:r>
          </a:p>
          <a:p>
            <a:pPr lvl="1"/>
            <a:endParaRPr lang="en-US" altLang="zh-TW" dirty="0"/>
          </a:p>
        </p:txBody>
      </p:sp>
    </p:spTree>
    <p:extLst>
      <p:ext uri="{BB962C8B-B14F-4D97-AF65-F5344CB8AC3E}">
        <p14:creationId xmlns:p14="http://schemas.microsoft.com/office/powerpoint/2010/main" val="14937750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Code Converter (3/3)</a:t>
            </a:r>
            <a:endParaRPr lang="en-US" dirty="0"/>
          </a:p>
        </p:txBody>
      </p:sp>
      <p:sp>
        <p:nvSpPr>
          <p:cNvPr id="3" name="object 3"/>
          <p:cNvSpPr txBox="1"/>
          <p:nvPr/>
        </p:nvSpPr>
        <p:spPr>
          <a:xfrm>
            <a:off x="820902" y="1721606"/>
            <a:ext cx="1220648" cy="326758"/>
          </a:xfrm>
          <a:prstGeom prst="rect">
            <a:avLst/>
          </a:prstGeom>
        </p:spPr>
        <p:txBody>
          <a:bodyPr vert="horz" wrap="square" lIns="0" tIns="10860" rIns="0" bIns="0" rtlCol="0">
            <a:spAutoFit/>
          </a:bodyPr>
          <a:lstStyle/>
          <a:p>
            <a:pPr marL="10860">
              <a:spcBef>
                <a:spcPts val="86"/>
              </a:spcBef>
            </a:pPr>
            <a:r>
              <a:rPr sz="2052" dirty="0">
                <a:latin typeface="標楷體"/>
                <a:cs typeface="標楷體"/>
              </a:rPr>
              <a:t>․</a:t>
            </a:r>
            <a:r>
              <a:rPr sz="2052" spc="-876" dirty="0">
                <a:latin typeface="標楷體"/>
                <a:cs typeface="標楷體"/>
              </a:rPr>
              <a:t> </a:t>
            </a:r>
            <a:r>
              <a:rPr sz="1710" b="1" spc="-26" dirty="0">
                <a:latin typeface="Times New Roman"/>
                <a:cs typeface="Times New Roman"/>
              </a:rPr>
              <a:t>RTL </a:t>
            </a:r>
            <a:r>
              <a:rPr sz="1710" b="1" spc="-4" dirty="0">
                <a:latin typeface="Times New Roman"/>
                <a:cs typeface="Times New Roman"/>
              </a:rPr>
              <a:t>style</a:t>
            </a:r>
            <a:endParaRPr sz="1710" dirty="0">
              <a:latin typeface="Times New Roman"/>
              <a:cs typeface="Times New Roman"/>
            </a:endParaRPr>
          </a:p>
        </p:txBody>
      </p:sp>
      <p:graphicFrame>
        <p:nvGraphicFramePr>
          <p:cNvPr id="4" name="object 4"/>
          <p:cNvGraphicFramePr>
            <a:graphicFrameLocks noGrp="1"/>
          </p:cNvGraphicFramePr>
          <p:nvPr>
            <p:extLst>
              <p:ext uri="{D42A27DB-BD31-4B8C-83A1-F6EECF244321}">
                <p14:modId xmlns:p14="http://schemas.microsoft.com/office/powerpoint/2010/main" val="3721747922"/>
              </p:ext>
            </p:extLst>
          </p:nvPr>
        </p:nvGraphicFramePr>
        <p:xfrm>
          <a:off x="804601" y="2139505"/>
          <a:ext cx="3639680" cy="1164949"/>
        </p:xfrm>
        <a:graphic>
          <a:graphicData uri="http://schemas.openxmlformats.org/drawingml/2006/table">
            <a:tbl>
              <a:tblPr firstRow="1" bandRow="1">
                <a:tableStyleId>{2D5ABB26-0587-4C30-8999-92F81FD0307C}</a:tableStyleId>
              </a:tblPr>
              <a:tblGrid>
                <a:gridCol w="804172">
                  <a:extLst>
                    <a:ext uri="{9D8B030D-6E8A-4147-A177-3AD203B41FA5}">
                      <a16:colId xmlns:a16="http://schemas.microsoft.com/office/drawing/2014/main" val="20000"/>
                    </a:ext>
                  </a:extLst>
                </a:gridCol>
                <a:gridCol w="238374">
                  <a:extLst>
                    <a:ext uri="{9D8B030D-6E8A-4147-A177-3AD203B41FA5}">
                      <a16:colId xmlns:a16="http://schemas.microsoft.com/office/drawing/2014/main" val="20001"/>
                    </a:ext>
                  </a:extLst>
                </a:gridCol>
                <a:gridCol w="238917">
                  <a:extLst>
                    <a:ext uri="{9D8B030D-6E8A-4147-A177-3AD203B41FA5}">
                      <a16:colId xmlns:a16="http://schemas.microsoft.com/office/drawing/2014/main" val="20002"/>
                    </a:ext>
                  </a:extLst>
                </a:gridCol>
                <a:gridCol w="2358217">
                  <a:extLst>
                    <a:ext uri="{9D8B030D-6E8A-4147-A177-3AD203B41FA5}">
                      <a16:colId xmlns:a16="http://schemas.microsoft.com/office/drawing/2014/main" val="20003"/>
                    </a:ext>
                  </a:extLst>
                </a:gridCol>
              </a:tblGrid>
              <a:tr h="264867">
                <a:tc>
                  <a:txBody>
                    <a:bodyPr/>
                    <a:lstStyle/>
                    <a:p>
                      <a:pPr marL="31750">
                        <a:lnSpc>
                          <a:spcPts val="1885"/>
                        </a:lnSpc>
                      </a:pPr>
                      <a:r>
                        <a:rPr sz="1700" spc="-5" dirty="0">
                          <a:latin typeface="Consolas"/>
                          <a:cs typeface="Consolas"/>
                        </a:rPr>
                        <a:t>assign</a:t>
                      </a:r>
                      <a:endParaRPr sz="1700" dirty="0">
                        <a:latin typeface="Consolas"/>
                        <a:cs typeface="Consolas"/>
                      </a:endParaRPr>
                    </a:p>
                  </a:txBody>
                  <a:tcPr marL="0" marR="0" marT="0" marB="0"/>
                </a:tc>
                <a:tc>
                  <a:txBody>
                    <a:bodyPr/>
                    <a:lstStyle/>
                    <a:p>
                      <a:pPr algn="ctr">
                        <a:lnSpc>
                          <a:spcPts val="1885"/>
                        </a:lnSpc>
                      </a:pPr>
                      <a:r>
                        <a:rPr sz="1700" dirty="0">
                          <a:latin typeface="Consolas"/>
                          <a:cs typeface="Consolas"/>
                        </a:rPr>
                        <a:t>W</a:t>
                      </a:r>
                      <a:endParaRPr sz="1700">
                        <a:latin typeface="Consolas"/>
                        <a:cs typeface="Consolas"/>
                      </a:endParaRPr>
                    </a:p>
                  </a:txBody>
                  <a:tcPr marL="0" marR="0" marT="0" marB="0"/>
                </a:tc>
                <a:tc>
                  <a:txBody>
                    <a:bodyPr/>
                    <a:lstStyle/>
                    <a:p>
                      <a:pPr algn="ctr">
                        <a:lnSpc>
                          <a:spcPts val="1885"/>
                        </a:lnSpc>
                      </a:pPr>
                      <a:r>
                        <a:rPr sz="1700" dirty="0">
                          <a:latin typeface="Consolas"/>
                          <a:cs typeface="Consolas"/>
                        </a:rPr>
                        <a:t>=</a:t>
                      </a:r>
                    </a:p>
                  </a:txBody>
                  <a:tcPr marL="0" marR="0" marT="0" marB="0"/>
                </a:tc>
                <a:tc>
                  <a:txBody>
                    <a:bodyPr/>
                    <a:lstStyle/>
                    <a:p>
                      <a:pPr marL="69850">
                        <a:lnSpc>
                          <a:spcPts val="1885"/>
                        </a:lnSpc>
                      </a:pPr>
                      <a:r>
                        <a:rPr sz="1700" spc="-5" dirty="0">
                          <a:latin typeface="Consolas"/>
                          <a:cs typeface="Consolas"/>
                        </a:rPr>
                        <a:t>A|(B&amp;(C|D));</a:t>
                      </a:r>
                      <a:endParaRPr sz="1700" dirty="0">
                        <a:latin typeface="Consolas"/>
                        <a:cs typeface="Consolas"/>
                      </a:endParaRPr>
                    </a:p>
                  </a:txBody>
                  <a:tcPr marL="0" marR="0" marT="0" marB="0"/>
                </a:tc>
                <a:extLst>
                  <a:ext uri="{0D108BD9-81ED-4DB2-BD59-A6C34878D82A}">
                    <a16:rowId xmlns:a16="http://schemas.microsoft.com/office/drawing/2014/main" val="10000"/>
                  </a:ext>
                </a:extLst>
              </a:tr>
              <a:tr h="312754">
                <a:tc>
                  <a:txBody>
                    <a:bodyPr/>
                    <a:lstStyle/>
                    <a:p>
                      <a:pPr marL="31750">
                        <a:lnSpc>
                          <a:spcPts val="2325"/>
                        </a:lnSpc>
                      </a:pPr>
                      <a:r>
                        <a:rPr sz="1700" spc="-5" dirty="0">
                          <a:latin typeface="Consolas"/>
                          <a:cs typeface="Consolas"/>
                        </a:rPr>
                        <a:t>assign</a:t>
                      </a:r>
                      <a:endParaRPr sz="1700">
                        <a:latin typeface="Consolas"/>
                        <a:cs typeface="Consolas"/>
                      </a:endParaRPr>
                    </a:p>
                  </a:txBody>
                  <a:tcPr marL="0" marR="0" marT="0" marB="0"/>
                </a:tc>
                <a:tc>
                  <a:txBody>
                    <a:bodyPr/>
                    <a:lstStyle/>
                    <a:p>
                      <a:pPr algn="ctr">
                        <a:lnSpc>
                          <a:spcPts val="2325"/>
                        </a:lnSpc>
                      </a:pPr>
                      <a:r>
                        <a:rPr sz="1700" dirty="0">
                          <a:latin typeface="Consolas"/>
                          <a:cs typeface="Consolas"/>
                        </a:rPr>
                        <a:t>X</a:t>
                      </a:r>
                      <a:endParaRPr sz="1700">
                        <a:latin typeface="Consolas"/>
                        <a:cs typeface="Consolas"/>
                      </a:endParaRPr>
                    </a:p>
                  </a:txBody>
                  <a:tcPr marL="0" marR="0" marT="0" marB="0"/>
                </a:tc>
                <a:tc>
                  <a:txBody>
                    <a:bodyPr/>
                    <a:lstStyle/>
                    <a:p>
                      <a:pPr algn="ctr">
                        <a:lnSpc>
                          <a:spcPts val="2325"/>
                        </a:lnSpc>
                      </a:pPr>
                      <a:r>
                        <a:rPr sz="1700" dirty="0">
                          <a:latin typeface="Consolas"/>
                          <a:cs typeface="Consolas"/>
                        </a:rPr>
                        <a:t>=</a:t>
                      </a:r>
                      <a:endParaRPr sz="1700">
                        <a:latin typeface="Consolas"/>
                        <a:cs typeface="Consolas"/>
                      </a:endParaRPr>
                    </a:p>
                  </a:txBody>
                  <a:tcPr marL="0" marR="0" marT="0" marB="0"/>
                </a:tc>
                <a:tc>
                  <a:txBody>
                    <a:bodyPr/>
                    <a:lstStyle/>
                    <a:p>
                      <a:pPr marL="69850">
                        <a:lnSpc>
                          <a:spcPts val="2325"/>
                        </a:lnSpc>
                      </a:pPr>
                      <a:r>
                        <a:rPr sz="1700" spc="-5" dirty="0">
                          <a:latin typeface="Consolas"/>
                          <a:cs typeface="Consolas"/>
                        </a:rPr>
                        <a:t>~B&amp;(C|D)|(B&amp;~C&amp;~D);</a:t>
                      </a:r>
                      <a:endParaRPr sz="1700" dirty="0">
                        <a:latin typeface="Consolas"/>
                        <a:cs typeface="Consolas"/>
                      </a:endParaRPr>
                    </a:p>
                  </a:txBody>
                  <a:tcPr marL="0" marR="0" marT="0" marB="0"/>
                </a:tc>
                <a:extLst>
                  <a:ext uri="{0D108BD9-81ED-4DB2-BD59-A6C34878D82A}">
                    <a16:rowId xmlns:a16="http://schemas.microsoft.com/office/drawing/2014/main" val="10001"/>
                  </a:ext>
                </a:extLst>
              </a:tr>
              <a:tr h="312754">
                <a:tc>
                  <a:txBody>
                    <a:bodyPr/>
                    <a:lstStyle/>
                    <a:p>
                      <a:pPr marL="31750">
                        <a:lnSpc>
                          <a:spcPts val="2325"/>
                        </a:lnSpc>
                      </a:pPr>
                      <a:r>
                        <a:rPr sz="1700" spc="-5" dirty="0">
                          <a:latin typeface="Consolas"/>
                          <a:cs typeface="Consolas"/>
                        </a:rPr>
                        <a:t>assign</a:t>
                      </a:r>
                      <a:endParaRPr sz="1700">
                        <a:latin typeface="Consolas"/>
                        <a:cs typeface="Consolas"/>
                      </a:endParaRPr>
                    </a:p>
                  </a:txBody>
                  <a:tcPr marL="0" marR="0" marT="0" marB="0"/>
                </a:tc>
                <a:tc>
                  <a:txBody>
                    <a:bodyPr/>
                    <a:lstStyle/>
                    <a:p>
                      <a:pPr algn="ctr">
                        <a:lnSpc>
                          <a:spcPts val="2325"/>
                        </a:lnSpc>
                      </a:pPr>
                      <a:r>
                        <a:rPr sz="1700" dirty="0">
                          <a:latin typeface="Consolas"/>
                          <a:cs typeface="Consolas"/>
                        </a:rPr>
                        <a:t>Y</a:t>
                      </a:r>
                      <a:endParaRPr sz="1700">
                        <a:latin typeface="Consolas"/>
                        <a:cs typeface="Consolas"/>
                      </a:endParaRPr>
                    </a:p>
                  </a:txBody>
                  <a:tcPr marL="0" marR="0" marT="0" marB="0"/>
                </a:tc>
                <a:tc>
                  <a:txBody>
                    <a:bodyPr/>
                    <a:lstStyle/>
                    <a:p>
                      <a:pPr algn="ctr">
                        <a:lnSpc>
                          <a:spcPts val="2325"/>
                        </a:lnSpc>
                      </a:pPr>
                      <a:r>
                        <a:rPr sz="1700" dirty="0">
                          <a:latin typeface="Consolas"/>
                          <a:cs typeface="Consolas"/>
                        </a:rPr>
                        <a:t>=</a:t>
                      </a:r>
                      <a:endParaRPr sz="1700">
                        <a:latin typeface="Consolas"/>
                        <a:cs typeface="Consolas"/>
                      </a:endParaRPr>
                    </a:p>
                  </a:txBody>
                  <a:tcPr marL="0" marR="0" marT="0" marB="0"/>
                </a:tc>
                <a:tc>
                  <a:txBody>
                    <a:bodyPr/>
                    <a:lstStyle/>
                    <a:p>
                      <a:pPr marL="69850">
                        <a:lnSpc>
                          <a:spcPts val="2325"/>
                        </a:lnSpc>
                      </a:pPr>
                      <a:r>
                        <a:rPr sz="1700" spc="-5" dirty="0">
                          <a:latin typeface="Consolas"/>
                          <a:cs typeface="Consolas"/>
                        </a:rPr>
                        <a:t>~(C^D);</a:t>
                      </a:r>
                      <a:endParaRPr sz="1700" dirty="0">
                        <a:latin typeface="Consolas"/>
                        <a:cs typeface="Consolas"/>
                      </a:endParaRPr>
                    </a:p>
                  </a:txBody>
                  <a:tcPr marL="0" marR="0" marT="0" marB="0"/>
                </a:tc>
                <a:extLst>
                  <a:ext uri="{0D108BD9-81ED-4DB2-BD59-A6C34878D82A}">
                    <a16:rowId xmlns:a16="http://schemas.microsoft.com/office/drawing/2014/main" val="10002"/>
                  </a:ext>
                </a:extLst>
              </a:tr>
              <a:tr h="264867">
                <a:tc>
                  <a:txBody>
                    <a:bodyPr/>
                    <a:lstStyle/>
                    <a:p>
                      <a:pPr marL="31750">
                        <a:lnSpc>
                          <a:spcPts val="2325"/>
                        </a:lnSpc>
                      </a:pPr>
                      <a:r>
                        <a:rPr sz="1700" spc="-5" dirty="0">
                          <a:latin typeface="Consolas"/>
                          <a:cs typeface="Consolas"/>
                        </a:rPr>
                        <a:t>assign</a:t>
                      </a:r>
                      <a:endParaRPr sz="1700">
                        <a:latin typeface="Consolas"/>
                        <a:cs typeface="Consolas"/>
                      </a:endParaRPr>
                    </a:p>
                  </a:txBody>
                  <a:tcPr marL="0" marR="0" marT="0" marB="0"/>
                </a:tc>
                <a:tc>
                  <a:txBody>
                    <a:bodyPr/>
                    <a:lstStyle/>
                    <a:p>
                      <a:pPr algn="ctr">
                        <a:lnSpc>
                          <a:spcPts val="2325"/>
                        </a:lnSpc>
                      </a:pPr>
                      <a:r>
                        <a:rPr sz="1700" dirty="0">
                          <a:latin typeface="Consolas"/>
                          <a:cs typeface="Consolas"/>
                        </a:rPr>
                        <a:t>Z</a:t>
                      </a:r>
                      <a:endParaRPr sz="1700">
                        <a:latin typeface="Consolas"/>
                        <a:cs typeface="Consolas"/>
                      </a:endParaRPr>
                    </a:p>
                  </a:txBody>
                  <a:tcPr marL="0" marR="0" marT="0" marB="0"/>
                </a:tc>
                <a:tc>
                  <a:txBody>
                    <a:bodyPr/>
                    <a:lstStyle/>
                    <a:p>
                      <a:pPr algn="ctr">
                        <a:lnSpc>
                          <a:spcPts val="2325"/>
                        </a:lnSpc>
                      </a:pPr>
                      <a:r>
                        <a:rPr sz="1700" dirty="0">
                          <a:latin typeface="Consolas"/>
                          <a:cs typeface="Consolas"/>
                        </a:rPr>
                        <a:t>=</a:t>
                      </a:r>
                      <a:endParaRPr sz="1700">
                        <a:latin typeface="Consolas"/>
                        <a:cs typeface="Consolas"/>
                      </a:endParaRPr>
                    </a:p>
                  </a:txBody>
                  <a:tcPr marL="0" marR="0" marT="0" marB="0"/>
                </a:tc>
                <a:tc>
                  <a:txBody>
                    <a:bodyPr/>
                    <a:lstStyle/>
                    <a:p>
                      <a:pPr marL="69850">
                        <a:lnSpc>
                          <a:spcPts val="2325"/>
                        </a:lnSpc>
                      </a:pPr>
                      <a:r>
                        <a:rPr sz="1700" spc="-10" dirty="0">
                          <a:latin typeface="Consolas"/>
                          <a:cs typeface="Consolas"/>
                        </a:rPr>
                        <a:t>~D;</a:t>
                      </a:r>
                      <a:endParaRPr sz="1700" dirty="0">
                        <a:latin typeface="Consolas"/>
                        <a:cs typeface="Consolas"/>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4583832" y="1642766"/>
            <a:ext cx="3607102" cy="1487589"/>
          </a:xfrm>
          <a:prstGeom prst="rect">
            <a:avLst/>
          </a:prstGeom>
        </p:spPr>
        <p:txBody>
          <a:bodyPr vert="horz" wrap="square" lIns="0" tIns="10860" rIns="0" bIns="0" rtlCol="0">
            <a:spAutoFit/>
          </a:bodyPr>
          <a:lstStyle/>
          <a:p>
            <a:pPr marL="10860">
              <a:spcBef>
                <a:spcPts val="86"/>
              </a:spcBef>
            </a:pPr>
            <a:r>
              <a:rPr sz="2052" dirty="0">
                <a:latin typeface="標楷體"/>
                <a:cs typeface="標楷體"/>
              </a:rPr>
              <a:t>․</a:t>
            </a:r>
            <a:r>
              <a:rPr sz="2052" spc="-807" dirty="0">
                <a:latin typeface="標楷體"/>
                <a:cs typeface="標楷體"/>
              </a:rPr>
              <a:t> </a:t>
            </a:r>
            <a:r>
              <a:rPr sz="1710" b="1" spc="-4" dirty="0">
                <a:latin typeface="Times New Roman"/>
                <a:cs typeface="Times New Roman"/>
              </a:rPr>
              <a:t>Behavior style</a:t>
            </a:r>
            <a:endParaRPr sz="1710" dirty="0">
              <a:latin typeface="Times New Roman"/>
              <a:cs typeface="Times New Roman"/>
            </a:endParaRPr>
          </a:p>
          <a:p>
            <a:pPr marL="10860" marR="4344">
              <a:lnSpc>
                <a:spcPts val="2257"/>
              </a:lnSpc>
            </a:pPr>
            <a:r>
              <a:rPr sz="1710" spc="-4" dirty="0">
                <a:latin typeface="Consolas"/>
                <a:cs typeface="Consolas"/>
              </a:rPr>
              <a:t>assign ROM_in = {A, B, </a:t>
            </a:r>
            <a:r>
              <a:rPr sz="1710" dirty="0">
                <a:latin typeface="Consolas"/>
                <a:cs typeface="Consolas"/>
              </a:rPr>
              <a:t>C, </a:t>
            </a:r>
            <a:r>
              <a:rPr sz="1710" spc="-9" dirty="0">
                <a:latin typeface="Consolas"/>
                <a:cs typeface="Consolas"/>
              </a:rPr>
              <a:t>D};  </a:t>
            </a:r>
            <a:r>
              <a:rPr sz="1710" spc="-4" dirty="0">
                <a:latin typeface="Consolas"/>
                <a:cs typeface="Consolas"/>
              </a:rPr>
              <a:t>assign {W, X, </a:t>
            </a:r>
            <a:r>
              <a:rPr sz="1710" dirty="0">
                <a:latin typeface="Consolas"/>
                <a:cs typeface="Consolas"/>
              </a:rPr>
              <a:t>Y, </a:t>
            </a:r>
            <a:r>
              <a:rPr sz="1710" spc="-4" dirty="0">
                <a:latin typeface="Consolas"/>
                <a:cs typeface="Consolas"/>
              </a:rPr>
              <a:t>Z} = ROM_out;  always @(ROM_in)</a:t>
            </a:r>
            <a:r>
              <a:rPr sz="1710" spc="-17" dirty="0">
                <a:latin typeface="Consolas"/>
                <a:cs typeface="Consolas"/>
              </a:rPr>
              <a:t> </a:t>
            </a:r>
            <a:r>
              <a:rPr sz="1710" spc="-4" dirty="0">
                <a:latin typeface="Consolas"/>
                <a:cs typeface="Consolas"/>
              </a:rPr>
              <a:t>begin</a:t>
            </a:r>
            <a:endParaRPr sz="1710" dirty="0">
              <a:latin typeface="Consolas"/>
              <a:cs typeface="Consolas"/>
            </a:endParaRPr>
          </a:p>
          <a:p>
            <a:pPr marL="249232">
              <a:spcBef>
                <a:spcPts val="94"/>
              </a:spcBef>
            </a:pPr>
            <a:r>
              <a:rPr sz="1710" spc="-4" dirty="0">
                <a:solidFill>
                  <a:srgbClr val="FF0000"/>
                </a:solidFill>
                <a:latin typeface="Consolas"/>
                <a:cs typeface="Consolas"/>
              </a:rPr>
              <a:t>case</a:t>
            </a:r>
            <a:r>
              <a:rPr sz="1710" spc="-9" dirty="0">
                <a:solidFill>
                  <a:srgbClr val="FF0000"/>
                </a:solidFill>
                <a:latin typeface="Consolas"/>
                <a:cs typeface="Consolas"/>
              </a:rPr>
              <a:t> </a:t>
            </a:r>
            <a:r>
              <a:rPr sz="1710" spc="-4" dirty="0">
                <a:solidFill>
                  <a:srgbClr val="FF0000"/>
                </a:solidFill>
                <a:latin typeface="Consolas"/>
                <a:cs typeface="Consolas"/>
              </a:rPr>
              <a:t>(ROM_in)</a:t>
            </a:r>
            <a:endParaRPr sz="1710" dirty="0">
              <a:solidFill>
                <a:srgbClr val="FF0000"/>
              </a:solidFill>
              <a:latin typeface="Consolas"/>
              <a:cs typeface="Consolas"/>
            </a:endParaRPr>
          </a:p>
        </p:txBody>
      </p:sp>
      <p:graphicFrame>
        <p:nvGraphicFramePr>
          <p:cNvPr id="6" name="object 6"/>
          <p:cNvGraphicFramePr>
            <a:graphicFrameLocks noGrp="1"/>
          </p:cNvGraphicFramePr>
          <p:nvPr>
            <p:extLst>
              <p:ext uri="{D42A27DB-BD31-4B8C-83A1-F6EECF244321}">
                <p14:modId xmlns:p14="http://schemas.microsoft.com/office/powerpoint/2010/main" val="3566816099"/>
              </p:ext>
            </p:extLst>
          </p:nvPr>
        </p:nvGraphicFramePr>
        <p:xfrm>
          <a:off x="4860726" y="3181386"/>
          <a:ext cx="3282391" cy="1376973"/>
        </p:xfrm>
        <a:graphic>
          <a:graphicData uri="http://schemas.openxmlformats.org/drawingml/2006/table">
            <a:tbl>
              <a:tblPr firstRow="1" bandRow="1">
                <a:tableStyleId>{2D5ABB26-0587-4C30-8999-92F81FD0307C}</a:tableStyleId>
              </a:tblPr>
              <a:tblGrid>
                <a:gridCol w="1042546">
                  <a:extLst>
                    <a:ext uri="{9D8B030D-6E8A-4147-A177-3AD203B41FA5}">
                      <a16:colId xmlns:a16="http://schemas.microsoft.com/office/drawing/2014/main" val="20000"/>
                    </a:ext>
                  </a:extLst>
                </a:gridCol>
                <a:gridCol w="956753">
                  <a:extLst>
                    <a:ext uri="{9D8B030D-6E8A-4147-A177-3AD203B41FA5}">
                      <a16:colId xmlns:a16="http://schemas.microsoft.com/office/drawing/2014/main" val="20001"/>
                    </a:ext>
                  </a:extLst>
                </a:gridCol>
                <a:gridCol w="238917">
                  <a:extLst>
                    <a:ext uri="{9D8B030D-6E8A-4147-A177-3AD203B41FA5}">
                      <a16:colId xmlns:a16="http://schemas.microsoft.com/office/drawing/2014/main" val="20002"/>
                    </a:ext>
                  </a:extLst>
                </a:gridCol>
                <a:gridCol w="1044175">
                  <a:extLst>
                    <a:ext uri="{9D8B030D-6E8A-4147-A177-3AD203B41FA5}">
                      <a16:colId xmlns:a16="http://schemas.microsoft.com/office/drawing/2014/main" val="20003"/>
                    </a:ext>
                  </a:extLst>
                </a:gridCol>
              </a:tblGrid>
              <a:tr h="825229">
                <a:tc>
                  <a:txBody>
                    <a:bodyPr/>
                    <a:lstStyle/>
                    <a:p>
                      <a:pPr marL="31750">
                        <a:lnSpc>
                          <a:spcPts val="1885"/>
                        </a:lnSpc>
                      </a:pPr>
                      <a:r>
                        <a:rPr sz="1700" spc="-5" dirty="0">
                          <a:latin typeface="Consolas"/>
                          <a:cs typeface="Consolas"/>
                        </a:rPr>
                        <a:t>4‘b0000:</a:t>
                      </a:r>
                      <a:endParaRPr sz="1700" dirty="0">
                        <a:latin typeface="Consolas"/>
                        <a:cs typeface="Consolas"/>
                      </a:endParaRPr>
                    </a:p>
                    <a:p>
                      <a:pPr marL="31750">
                        <a:lnSpc>
                          <a:spcPct val="100000"/>
                        </a:lnSpc>
                        <a:spcBef>
                          <a:spcPts val="240"/>
                        </a:spcBef>
                      </a:pPr>
                      <a:r>
                        <a:rPr sz="1700" spc="-5" dirty="0">
                          <a:solidFill>
                            <a:srgbClr val="FF0000"/>
                          </a:solidFill>
                          <a:latin typeface="Consolas"/>
                          <a:cs typeface="Consolas"/>
                        </a:rPr>
                        <a:t>4‘b0001:</a:t>
                      </a:r>
                      <a:endParaRPr sz="1700" dirty="0">
                        <a:solidFill>
                          <a:srgbClr val="FF0000"/>
                        </a:solidFill>
                        <a:latin typeface="Consolas"/>
                        <a:cs typeface="Consolas"/>
                      </a:endParaRPr>
                    </a:p>
                    <a:p>
                      <a:pPr marL="31750">
                        <a:lnSpc>
                          <a:spcPct val="100000"/>
                        </a:lnSpc>
                        <a:spcBef>
                          <a:spcPts val="240"/>
                        </a:spcBef>
                      </a:pPr>
                      <a:r>
                        <a:rPr sz="1700" dirty="0">
                          <a:latin typeface="Consolas"/>
                          <a:cs typeface="Consolas"/>
                        </a:rPr>
                        <a:t>…</a:t>
                      </a:r>
                    </a:p>
                  </a:txBody>
                  <a:tcPr marL="0" marR="0" marT="0" marB="0"/>
                </a:tc>
                <a:tc>
                  <a:txBody>
                    <a:bodyPr/>
                    <a:lstStyle/>
                    <a:p>
                      <a:pPr marL="69850">
                        <a:lnSpc>
                          <a:spcPts val="1885"/>
                        </a:lnSpc>
                      </a:pPr>
                      <a:r>
                        <a:rPr sz="1700" spc="-5" dirty="0">
                          <a:latin typeface="Consolas"/>
                          <a:cs typeface="Consolas"/>
                        </a:rPr>
                        <a:t>ROM_out</a:t>
                      </a:r>
                      <a:endParaRPr sz="1700" dirty="0">
                        <a:latin typeface="Consolas"/>
                        <a:cs typeface="Consolas"/>
                      </a:endParaRPr>
                    </a:p>
                    <a:p>
                      <a:pPr marL="69850">
                        <a:lnSpc>
                          <a:spcPct val="100000"/>
                        </a:lnSpc>
                        <a:spcBef>
                          <a:spcPts val="240"/>
                        </a:spcBef>
                      </a:pPr>
                      <a:r>
                        <a:rPr sz="1700" spc="-5" dirty="0">
                          <a:latin typeface="Consolas"/>
                          <a:cs typeface="Consolas"/>
                        </a:rPr>
                        <a:t>ROM_out</a:t>
                      </a:r>
                      <a:endParaRPr sz="1700" dirty="0">
                        <a:latin typeface="Consolas"/>
                        <a:cs typeface="Consolas"/>
                      </a:endParaRPr>
                    </a:p>
                  </a:txBody>
                  <a:tcPr marL="0" marR="0" marT="0" marB="0"/>
                </a:tc>
                <a:tc>
                  <a:txBody>
                    <a:bodyPr/>
                    <a:lstStyle/>
                    <a:p>
                      <a:pPr marL="69215">
                        <a:lnSpc>
                          <a:spcPts val="1885"/>
                        </a:lnSpc>
                      </a:pPr>
                      <a:r>
                        <a:rPr sz="1700" dirty="0">
                          <a:latin typeface="Consolas"/>
                          <a:cs typeface="Consolas"/>
                        </a:rPr>
                        <a:t>=</a:t>
                      </a:r>
                    </a:p>
                    <a:p>
                      <a:pPr marL="69215">
                        <a:lnSpc>
                          <a:spcPct val="100000"/>
                        </a:lnSpc>
                        <a:spcBef>
                          <a:spcPts val="240"/>
                        </a:spcBef>
                      </a:pPr>
                      <a:r>
                        <a:rPr sz="1700" dirty="0">
                          <a:latin typeface="Consolas"/>
                          <a:cs typeface="Consolas"/>
                        </a:rPr>
                        <a:t>=</a:t>
                      </a:r>
                    </a:p>
                  </a:txBody>
                  <a:tcPr marL="0" marR="0" marT="0" marB="0"/>
                </a:tc>
                <a:tc>
                  <a:txBody>
                    <a:bodyPr/>
                    <a:lstStyle/>
                    <a:p>
                      <a:pPr marL="69850">
                        <a:lnSpc>
                          <a:spcPts val="1885"/>
                        </a:lnSpc>
                      </a:pPr>
                      <a:r>
                        <a:rPr sz="1700" spc="-5" dirty="0">
                          <a:latin typeface="Consolas"/>
                          <a:cs typeface="Consolas"/>
                        </a:rPr>
                        <a:t>4‘b0011;</a:t>
                      </a:r>
                      <a:endParaRPr sz="1700" dirty="0">
                        <a:latin typeface="Consolas"/>
                        <a:cs typeface="Consolas"/>
                      </a:endParaRPr>
                    </a:p>
                    <a:p>
                      <a:pPr marL="69850">
                        <a:lnSpc>
                          <a:spcPct val="100000"/>
                        </a:lnSpc>
                        <a:spcBef>
                          <a:spcPts val="240"/>
                        </a:spcBef>
                      </a:pPr>
                      <a:r>
                        <a:rPr sz="1700" spc="-5" dirty="0">
                          <a:solidFill>
                            <a:srgbClr val="FF0000"/>
                          </a:solidFill>
                          <a:latin typeface="Consolas"/>
                          <a:cs typeface="Consolas"/>
                        </a:rPr>
                        <a:t>4‘b0100;</a:t>
                      </a:r>
                      <a:endParaRPr sz="1700" dirty="0">
                        <a:solidFill>
                          <a:srgbClr val="FF0000"/>
                        </a:solidFill>
                        <a:latin typeface="Consolas"/>
                        <a:cs typeface="Consolas"/>
                      </a:endParaRPr>
                    </a:p>
                  </a:txBody>
                  <a:tcPr marL="0" marR="0" marT="0" marB="0"/>
                </a:tc>
                <a:extLst>
                  <a:ext uri="{0D108BD9-81ED-4DB2-BD59-A6C34878D82A}">
                    <a16:rowId xmlns:a16="http://schemas.microsoft.com/office/drawing/2014/main" val="10000"/>
                  </a:ext>
                </a:extLst>
              </a:tr>
              <a:tr h="286695">
                <a:tc>
                  <a:txBody>
                    <a:bodyPr/>
                    <a:lstStyle/>
                    <a:p>
                      <a:pPr marR="30480" algn="ctr">
                        <a:lnSpc>
                          <a:spcPts val="2205"/>
                        </a:lnSpc>
                      </a:pPr>
                      <a:r>
                        <a:rPr sz="1700" spc="-5" dirty="0">
                          <a:latin typeface="Consolas"/>
                          <a:cs typeface="Consolas"/>
                        </a:rPr>
                        <a:t>4‘b1001:</a:t>
                      </a:r>
                      <a:endParaRPr sz="1700">
                        <a:latin typeface="Consolas"/>
                        <a:cs typeface="Consolas"/>
                      </a:endParaRPr>
                    </a:p>
                  </a:txBody>
                  <a:tcPr marL="0" marR="0" marT="0" marB="0"/>
                </a:tc>
                <a:tc>
                  <a:txBody>
                    <a:bodyPr/>
                    <a:lstStyle/>
                    <a:p>
                      <a:pPr marR="61594" algn="r">
                        <a:lnSpc>
                          <a:spcPts val="2205"/>
                        </a:lnSpc>
                      </a:pPr>
                      <a:r>
                        <a:rPr sz="1700" dirty="0">
                          <a:latin typeface="Consolas"/>
                          <a:cs typeface="Consolas"/>
                        </a:rPr>
                        <a:t>ROM_out</a:t>
                      </a:r>
                    </a:p>
                  </a:txBody>
                  <a:tcPr marL="0" marR="0" marT="0" marB="0"/>
                </a:tc>
                <a:tc>
                  <a:txBody>
                    <a:bodyPr/>
                    <a:lstStyle/>
                    <a:p>
                      <a:pPr algn="ctr">
                        <a:lnSpc>
                          <a:spcPts val="2205"/>
                        </a:lnSpc>
                      </a:pPr>
                      <a:r>
                        <a:rPr sz="1700" dirty="0">
                          <a:latin typeface="Consolas"/>
                          <a:cs typeface="Consolas"/>
                        </a:rPr>
                        <a:t>=</a:t>
                      </a:r>
                      <a:endParaRPr sz="1700">
                        <a:latin typeface="Consolas"/>
                        <a:cs typeface="Consolas"/>
                      </a:endParaRPr>
                    </a:p>
                  </a:txBody>
                  <a:tcPr marL="0" marR="0" marT="0" marB="0"/>
                </a:tc>
                <a:tc>
                  <a:txBody>
                    <a:bodyPr/>
                    <a:lstStyle/>
                    <a:p>
                      <a:pPr marL="38100" algn="ctr">
                        <a:lnSpc>
                          <a:spcPts val="2205"/>
                        </a:lnSpc>
                      </a:pPr>
                      <a:r>
                        <a:rPr sz="1700" spc="-5" dirty="0">
                          <a:latin typeface="Consolas"/>
                          <a:cs typeface="Consolas"/>
                        </a:rPr>
                        <a:t>4‘b1100;</a:t>
                      </a:r>
                      <a:endParaRPr sz="1700" dirty="0">
                        <a:latin typeface="Consolas"/>
                        <a:cs typeface="Consolas"/>
                      </a:endParaRPr>
                    </a:p>
                  </a:txBody>
                  <a:tcPr marL="0" marR="0" marT="0" marB="0"/>
                </a:tc>
                <a:extLst>
                  <a:ext uri="{0D108BD9-81ED-4DB2-BD59-A6C34878D82A}">
                    <a16:rowId xmlns:a16="http://schemas.microsoft.com/office/drawing/2014/main" val="10001"/>
                  </a:ext>
                </a:extLst>
              </a:tr>
              <a:tr h="251838">
                <a:tc>
                  <a:txBody>
                    <a:bodyPr/>
                    <a:lstStyle/>
                    <a:p>
                      <a:pPr marR="30480" algn="ctr">
                        <a:lnSpc>
                          <a:spcPts val="2205"/>
                        </a:lnSpc>
                      </a:pPr>
                      <a:r>
                        <a:rPr sz="1700" spc="-5" dirty="0">
                          <a:latin typeface="Consolas"/>
                          <a:cs typeface="Consolas"/>
                        </a:rPr>
                        <a:t>default:</a:t>
                      </a:r>
                      <a:endParaRPr sz="1700" dirty="0">
                        <a:latin typeface="Consolas"/>
                        <a:cs typeface="Consolas"/>
                      </a:endParaRPr>
                    </a:p>
                  </a:txBody>
                  <a:tcPr marL="0" marR="0" marT="0" marB="0"/>
                </a:tc>
                <a:tc>
                  <a:txBody>
                    <a:bodyPr/>
                    <a:lstStyle/>
                    <a:p>
                      <a:pPr marR="61594" algn="r">
                        <a:lnSpc>
                          <a:spcPts val="2205"/>
                        </a:lnSpc>
                      </a:pPr>
                      <a:r>
                        <a:rPr sz="1700" dirty="0">
                          <a:latin typeface="Consolas"/>
                          <a:cs typeface="Consolas"/>
                        </a:rPr>
                        <a:t>ROM_out</a:t>
                      </a:r>
                      <a:endParaRPr sz="1700">
                        <a:latin typeface="Consolas"/>
                        <a:cs typeface="Consolas"/>
                      </a:endParaRPr>
                    </a:p>
                  </a:txBody>
                  <a:tcPr marL="0" marR="0" marT="0" marB="0"/>
                </a:tc>
                <a:tc>
                  <a:txBody>
                    <a:bodyPr/>
                    <a:lstStyle/>
                    <a:p>
                      <a:pPr algn="ctr">
                        <a:lnSpc>
                          <a:spcPts val="2205"/>
                        </a:lnSpc>
                      </a:pPr>
                      <a:r>
                        <a:rPr sz="1700" dirty="0">
                          <a:latin typeface="Consolas"/>
                          <a:cs typeface="Consolas"/>
                        </a:rPr>
                        <a:t>=</a:t>
                      </a:r>
                      <a:endParaRPr sz="1700">
                        <a:latin typeface="Consolas"/>
                        <a:cs typeface="Consolas"/>
                      </a:endParaRPr>
                    </a:p>
                  </a:txBody>
                  <a:tcPr marL="0" marR="0" marT="0" marB="0"/>
                </a:tc>
                <a:tc>
                  <a:txBody>
                    <a:bodyPr/>
                    <a:lstStyle/>
                    <a:p>
                      <a:pPr marL="38100" algn="ctr">
                        <a:lnSpc>
                          <a:spcPts val="2205"/>
                        </a:lnSpc>
                      </a:pPr>
                      <a:r>
                        <a:rPr sz="1700" spc="-5" dirty="0">
                          <a:latin typeface="Consolas"/>
                          <a:cs typeface="Consolas"/>
                        </a:rPr>
                        <a:t>4‘b0000;</a:t>
                      </a:r>
                      <a:endParaRPr sz="1700" dirty="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sp>
        <p:nvSpPr>
          <p:cNvPr id="7" name="object 7"/>
          <p:cNvSpPr txBox="1"/>
          <p:nvPr/>
        </p:nvSpPr>
        <p:spPr>
          <a:xfrm>
            <a:off x="4583809" y="4521849"/>
            <a:ext cx="1096846" cy="589842"/>
          </a:xfrm>
          <a:prstGeom prst="rect">
            <a:avLst/>
          </a:prstGeom>
        </p:spPr>
        <p:txBody>
          <a:bodyPr vert="horz" wrap="square" lIns="0" tIns="10860" rIns="0" bIns="0" rtlCol="0">
            <a:spAutoFit/>
          </a:bodyPr>
          <a:lstStyle/>
          <a:p>
            <a:pPr marL="10860" marR="4344" indent="238372">
              <a:lnSpc>
                <a:spcPct val="110000"/>
              </a:lnSpc>
              <a:spcBef>
                <a:spcPts val="86"/>
              </a:spcBef>
            </a:pPr>
            <a:r>
              <a:rPr sz="1710" spc="-4" dirty="0">
                <a:solidFill>
                  <a:srgbClr val="FF0000"/>
                </a:solidFill>
                <a:latin typeface="Consolas"/>
                <a:cs typeface="Consolas"/>
              </a:rPr>
              <a:t>endcase  </a:t>
            </a:r>
            <a:r>
              <a:rPr sz="1710" spc="-9" dirty="0">
                <a:latin typeface="Consolas"/>
                <a:cs typeface="Consolas"/>
              </a:rPr>
              <a:t>end</a:t>
            </a:r>
            <a:endParaRPr sz="1710" dirty="0">
              <a:latin typeface="Consolas"/>
              <a:cs typeface="Consolas"/>
            </a:endParaRPr>
          </a:p>
        </p:txBody>
      </p:sp>
      <p:pic>
        <p:nvPicPr>
          <p:cNvPr id="10" name="圖片 9"/>
          <p:cNvPicPr>
            <a:picLocks noChangeAspect="1"/>
          </p:cNvPicPr>
          <p:nvPr/>
        </p:nvPicPr>
        <p:blipFill>
          <a:blip r:embed="rId2"/>
          <a:stretch>
            <a:fillRect/>
          </a:stretch>
        </p:blipFill>
        <p:spPr>
          <a:xfrm>
            <a:off x="347480" y="4769050"/>
            <a:ext cx="3930171" cy="1038342"/>
          </a:xfrm>
          <a:prstGeom prst="rect">
            <a:avLst/>
          </a:prstGeom>
        </p:spPr>
      </p:pic>
      <p:sp>
        <p:nvSpPr>
          <p:cNvPr id="11" name="矩形 10"/>
          <p:cNvSpPr/>
          <p:nvPr/>
        </p:nvSpPr>
        <p:spPr>
          <a:xfrm>
            <a:off x="2121349" y="5618432"/>
            <a:ext cx="2322933"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p:cNvPicPr>
            <a:picLocks noChangeAspect="1"/>
          </p:cNvPicPr>
          <p:nvPr/>
        </p:nvPicPr>
        <p:blipFill>
          <a:blip r:embed="rId3"/>
          <a:stretch>
            <a:fillRect/>
          </a:stretch>
        </p:blipFill>
        <p:spPr>
          <a:xfrm>
            <a:off x="8222937" y="1393538"/>
            <a:ext cx="3688400" cy="4224894"/>
          </a:xfrm>
          <a:prstGeom prst="rect">
            <a:avLst/>
          </a:prstGeom>
        </p:spPr>
      </p:pic>
      <p:sp>
        <p:nvSpPr>
          <p:cNvPr id="13" name="文字方塊 12"/>
          <p:cNvSpPr txBox="1"/>
          <p:nvPr/>
        </p:nvSpPr>
        <p:spPr>
          <a:xfrm>
            <a:off x="6888088" y="6165304"/>
            <a:ext cx="2620526" cy="369332"/>
          </a:xfrm>
          <a:prstGeom prst="rect">
            <a:avLst/>
          </a:prstGeom>
          <a:noFill/>
        </p:spPr>
        <p:txBody>
          <a:bodyPr wrap="none" rtlCol="0">
            <a:spAutoFit/>
          </a:bodyPr>
          <a:lstStyle/>
          <a:p>
            <a:r>
              <a:rPr lang="en-US" altLang="zh-TW" dirty="0"/>
              <a:t>RTL:</a:t>
            </a:r>
            <a:r>
              <a:rPr lang="zh-TW" altLang="en-US" dirty="0"/>
              <a:t> </a:t>
            </a:r>
            <a:r>
              <a:rPr lang="en-US" altLang="zh-TW" dirty="0"/>
              <a:t>register transfer level</a:t>
            </a:r>
            <a:endParaRPr lang="zh-TW" altLang="en-US" dirty="0"/>
          </a:p>
        </p:txBody>
      </p:sp>
      <p:sp>
        <p:nvSpPr>
          <p:cNvPr id="14" name="矩形 13"/>
          <p:cNvSpPr/>
          <p:nvPr/>
        </p:nvSpPr>
        <p:spPr>
          <a:xfrm>
            <a:off x="8310950" y="2937944"/>
            <a:ext cx="3545690" cy="3840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4439825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4"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bject 58"/>
          <p:cNvSpPr txBox="1">
            <a:spLocks noGrp="1"/>
          </p:cNvSpPr>
          <p:nvPr>
            <p:ph type="title"/>
          </p:nvPr>
        </p:nvSpPr>
        <p:spPr/>
        <p:txBody>
          <a:bodyPr/>
          <a:lstStyle/>
          <a:p>
            <a:r>
              <a:rPr lang="en-US"/>
              <a:t>Decoder (1/2)</a:t>
            </a:r>
            <a:endParaRPr lang="en-US" dirty="0"/>
          </a:p>
        </p:txBody>
      </p:sp>
      <p:sp>
        <p:nvSpPr>
          <p:cNvPr id="149" name="object 149"/>
          <p:cNvSpPr txBox="1">
            <a:spLocks noGrp="1"/>
          </p:cNvSpPr>
          <p:nvPr>
            <p:ph type="ftr" sz="quarter" idx="11"/>
          </p:nvPr>
        </p:nvSpPr>
        <p:spPr/>
        <p:txBody>
          <a:bodyPr/>
          <a:lstStyle/>
          <a:p>
            <a:r>
              <a:rPr lang="en-US"/>
              <a:t>Verilog</a:t>
            </a:r>
            <a:endParaRPr lang="en-US" dirty="0"/>
          </a:p>
        </p:txBody>
      </p:sp>
      <p:sp>
        <p:nvSpPr>
          <p:cNvPr id="150" name="object 150"/>
          <p:cNvSpPr txBox="1">
            <a:spLocks noGrp="1"/>
          </p:cNvSpPr>
          <p:nvPr>
            <p:ph type="sldNum" sz="quarter" idx="12"/>
          </p:nvPr>
        </p:nvSpPr>
        <p:spPr/>
        <p:txBody>
          <a:bodyPr/>
          <a:lstStyle/>
          <a:p>
            <a:fld id="{81D60167-4931-47E6-BA6A-407CBD079E47}" type="slidenum">
              <a:rPr lang="en-US" altLang="zh-TW" smtClean="0"/>
              <a:pPr/>
              <a:t>151</a:t>
            </a:fld>
            <a:endParaRPr lang="en-US" altLang="zh-TW" dirty="0"/>
          </a:p>
        </p:txBody>
      </p:sp>
      <p:sp>
        <p:nvSpPr>
          <p:cNvPr id="59" name="object 59"/>
          <p:cNvSpPr txBox="1"/>
          <p:nvPr/>
        </p:nvSpPr>
        <p:spPr>
          <a:xfrm>
            <a:off x="695400" y="1412776"/>
            <a:ext cx="5400600" cy="1031013"/>
          </a:xfrm>
          <a:prstGeom prst="rect">
            <a:avLst/>
          </a:prstGeom>
        </p:spPr>
        <p:txBody>
          <a:bodyPr vert="horz" wrap="square" lIns="0" tIns="73304" rIns="0" bIns="0" rtlCol="0">
            <a:spAutoFit/>
          </a:bodyPr>
          <a:lstStyle/>
          <a:p>
            <a:pPr marL="325250" marR="98281" indent="-293214">
              <a:lnSpc>
                <a:spcPts val="2463"/>
              </a:lnSpc>
              <a:spcBef>
                <a:spcPts val="577"/>
              </a:spcBef>
            </a:pPr>
            <a:r>
              <a:rPr sz="2437" spc="4" dirty="0">
                <a:latin typeface="標楷體"/>
                <a:cs typeface="標楷體"/>
              </a:rPr>
              <a:t>․</a:t>
            </a:r>
            <a:r>
              <a:rPr sz="2052" spc="4" dirty="0">
                <a:latin typeface="Arial" panose="020B0604020202020204" pitchFamily="34" charset="0"/>
                <a:cs typeface="Arial" panose="020B0604020202020204" pitchFamily="34" charset="0"/>
              </a:rPr>
              <a:t>A </a:t>
            </a:r>
            <a:r>
              <a:rPr sz="2052" dirty="0">
                <a:latin typeface="Arial" panose="020B0604020202020204" pitchFamily="34" charset="0"/>
                <a:cs typeface="Arial" panose="020B0604020202020204" pitchFamily="34" charset="0"/>
              </a:rPr>
              <a:t>decoder </a:t>
            </a:r>
            <a:r>
              <a:rPr sz="2052" spc="-4" dirty="0">
                <a:latin typeface="Arial" panose="020B0604020202020204" pitchFamily="34" charset="0"/>
                <a:cs typeface="Arial" panose="020B0604020202020204" pitchFamily="34" charset="0"/>
              </a:rPr>
              <a:t>is </a:t>
            </a:r>
            <a:r>
              <a:rPr sz="2052" dirty="0">
                <a:latin typeface="Arial" panose="020B0604020202020204" pitchFamily="34" charset="0"/>
                <a:cs typeface="Arial" panose="020B0604020202020204" pitchFamily="34" charset="0"/>
              </a:rPr>
              <a:t>to</a:t>
            </a:r>
            <a:r>
              <a:rPr sz="2052" spc="-201" dirty="0">
                <a:latin typeface="Arial" panose="020B0604020202020204" pitchFamily="34" charset="0"/>
                <a:cs typeface="Arial" panose="020B0604020202020204" pitchFamily="34" charset="0"/>
              </a:rPr>
              <a:t> </a:t>
            </a:r>
            <a:r>
              <a:rPr sz="2052" dirty="0">
                <a:latin typeface="Arial" panose="020B0604020202020204" pitchFamily="34" charset="0"/>
                <a:cs typeface="Arial" panose="020B0604020202020204" pitchFamily="34" charset="0"/>
              </a:rPr>
              <a:t>generate  the </a:t>
            </a:r>
            <a:r>
              <a:rPr sz="2052" spc="-4" dirty="0">
                <a:latin typeface="Arial" panose="020B0604020202020204" pitchFamily="34" charset="0"/>
                <a:cs typeface="Arial" panose="020B0604020202020204" pitchFamily="34" charset="0"/>
              </a:rPr>
              <a:t>2</a:t>
            </a:r>
            <a:r>
              <a:rPr sz="2052" spc="-6" baseline="24305" dirty="0">
                <a:latin typeface="Arial" panose="020B0604020202020204" pitchFamily="34" charset="0"/>
                <a:cs typeface="Arial" panose="020B0604020202020204" pitchFamily="34" charset="0"/>
              </a:rPr>
              <a:t>n </a:t>
            </a:r>
            <a:r>
              <a:rPr sz="2052" spc="-4" dirty="0">
                <a:latin typeface="Arial" panose="020B0604020202020204" pitchFamily="34" charset="0"/>
                <a:cs typeface="Arial" panose="020B0604020202020204" pitchFamily="34" charset="0"/>
              </a:rPr>
              <a:t>(or fewer)  </a:t>
            </a:r>
            <a:r>
              <a:rPr sz="2052" dirty="0">
                <a:latin typeface="Arial" panose="020B0604020202020204" pitchFamily="34" charset="0"/>
                <a:cs typeface="Arial" panose="020B0604020202020204" pitchFamily="34" charset="0"/>
              </a:rPr>
              <a:t>minterms of n input  variables</a:t>
            </a:r>
          </a:p>
          <a:p>
            <a:pPr marL="32579">
              <a:spcBef>
                <a:spcPts val="26"/>
              </a:spcBef>
            </a:pPr>
            <a:r>
              <a:rPr sz="2052" spc="4" dirty="0">
                <a:latin typeface="Arial" panose="020B0604020202020204" pitchFamily="34" charset="0"/>
                <a:cs typeface="Arial" panose="020B0604020202020204" pitchFamily="34" charset="0"/>
              </a:rPr>
              <a:t>Ex: </a:t>
            </a:r>
            <a:r>
              <a:rPr sz="2052" dirty="0">
                <a:latin typeface="Arial" panose="020B0604020202020204" pitchFamily="34" charset="0"/>
                <a:cs typeface="Arial" panose="020B0604020202020204" pitchFamily="34" charset="0"/>
              </a:rPr>
              <a:t>a 3-to-8 line</a:t>
            </a:r>
            <a:r>
              <a:rPr sz="2052" spc="-115" dirty="0">
                <a:latin typeface="Arial" panose="020B0604020202020204" pitchFamily="34" charset="0"/>
                <a:cs typeface="Arial" panose="020B0604020202020204" pitchFamily="34" charset="0"/>
              </a:rPr>
              <a:t> </a:t>
            </a:r>
            <a:r>
              <a:rPr sz="2052" dirty="0">
                <a:latin typeface="Arial" panose="020B0604020202020204" pitchFamily="34" charset="0"/>
                <a:cs typeface="Arial" panose="020B0604020202020204" pitchFamily="34" charset="0"/>
              </a:rPr>
              <a:t>decoder</a:t>
            </a:r>
          </a:p>
        </p:txBody>
      </p:sp>
      <p:graphicFrame>
        <p:nvGraphicFramePr>
          <p:cNvPr id="60" name="object 60"/>
          <p:cNvGraphicFramePr>
            <a:graphicFrameLocks noGrp="1"/>
          </p:cNvGraphicFramePr>
          <p:nvPr>
            <p:extLst>
              <p:ext uri="{D42A27DB-BD31-4B8C-83A1-F6EECF244321}">
                <p14:modId xmlns:p14="http://schemas.microsoft.com/office/powerpoint/2010/main" val="3686891899"/>
              </p:ext>
            </p:extLst>
          </p:nvPr>
        </p:nvGraphicFramePr>
        <p:xfrm>
          <a:off x="1631504" y="3789040"/>
          <a:ext cx="3360037" cy="1939236"/>
        </p:xfrm>
        <a:graphic>
          <a:graphicData uri="http://schemas.openxmlformats.org/drawingml/2006/table">
            <a:tbl>
              <a:tblPr firstRow="1" bandRow="1">
                <a:tableStyleId>{2D5ABB26-0587-4C30-8999-92F81FD0307C}</a:tableStyleId>
              </a:tblPr>
              <a:tblGrid>
                <a:gridCol w="161812">
                  <a:extLst>
                    <a:ext uri="{9D8B030D-6E8A-4147-A177-3AD203B41FA5}">
                      <a16:colId xmlns:a16="http://schemas.microsoft.com/office/drawing/2014/main" val="20000"/>
                    </a:ext>
                  </a:extLst>
                </a:gridCol>
                <a:gridCol w="247062">
                  <a:extLst>
                    <a:ext uri="{9D8B030D-6E8A-4147-A177-3AD203B41FA5}">
                      <a16:colId xmlns:a16="http://schemas.microsoft.com/office/drawing/2014/main" val="20001"/>
                    </a:ext>
                  </a:extLst>
                </a:gridCol>
                <a:gridCol w="245976">
                  <a:extLst>
                    <a:ext uri="{9D8B030D-6E8A-4147-A177-3AD203B41FA5}">
                      <a16:colId xmlns:a16="http://schemas.microsoft.com/office/drawing/2014/main" val="20002"/>
                    </a:ext>
                  </a:extLst>
                </a:gridCol>
                <a:gridCol w="338284">
                  <a:extLst>
                    <a:ext uri="{9D8B030D-6E8A-4147-A177-3AD203B41FA5}">
                      <a16:colId xmlns:a16="http://schemas.microsoft.com/office/drawing/2014/main" val="20003"/>
                    </a:ext>
                  </a:extLst>
                </a:gridCol>
                <a:gridCol w="338285">
                  <a:extLst>
                    <a:ext uri="{9D8B030D-6E8A-4147-A177-3AD203B41FA5}">
                      <a16:colId xmlns:a16="http://schemas.microsoft.com/office/drawing/2014/main" val="20004"/>
                    </a:ext>
                  </a:extLst>
                </a:gridCol>
                <a:gridCol w="349144">
                  <a:extLst>
                    <a:ext uri="{9D8B030D-6E8A-4147-A177-3AD203B41FA5}">
                      <a16:colId xmlns:a16="http://schemas.microsoft.com/office/drawing/2014/main" val="20005"/>
                    </a:ext>
                  </a:extLst>
                </a:gridCol>
                <a:gridCol w="348058">
                  <a:extLst>
                    <a:ext uri="{9D8B030D-6E8A-4147-A177-3AD203B41FA5}">
                      <a16:colId xmlns:a16="http://schemas.microsoft.com/office/drawing/2014/main" val="20006"/>
                    </a:ext>
                  </a:extLst>
                </a:gridCol>
                <a:gridCol w="351859">
                  <a:extLst>
                    <a:ext uri="{9D8B030D-6E8A-4147-A177-3AD203B41FA5}">
                      <a16:colId xmlns:a16="http://schemas.microsoft.com/office/drawing/2014/main" val="20007"/>
                    </a:ext>
                  </a:extLst>
                </a:gridCol>
                <a:gridCol w="349687">
                  <a:extLst>
                    <a:ext uri="{9D8B030D-6E8A-4147-A177-3AD203B41FA5}">
                      <a16:colId xmlns:a16="http://schemas.microsoft.com/office/drawing/2014/main" val="20008"/>
                    </a:ext>
                  </a:extLst>
                </a:gridCol>
                <a:gridCol w="350773">
                  <a:extLst>
                    <a:ext uri="{9D8B030D-6E8A-4147-A177-3AD203B41FA5}">
                      <a16:colId xmlns:a16="http://schemas.microsoft.com/office/drawing/2014/main" val="20009"/>
                    </a:ext>
                  </a:extLst>
                </a:gridCol>
                <a:gridCol w="279097">
                  <a:extLst>
                    <a:ext uri="{9D8B030D-6E8A-4147-A177-3AD203B41FA5}">
                      <a16:colId xmlns:a16="http://schemas.microsoft.com/office/drawing/2014/main" val="20010"/>
                    </a:ext>
                  </a:extLst>
                </a:gridCol>
              </a:tblGrid>
              <a:tr h="206820">
                <a:tc>
                  <a:txBody>
                    <a:bodyPr/>
                    <a:lstStyle/>
                    <a:p>
                      <a:pPr>
                        <a:lnSpc>
                          <a:spcPts val="1480"/>
                        </a:lnSpc>
                      </a:pPr>
                      <a:r>
                        <a:rPr sz="1200" dirty="0">
                          <a:latin typeface="Times New Roman"/>
                          <a:cs typeface="Times New Roman"/>
                        </a:rPr>
                        <a:t>x</a:t>
                      </a:r>
                      <a:endParaRPr sz="1200">
                        <a:latin typeface="Times New Roman"/>
                        <a:cs typeface="Times New Roman"/>
                      </a:endParaRPr>
                    </a:p>
                  </a:txBody>
                  <a:tcPr marL="0" marR="0" marT="0" marB="0">
                    <a:lnB w="9525">
                      <a:solidFill>
                        <a:srgbClr val="000000"/>
                      </a:solidFill>
                      <a:prstDash val="solid"/>
                    </a:lnB>
                  </a:tcPr>
                </a:tc>
                <a:tc>
                  <a:txBody>
                    <a:bodyPr/>
                    <a:lstStyle/>
                    <a:p>
                      <a:pPr marL="9525" algn="ctr">
                        <a:lnSpc>
                          <a:spcPts val="1480"/>
                        </a:lnSpc>
                      </a:pPr>
                      <a:r>
                        <a:rPr sz="1200" dirty="0">
                          <a:latin typeface="Times New Roman"/>
                          <a:cs typeface="Times New Roman"/>
                        </a:rPr>
                        <a:t>y</a:t>
                      </a:r>
                      <a:endParaRPr sz="1200">
                        <a:latin typeface="Times New Roman"/>
                        <a:cs typeface="Times New Roman"/>
                      </a:endParaRPr>
                    </a:p>
                  </a:txBody>
                  <a:tcPr marL="0" marR="0" marT="0" marB="0">
                    <a:lnB w="9525">
                      <a:solidFill>
                        <a:srgbClr val="000000"/>
                      </a:solidFill>
                      <a:prstDash val="solid"/>
                    </a:lnB>
                  </a:tcPr>
                </a:tc>
                <a:tc>
                  <a:txBody>
                    <a:bodyPr/>
                    <a:lstStyle/>
                    <a:p>
                      <a:pPr algn="ctr">
                        <a:lnSpc>
                          <a:spcPts val="1480"/>
                        </a:lnSpc>
                      </a:pPr>
                      <a:r>
                        <a:rPr sz="1200" dirty="0">
                          <a:latin typeface="Times New Roman"/>
                          <a:cs typeface="Times New Roman"/>
                        </a:rPr>
                        <a:t>z</a:t>
                      </a:r>
                      <a:endParaRPr sz="12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marR="6985" algn="ctr">
                        <a:lnSpc>
                          <a:spcPts val="1480"/>
                        </a:lnSpc>
                      </a:pPr>
                      <a:r>
                        <a:rPr sz="1200" dirty="0">
                          <a:latin typeface="Times New Roman"/>
                          <a:cs typeface="Times New Roman"/>
                        </a:rPr>
                        <a:t>D</a:t>
                      </a:r>
                      <a:r>
                        <a:rPr sz="1200" spc="-170" dirty="0">
                          <a:latin typeface="Times New Roman"/>
                          <a:cs typeface="Times New Roman"/>
                        </a:rPr>
                        <a:t> </a:t>
                      </a:r>
                      <a:r>
                        <a:rPr sz="1000" spc="-7" baseline="-24305" dirty="0">
                          <a:latin typeface="Times New Roman"/>
                          <a:cs typeface="Times New Roman"/>
                        </a:rPr>
                        <a:t>0</a:t>
                      </a:r>
                      <a:endParaRPr sz="1000" baseline="-24305">
                        <a:latin typeface="Times New Roman"/>
                        <a:cs typeface="Times New Roman"/>
                      </a:endParaRPr>
                    </a:p>
                  </a:txBody>
                  <a:tcPr marL="0" marR="0" marT="0" marB="0">
                    <a:lnL w="9525">
                      <a:solidFill>
                        <a:srgbClr val="000000"/>
                      </a:solidFill>
                      <a:prstDash val="solid"/>
                    </a:lnL>
                    <a:lnB w="9525">
                      <a:solidFill>
                        <a:srgbClr val="000000"/>
                      </a:solidFill>
                      <a:prstDash val="solid"/>
                    </a:lnB>
                  </a:tcPr>
                </a:tc>
                <a:tc>
                  <a:txBody>
                    <a:bodyPr/>
                    <a:lstStyle/>
                    <a:p>
                      <a:pPr marL="3175" algn="ctr">
                        <a:lnSpc>
                          <a:spcPts val="1480"/>
                        </a:lnSpc>
                      </a:pPr>
                      <a:r>
                        <a:rPr sz="1200" spc="50" dirty="0">
                          <a:latin typeface="Times New Roman"/>
                          <a:cs typeface="Times New Roman"/>
                        </a:rPr>
                        <a:t>D</a:t>
                      </a:r>
                      <a:r>
                        <a:rPr sz="1000" spc="75" baseline="-24305" dirty="0">
                          <a:latin typeface="Times New Roman"/>
                          <a:cs typeface="Times New Roman"/>
                        </a:rPr>
                        <a:t>1</a:t>
                      </a:r>
                      <a:endParaRPr sz="1000" baseline="-24305">
                        <a:latin typeface="Times New Roman"/>
                        <a:cs typeface="Times New Roman"/>
                      </a:endParaRPr>
                    </a:p>
                  </a:txBody>
                  <a:tcPr marL="0" marR="0" marT="0" marB="0">
                    <a:lnB w="9525">
                      <a:solidFill>
                        <a:srgbClr val="000000"/>
                      </a:solidFill>
                      <a:prstDash val="solid"/>
                    </a:lnB>
                  </a:tcPr>
                </a:tc>
                <a:tc>
                  <a:txBody>
                    <a:bodyPr/>
                    <a:lstStyle/>
                    <a:p>
                      <a:pPr algn="ctr">
                        <a:lnSpc>
                          <a:spcPts val="1480"/>
                        </a:lnSpc>
                      </a:pPr>
                      <a:r>
                        <a:rPr sz="1200" dirty="0">
                          <a:latin typeface="Times New Roman"/>
                          <a:cs typeface="Times New Roman"/>
                        </a:rPr>
                        <a:t>D</a:t>
                      </a:r>
                      <a:r>
                        <a:rPr sz="1200" spc="-150" dirty="0">
                          <a:latin typeface="Times New Roman"/>
                          <a:cs typeface="Times New Roman"/>
                        </a:rPr>
                        <a:t> </a:t>
                      </a:r>
                      <a:r>
                        <a:rPr sz="1000" spc="-7" baseline="-24305" dirty="0">
                          <a:latin typeface="Times New Roman"/>
                          <a:cs typeface="Times New Roman"/>
                        </a:rPr>
                        <a:t>2</a:t>
                      </a:r>
                      <a:endParaRPr sz="1000" baseline="-24305">
                        <a:latin typeface="Times New Roman"/>
                        <a:cs typeface="Times New Roman"/>
                      </a:endParaRPr>
                    </a:p>
                  </a:txBody>
                  <a:tcPr marL="0" marR="0" marT="0" marB="0">
                    <a:lnB w="9525">
                      <a:solidFill>
                        <a:srgbClr val="000000"/>
                      </a:solidFill>
                      <a:prstDash val="solid"/>
                    </a:lnB>
                  </a:tcPr>
                </a:tc>
                <a:tc>
                  <a:txBody>
                    <a:bodyPr/>
                    <a:lstStyle/>
                    <a:p>
                      <a:pPr marL="1270" algn="ctr">
                        <a:lnSpc>
                          <a:spcPts val="1480"/>
                        </a:lnSpc>
                      </a:pPr>
                      <a:r>
                        <a:rPr sz="1200" dirty="0">
                          <a:latin typeface="Times New Roman"/>
                          <a:cs typeface="Times New Roman"/>
                        </a:rPr>
                        <a:t>D</a:t>
                      </a:r>
                      <a:r>
                        <a:rPr sz="1200" spc="-180" dirty="0">
                          <a:latin typeface="Times New Roman"/>
                          <a:cs typeface="Times New Roman"/>
                        </a:rPr>
                        <a:t> </a:t>
                      </a:r>
                      <a:r>
                        <a:rPr sz="1000" spc="-7" baseline="-24305" dirty="0">
                          <a:latin typeface="Times New Roman"/>
                          <a:cs typeface="Times New Roman"/>
                        </a:rPr>
                        <a:t>3</a:t>
                      </a:r>
                      <a:endParaRPr sz="1000" baseline="-24305">
                        <a:latin typeface="Times New Roman"/>
                        <a:cs typeface="Times New Roman"/>
                      </a:endParaRPr>
                    </a:p>
                  </a:txBody>
                  <a:tcPr marL="0" marR="0" marT="0" marB="0">
                    <a:lnB w="9525">
                      <a:solidFill>
                        <a:srgbClr val="000000"/>
                      </a:solidFill>
                      <a:prstDash val="solid"/>
                    </a:lnB>
                  </a:tcPr>
                </a:tc>
                <a:tc>
                  <a:txBody>
                    <a:bodyPr/>
                    <a:lstStyle/>
                    <a:p>
                      <a:pPr algn="ctr">
                        <a:lnSpc>
                          <a:spcPts val="1480"/>
                        </a:lnSpc>
                      </a:pPr>
                      <a:r>
                        <a:rPr sz="1200" dirty="0">
                          <a:latin typeface="Times New Roman"/>
                          <a:cs typeface="Times New Roman"/>
                        </a:rPr>
                        <a:t>D</a:t>
                      </a:r>
                      <a:r>
                        <a:rPr sz="1200" spc="-150" dirty="0">
                          <a:latin typeface="Times New Roman"/>
                          <a:cs typeface="Times New Roman"/>
                        </a:rPr>
                        <a:t> </a:t>
                      </a:r>
                      <a:r>
                        <a:rPr sz="1000" spc="-7" baseline="-24305" dirty="0">
                          <a:latin typeface="Times New Roman"/>
                          <a:cs typeface="Times New Roman"/>
                        </a:rPr>
                        <a:t>4</a:t>
                      </a:r>
                      <a:endParaRPr sz="1000" baseline="-24305">
                        <a:latin typeface="Times New Roman"/>
                        <a:cs typeface="Times New Roman"/>
                      </a:endParaRPr>
                    </a:p>
                  </a:txBody>
                  <a:tcPr marL="0" marR="0" marT="0" marB="0">
                    <a:lnB w="9525">
                      <a:solidFill>
                        <a:srgbClr val="000000"/>
                      </a:solidFill>
                      <a:prstDash val="solid"/>
                    </a:lnB>
                  </a:tcPr>
                </a:tc>
                <a:tc>
                  <a:txBody>
                    <a:bodyPr/>
                    <a:lstStyle/>
                    <a:p>
                      <a:pPr marL="635" algn="ctr">
                        <a:lnSpc>
                          <a:spcPts val="1480"/>
                        </a:lnSpc>
                      </a:pPr>
                      <a:r>
                        <a:rPr sz="1200" dirty="0">
                          <a:latin typeface="Times New Roman"/>
                          <a:cs typeface="Times New Roman"/>
                        </a:rPr>
                        <a:t>D</a:t>
                      </a:r>
                      <a:r>
                        <a:rPr sz="1200" spc="-180" dirty="0">
                          <a:latin typeface="Times New Roman"/>
                          <a:cs typeface="Times New Roman"/>
                        </a:rPr>
                        <a:t> </a:t>
                      </a:r>
                      <a:r>
                        <a:rPr sz="1000" spc="-7" baseline="-24305" dirty="0">
                          <a:latin typeface="Times New Roman"/>
                          <a:cs typeface="Times New Roman"/>
                        </a:rPr>
                        <a:t>5</a:t>
                      </a:r>
                      <a:endParaRPr sz="1000" baseline="-24305">
                        <a:latin typeface="Times New Roman"/>
                        <a:cs typeface="Times New Roman"/>
                      </a:endParaRPr>
                    </a:p>
                  </a:txBody>
                  <a:tcPr marL="0" marR="0" marT="0" marB="0">
                    <a:lnB w="9525">
                      <a:solidFill>
                        <a:srgbClr val="000000"/>
                      </a:solidFill>
                      <a:prstDash val="solid"/>
                    </a:lnB>
                  </a:tcPr>
                </a:tc>
                <a:tc>
                  <a:txBody>
                    <a:bodyPr/>
                    <a:lstStyle/>
                    <a:p>
                      <a:pPr algn="ctr">
                        <a:lnSpc>
                          <a:spcPts val="1480"/>
                        </a:lnSpc>
                      </a:pPr>
                      <a:r>
                        <a:rPr sz="1200" dirty="0">
                          <a:latin typeface="Times New Roman"/>
                          <a:cs typeface="Times New Roman"/>
                        </a:rPr>
                        <a:t>D</a:t>
                      </a:r>
                      <a:r>
                        <a:rPr sz="1200" spc="-170" dirty="0">
                          <a:latin typeface="Times New Roman"/>
                          <a:cs typeface="Times New Roman"/>
                        </a:rPr>
                        <a:t> </a:t>
                      </a:r>
                      <a:r>
                        <a:rPr sz="1000" spc="-7" baseline="-24305" dirty="0">
                          <a:latin typeface="Times New Roman"/>
                          <a:cs typeface="Times New Roman"/>
                        </a:rPr>
                        <a:t>6</a:t>
                      </a:r>
                      <a:endParaRPr sz="1000" baseline="-24305">
                        <a:latin typeface="Times New Roman"/>
                        <a:cs typeface="Times New Roman"/>
                      </a:endParaRPr>
                    </a:p>
                  </a:txBody>
                  <a:tcPr marL="0" marR="0" marT="0" marB="0">
                    <a:lnB w="9525">
                      <a:solidFill>
                        <a:srgbClr val="000000"/>
                      </a:solidFill>
                      <a:prstDash val="solid"/>
                    </a:lnB>
                  </a:tcPr>
                </a:tc>
                <a:tc>
                  <a:txBody>
                    <a:bodyPr/>
                    <a:lstStyle/>
                    <a:p>
                      <a:pPr marL="83820" algn="ctr">
                        <a:lnSpc>
                          <a:spcPts val="1480"/>
                        </a:lnSpc>
                      </a:pPr>
                      <a:r>
                        <a:rPr sz="1200" dirty="0">
                          <a:latin typeface="Times New Roman"/>
                          <a:cs typeface="Times New Roman"/>
                        </a:rPr>
                        <a:t>D</a:t>
                      </a:r>
                      <a:r>
                        <a:rPr sz="1200" spc="-200" dirty="0">
                          <a:latin typeface="Times New Roman"/>
                          <a:cs typeface="Times New Roman"/>
                        </a:rPr>
                        <a:t> </a:t>
                      </a:r>
                      <a:r>
                        <a:rPr sz="1000" spc="-7" baseline="-24305" dirty="0">
                          <a:latin typeface="Times New Roman"/>
                          <a:cs typeface="Times New Roman"/>
                        </a:rPr>
                        <a:t>7</a:t>
                      </a:r>
                      <a:endParaRPr sz="1000" baseline="-24305">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206048">
                <a:tc>
                  <a:txBody>
                    <a:bodyPr/>
                    <a:lstStyle/>
                    <a:p>
                      <a:pPr marL="1270">
                        <a:lnSpc>
                          <a:spcPts val="1610"/>
                        </a:lnSpc>
                      </a:pPr>
                      <a:r>
                        <a:rPr sz="1200" dirty="0">
                          <a:latin typeface="Times New Roman"/>
                          <a:cs typeface="Times New Roman"/>
                        </a:rPr>
                        <a:t>0</a:t>
                      </a:r>
                      <a:endParaRPr sz="1200">
                        <a:latin typeface="Times New Roman"/>
                        <a:cs typeface="Times New Roman"/>
                      </a:endParaRPr>
                    </a:p>
                  </a:txBody>
                  <a:tcPr marL="0" marR="0" marT="0" marB="0">
                    <a:lnT w="9525">
                      <a:solidFill>
                        <a:srgbClr val="000000"/>
                      </a:solidFill>
                      <a:prstDash val="solid"/>
                    </a:lnT>
                  </a:tcPr>
                </a:tc>
                <a:tc>
                  <a:txBody>
                    <a:bodyPr/>
                    <a:lstStyle/>
                    <a:p>
                      <a:pPr marL="3175" algn="ctr">
                        <a:lnSpc>
                          <a:spcPts val="1610"/>
                        </a:lnSpc>
                      </a:pPr>
                      <a:r>
                        <a:rPr sz="1200" dirty="0">
                          <a:latin typeface="Times New Roman"/>
                          <a:cs typeface="Times New Roman"/>
                        </a:rPr>
                        <a:t>0</a:t>
                      </a:r>
                      <a:endParaRPr sz="1200">
                        <a:latin typeface="Times New Roman"/>
                        <a:cs typeface="Times New Roman"/>
                      </a:endParaRPr>
                    </a:p>
                  </a:txBody>
                  <a:tcPr marL="0" marR="0" marT="0" marB="0">
                    <a:lnT w="9525">
                      <a:solidFill>
                        <a:srgbClr val="000000"/>
                      </a:solidFill>
                      <a:prstDash val="solid"/>
                    </a:lnT>
                  </a:tcPr>
                </a:tc>
                <a:tc>
                  <a:txBody>
                    <a:bodyPr/>
                    <a:lstStyle/>
                    <a:p>
                      <a:pPr algn="ctr">
                        <a:lnSpc>
                          <a:spcPts val="1610"/>
                        </a:lnSpc>
                      </a:pPr>
                      <a:r>
                        <a:rPr sz="1200" dirty="0">
                          <a:latin typeface="Times New Roman"/>
                          <a:cs typeface="Times New Roman"/>
                        </a:rPr>
                        <a:t>0</a:t>
                      </a:r>
                      <a:endParaRPr sz="1200">
                        <a:latin typeface="Times New Roman"/>
                        <a:cs typeface="Times New Roman"/>
                      </a:endParaRPr>
                    </a:p>
                  </a:txBody>
                  <a:tcPr marL="0" marR="0" marT="0" marB="0">
                    <a:lnR w="9525">
                      <a:solidFill>
                        <a:srgbClr val="000000"/>
                      </a:solidFill>
                      <a:prstDash val="solid"/>
                    </a:lnR>
                    <a:lnT w="9525">
                      <a:solidFill>
                        <a:srgbClr val="000000"/>
                      </a:solidFill>
                      <a:prstDash val="solid"/>
                    </a:lnT>
                  </a:tcPr>
                </a:tc>
                <a:tc>
                  <a:txBody>
                    <a:bodyPr/>
                    <a:lstStyle/>
                    <a:p>
                      <a:pPr algn="ctr">
                        <a:lnSpc>
                          <a:spcPts val="1610"/>
                        </a:lnSpc>
                      </a:pPr>
                      <a:r>
                        <a:rPr sz="1200" dirty="0">
                          <a:latin typeface="Times New Roman"/>
                          <a:cs typeface="Times New Roman"/>
                        </a:rPr>
                        <a:t>1</a:t>
                      </a:r>
                      <a:endParaRPr sz="1200">
                        <a:latin typeface="Times New Roman"/>
                        <a:cs typeface="Times New Roman"/>
                      </a:endParaRPr>
                    </a:p>
                  </a:txBody>
                  <a:tcPr marL="0" marR="0" marT="0" marB="0">
                    <a:lnL w="9525">
                      <a:solidFill>
                        <a:srgbClr val="000000"/>
                      </a:solidFill>
                      <a:prstDash val="solid"/>
                    </a:lnL>
                    <a:lnT w="9525">
                      <a:solidFill>
                        <a:srgbClr val="000000"/>
                      </a:solidFill>
                      <a:prstDash val="solid"/>
                    </a:lnT>
                  </a:tcPr>
                </a:tc>
                <a:tc>
                  <a:txBody>
                    <a:bodyPr/>
                    <a:lstStyle/>
                    <a:p>
                      <a:pPr marL="9525" algn="ctr">
                        <a:lnSpc>
                          <a:spcPts val="1610"/>
                        </a:lnSpc>
                      </a:pPr>
                      <a:r>
                        <a:rPr sz="1200" dirty="0">
                          <a:latin typeface="Times New Roman"/>
                          <a:cs typeface="Times New Roman"/>
                        </a:rPr>
                        <a:t>0</a:t>
                      </a:r>
                      <a:endParaRPr sz="1200">
                        <a:latin typeface="Times New Roman"/>
                        <a:cs typeface="Times New Roman"/>
                      </a:endParaRPr>
                    </a:p>
                  </a:txBody>
                  <a:tcPr marL="0" marR="0" marT="0" marB="0">
                    <a:lnT w="9525">
                      <a:solidFill>
                        <a:srgbClr val="000000"/>
                      </a:solidFill>
                      <a:prstDash val="solid"/>
                    </a:lnT>
                  </a:tcPr>
                </a:tc>
                <a:tc>
                  <a:txBody>
                    <a:bodyPr/>
                    <a:lstStyle/>
                    <a:p>
                      <a:pPr marL="8890" algn="ctr">
                        <a:lnSpc>
                          <a:spcPts val="1610"/>
                        </a:lnSpc>
                      </a:pPr>
                      <a:r>
                        <a:rPr sz="1200" dirty="0">
                          <a:latin typeface="Times New Roman"/>
                          <a:cs typeface="Times New Roman"/>
                        </a:rPr>
                        <a:t>0</a:t>
                      </a:r>
                      <a:endParaRPr sz="1200">
                        <a:latin typeface="Times New Roman"/>
                        <a:cs typeface="Times New Roman"/>
                      </a:endParaRPr>
                    </a:p>
                  </a:txBody>
                  <a:tcPr marL="0" marR="0" marT="0" marB="0">
                    <a:lnT w="9525">
                      <a:solidFill>
                        <a:srgbClr val="000000"/>
                      </a:solidFill>
                      <a:prstDash val="solid"/>
                    </a:lnT>
                  </a:tcPr>
                </a:tc>
                <a:tc>
                  <a:txBody>
                    <a:bodyPr/>
                    <a:lstStyle/>
                    <a:p>
                      <a:pPr marL="12065" algn="ctr">
                        <a:lnSpc>
                          <a:spcPts val="1610"/>
                        </a:lnSpc>
                      </a:pPr>
                      <a:r>
                        <a:rPr sz="1200" dirty="0">
                          <a:latin typeface="Times New Roman"/>
                          <a:cs typeface="Times New Roman"/>
                        </a:rPr>
                        <a:t>0</a:t>
                      </a:r>
                      <a:endParaRPr sz="1200">
                        <a:latin typeface="Times New Roman"/>
                        <a:cs typeface="Times New Roman"/>
                      </a:endParaRPr>
                    </a:p>
                  </a:txBody>
                  <a:tcPr marL="0" marR="0" marT="0" marB="0">
                    <a:lnT w="9525">
                      <a:solidFill>
                        <a:srgbClr val="000000"/>
                      </a:solidFill>
                      <a:prstDash val="solid"/>
                    </a:lnT>
                  </a:tcPr>
                </a:tc>
                <a:tc>
                  <a:txBody>
                    <a:bodyPr/>
                    <a:lstStyle/>
                    <a:p>
                      <a:pPr marL="12065" algn="ctr">
                        <a:lnSpc>
                          <a:spcPts val="1610"/>
                        </a:lnSpc>
                      </a:pPr>
                      <a:r>
                        <a:rPr sz="1200" dirty="0">
                          <a:latin typeface="Times New Roman"/>
                          <a:cs typeface="Times New Roman"/>
                        </a:rPr>
                        <a:t>0</a:t>
                      </a:r>
                      <a:endParaRPr sz="1200">
                        <a:latin typeface="Times New Roman"/>
                        <a:cs typeface="Times New Roman"/>
                      </a:endParaRPr>
                    </a:p>
                  </a:txBody>
                  <a:tcPr marL="0" marR="0" marT="0" marB="0">
                    <a:lnT w="9525">
                      <a:solidFill>
                        <a:srgbClr val="000000"/>
                      </a:solidFill>
                      <a:prstDash val="solid"/>
                    </a:lnT>
                  </a:tcPr>
                </a:tc>
                <a:tc>
                  <a:txBody>
                    <a:bodyPr/>
                    <a:lstStyle/>
                    <a:p>
                      <a:pPr marL="12700" algn="ctr">
                        <a:lnSpc>
                          <a:spcPts val="1610"/>
                        </a:lnSpc>
                      </a:pPr>
                      <a:r>
                        <a:rPr sz="1200" dirty="0">
                          <a:latin typeface="Times New Roman"/>
                          <a:cs typeface="Times New Roman"/>
                        </a:rPr>
                        <a:t>0</a:t>
                      </a:r>
                      <a:endParaRPr sz="1200">
                        <a:latin typeface="Times New Roman"/>
                        <a:cs typeface="Times New Roman"/>
                      </a:endParaRPr>
                    </a:p>
                  </a:txBody>
                  <a:tcPr marL="0" marR="0" marT="0" marB="0">
                    <a:lnT w="9525">
                      <a:solidFill>
                        <a:srgbClr val="000000"/>
                      </a:solidFill>
                      <a:prstDash val="solid"/>
                    </a:lnT>
                  </a:tcPr>
                </a:tc>
                <a:tc>
                  <a:txBody>
                    <a:bodyPr/>
                    <a:lstStyle/>
                    <a:p>
                      <a:pPr marL="12700" algn="ctr">
                        <a:lnSpc>
                          <a:spcPts val="1610"/>
                        </a:lnSpc>
                      </a:pPr>
                      <a:r>
                        <a:rPr sz="1200" dirty="0">
                          <a:latin typeface="Times New Roman"/>
                          <a:cs typeface="Times New Roman"/>
                        </a:rPr>
                        <a:t>0</a:t>
                      </a:r>
                      <a:endParaRPr sz="1200">
                        <a:latin typeface="Times New Roman"/>
                        <a:cs typeface="Times New Roman"/>
                      </a:endParaRPr>
                    </a:p>
                  </a:txBody>
                  <a:tcPr marL="0" marR="0" marT="0" marB="0">
                    <a:lnT w="9525">
                      <a:solidFill>
                        <a:srgbClr val="000000"/>
                      </a:solidFill>
                      <a:prstDash val="solid"/>
                    </a:lnT>
                  </a:tcPr>
                </a:tc>
                <a:tc>
                  <a:txBody>
                    <a:bodyPr/>
                    <a:lstStyle/>
                    <a:p>
                      <a:pPr marL="99695" algn="ctr">
                        <a:lnSpc>
                          <a:spcPts val="1610"/>
                        </a:lnSpc>
                      </a:pPr>
                      <a:r>
                        <a:rPr sz="1200" dirty="0">
                          <a:latin typeface="Times New Roman"/>
                          <a:cs typeface="Times New Roman"/>
                        </a:rPr>
                        <a:t>0</a:t>
                      </a:r>
                      <a:endParaRPr sz="1200">
                        <a:latin typeface="Times New Roman"/>
                        <a:cs typeface="Times New Roman"/>
                      </a:endParaRPr>
                    </a:p>
                  </a:txBody>
                  <a:tcPr marL="0" marR="0" marT="0" marB="0">
                    <a:lnT w="9525">
                      <a:solidFill>
                        <a:srgbClr val="000000"/>
                      </a:solidFill>
                      <a:prstDash val="solid"/>
                    </a:lnT>
                  </a:tcPr>
                </a:tc>
                <a:extLst>
                  <a:ext uri="{0D108BD9-81ED-4DB2-BD59-A6C34878D82A}">
                    <a16:rowId xmlns:a16="http://schemas.microsoft.com/office/drawing/2014/main" val="10001"/>
                  </a:ext>
                </a:extLst>
              </a:tr>
              <a:tr h="220892">
                <a:tc>
                  <a:txBody>
                    <a:bodyPr/>
                    <a:lstStyle/>
                    <a:p>
                      <a:pPr marL="1270">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381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R="635" algn="ct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lnR w="9525">
                      <a:solidFill>
                        <a:srgbClr val="000000"/>
                      </a:solidFill>
                      <a:prstDash val="solid"/>
                    </a:lnR>
                  </a:tcPr>
                </a:tc>
                <a:tc>
                  <a:txBody>
                    <a:bodyPr/>
                    <a:lstStyle/>
                    <a:p>
                      <a:pPr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lnL w="9525">
                      <a:solidFill>
                        <a:srgbClr val="000000"/>
                      </a:solidFill>
                      <a:prstDash val="solid"/>
                    </a:lnL>
                  </a:tcPr>
                </a:tc>
                <a:tc>
                  <a:txBody>
                    <a:bodyPr/>
                    <a:lstStyle/>
                    <a:p>
                      <a:pPr marL="6985" algn="ct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marL="889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06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9969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extLst>
                  <a:ext uri="{0D108BD9-81ED-4DB2-BD59-A6C34878D82A}">
                    <a16:rowId xmlns:a16="http://schemas.microsoft.com/office/drawing/2014/main" val="10002"/>
                  </a:ext>
                </a:extLst>
              </a:tr>
              <a:tr h="220892">
                <a:tc>
                  <a:txBody>
                    <a:bodyPr/>
                    <a:lstStyle/>
                    <a:p>
                      <a:pPr marL="1270">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635" algn="ct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lnR w="9525">
                      <a:solidFill>
                        <a:srgbClr val="000000"/>
                      </a:solidFill>
                      <a:prstDash val="solid"/>
                    </a:lnR>
                  </a:tcPr>
                </a:tc>
                <a:tc>
                  <a:txBody>
                    <a:bodyPr/>
                    <a:lstStyle/>
                    <a:p>
                      <a:pPr algn="ctr">
                        <a:lnSpc>
                          <a:spcPct val="100000"/>
                        </a:lnSpc>
                        <a:spcBef>
                          <a:spcPts val="125"/>
                        </a:spcBef>
                      </a:pPr>
                      <a:r>
                        <a:rPr sz="1200" dirty="0">
                          <a:latin typeface="Times New Roman"/>
                          <a:cs typeface="Times New Roman"/>
                        </a:rPr>
                        <a:t>0</a:t>
                      </a:r>
                    </a:p>
                  </a:txBody>
                  <a:tcPr marL="0" marR="0" marT="13575" marB="0">
                    <a:lnL w="9525">
                      <a:solidFill>
                        <a:srgbClr val="000000"/>
                      </a:solidFill>
                      <a:prstDash val="solid"/>
                    </a:lnL>
                  </a:tcPr>
                </a:tc>
                <a:tc>
                  <a:txBody>
                    <a:bodyPr/>
                    <a:lstStyle/>
                    <a:p>
                      <a:pPr marL="952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5715" algn="ct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marL="1206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9969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extLst>
                  <a:ext uri="{0D108BD9-81ED-4DB2-BD59-A6C34878D82A}">
                    <a16:rowId xmlns:a16="http://schemas.microsoft.com/office/drawing/2014/main" val="10003"/>
                  </a:ext>
                </a:extLst>
              </a:tr>
              <a:tr h="220892">
                <a:tc>
                  <a:txBody>
                    <a:bodyPr/>
                    <a:lstStyle/>
                    <a:p>
                      <a:pPr marL="1270">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635" algn="ct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marR="635" algn="ct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lnR w="9525">
                      <a:solidFill>
                        <a:srgbClr val="000000"/>
                      </a:solidFill>
                      <a:prstDash val="solid"/>
                    </a:lnR>
                  </a:tcPr>
                </a:tc>
                <a:tc>
                  <a:txBody>
                    <a:bodyPr/>
                    <a:lstStyle/>
                    <a:p>
                      <a:pPr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lnL w="9525">
                      <a:solidFill>
                        <a:srgbClr val="000000"/>
                      </a:solidFill>
                      <a:prstDash val="solid"/>
                    </a:lnL>
                  </a:tcPr>
                </a:tc>
                <a:tc>
                  <a:txBody>
                    <a:bodyPr/>
                    <a:lstStyle/>
                    <a:p>
                      <a:pPr marL="952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889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8890" algn="ct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marL="1206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9969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extLst>
                  <a:ext uri="{0D108BD9-81ED-4DB2-BD59-A6C34878D82A}">
                    <a16:rowId xmlns:a16="http://schemas.microsoft.com/office/drawing/2014/main" val="10004"/>
                  </a:ext>
                </a:extLst>
              </a:tr>
              <a:tr h="220569">
                <a:tc>
                  <a:txBody>
                    <a:bodyPr/>
                    <a:lstStyle/>
                    <a:p>
                      <a:pP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marL="381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lnR w="9525">
                      <a:solidFill>
                        <a:srgbClr val="000000"/>
                      </a:solidFill>
                      <a:prstDash val="solid"/>
                    </a:lnR>
                  </a:tcPr>
                </a:tc>
                <a:tc>
                  <a:txBody>
                    <a:bodyPr/>
                    <a:lstStyle/>
                    <a:p>
                      <a:pPr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lnL w="9525">
                      <a:solidFill>
                        <a:srgbClr val="000000"/>
                      </a:solidFill>
                      <a:prstDash val="solid"/>
                    </a:lnL>
                  </a:tcPr>
                </a:tc>
                <a:tc>
                  <a:txBody>
                    <a:bodyPr/>
                    <a:lstStyle/>
                    <a:p>
                      <a:pPr marL="952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889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06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9525" algn="ct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marL="1270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9969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extLst>
                  <a:ext uri="{0D108BD9-81ED-4DB2-BD59-A6C34878D82A}">
                    <a16:rowId xmlns:a16="http://schemas.microsoft.com/office/drawing/2014/main" val="10005"/>
                  </a:ext>
                </a:extLst>
              </a:tr>
              <a:tr h="220569">
                <a:tc>
                  <a:txBody>
                    <a:bodyPr/>
                    <a:lstStyle/>
                    <a:p>
                      <a:pPr>
                        <a:lnSpc>
                          <a:spcPct val="100000"/>
                        </a:lnSpc>
                        <a:spcBef>
                          <a:spcPts val="120"/>
                        </a:spcBef>
                      </a:pPr>
                      <a:r>
                        <a:rPr sz="1200" dirty="0">
                          <a:latin typeface="Times New Roman"/>
                          <a:cs typeface="Times New Roman"/>
                        </a:rPr>
                        <a:t>1</a:t>
                      </a:r>
                      <a:endParaRPr sz="1200">
                        <a:latin typeface="Times New Roman"/>
                        <a:cs typeface="Times New Roman"/>
                      </a:endParaRPr>
                    </a:p>
                  </a:txBody>
                  <a:tcPr marL="0" marR="0" marT="13032" marB="0"/>
                </a:tc>
                <a:tc>
                  <a:txBody>
                    <a:bodyPr/>
                    <a:lstStyle/>
                    <a:p>
                      <a:pPr marL="3175" algn="ctr">
                        <a:lnSpc>
                          <a:spcPct val="100000"/>
                        </a:lnSpc>
                        <a:spcBef>
                          <a:spcPts val="120"/>
                        </a:spcBef>
                      </a:pPr>
                      <a:r>
                        <a:rPr sz="1200" dirty="0">
                          <a:latin typeface="Times New Roman"/>
                          <a:cs typeface="Times New Roman"/>
                        </a:rPr>
                        <a:t>0</a:t>
                      </a:r>
                      <a:endParaRPr sz="1200">
                        <a:latin typeface="Times New Roman"/>
                        <a:cs typeface="Times New Roman"/>
                      </a:endParaRPr>
                    </a:p>
                  </a:txBody>
                  <a:tcPr marL="0" marR="0" marT="13032" marB="0"/>
                </a:tc>
                <a:tc>
                  <a:txBody>
                    <a:bodyPr/>
                    <a:lstStyle/>
                    <a:p>
                      <a:pPr marR="635" algn="ctr">
                        <a:lnSpc>
                          <a:spcPct val="100000"/>
                        </a:lnSpc>
                        <a:spcBef>
                          <a:spcPts val="120"/>
                        </a:spcBef>
                      </a:pPr>
                      <a:r>
                        <a:rPr sz="1200" dirty="0">
                          <a:latin typeface="Times New Roman"/>
                          <a:cs typeface="Times New Roman"/>
                        </a:rPr>
                        <a:t>1</a:t>
                      </a:r>
                      <a:endParaRPr sz="1200">
                        <a:latin typeface="Times New Roman"/>
                        <a:cs typeface="Times New Roman"/>
                      </a:endParaRPr>
                    </a:p>
                  </a:txBody>
                  <a:tcPr marL="0" marR="0" marT="13032" marB="0">
                    <a:lnR w="9525">
                      <a:solidFill>
                        <a:srgbClr val="000000"/>
                      </a:solidFill>
                      <a:prstDash val="solid"/>
                    </a:lnR>
                  </a:tcPr>
                </a:tc>
                <a:tc>
                  <a:txBody>
                    <a:bodyPr/>
                    <a:lstStyle/>
                    <a:p>
                      <a:pPr algn="ctr">
                        <a:lnSpc>
                          <a:spcPct val="100000"/>
                        </a:lnSpc>
                        <a:spcBef>
                          <a:spcPts val="120"/>
                        </a:spcBef>
                      </a:pPr>
                      <a:r>
                        <a:rPr sz="1200" dirty="0">
                          <a:latin typeface="Times New Roman"/>
                          <a:cs typeface="Times New Roman"/>
                        </a:rPr>
                        <a:t>0</a:t>
                      </a:r>
                      <a:endParaRPr sz="1200">
                        <a:latin typeface="Times New Roman"/>
                        <a:cs typeface="Times New Roman"/>
                      </a:endParaRPr>
                    </a:p>
                  </a:txBody>
                  <a:tcPr marL="0" marR="0" marT="13032" marB="0">
                    <a:lnL w="9525">
                      <a:solidFill>
                        <a:srgbClr val="000000"/>
                      </a:solidFill>
                      <a:prstDash val="solid"/>
                    </a:lnL>
                  </a:tcPr>
                </a:tc>
                <a:tc>
                  <a:txBody>
                    <a:bodyPr/>
                    <a:lstStyle/>
                    <a:p>
                      <a:pPr marL="9525" algn="ctr">
                        <a:lnSpc>
                          <a:spcPct val="100000"/>
                        </a:lnSpc>
                        <a:spcBef>
                          <a:spcPts val="120"/>
                        </a:spcBef>
                      </a:pPr>
                      <a:r>
                        <a:rPr sz="1200" dirty="0">
                          <a:latin typeface="Times New Roman"/>
                          <a:cs typeface="Times New Roman"/>
                        </a:rPr>
                        <a:t>0</a:t>
                      </a:r>
                      <a:endParaRPr sz="1200">
                        <a:latin typeface="Times New Roman"/>
                        <a:cs typeface="Times New Roman"/>
                      </a:endParaRPr>
                    </a:p>
                  </a:txBody>
                  <a:tcPr marL="0" marR="0" marT="13032" marB="0"/>
                </a:tc>
                <a:tc>
                  <a:txBody>
                    <a:bodyPr/>
                    <a:lstStyle/>
                    <a:p>
                      <a:pPr marL="8890" algn="ctr">
                        <a:lnSpc>
                          <a:spcPct val="100000"/>
                        </a:lnSpc>
                        <a:spcBef>
                          <a:spcPts val="120"/>
                        </a:spcBef>
                      </a:pPr>
                      <a:r>
                        <a:rPr sz="1200" dirty="0">
                          <a:latin typeface="Times New Roman"/>
                          <a:cs typeface="Times New Roman"/>
                        </a:rPr>
                        <a:t>0</a:t>
                      </a:r>
                      <a:endParaRPr sz="1200">
                        <a:latin typeface="Times New Roman"/>
                        <a:cs typeface="Times New Roman"/>
                      </a:endParaRPr>
                    </a:p>
                  </a:txBody>
                  <a:tcPr marL="0" marR="0" marT="13032" marB="0"/>
                </a:tc>
                <a:tc>
                  <a:txBody>
                    <a:bodyPr/>
                    <a:lstStyle/>
                    <a:p>
                      <a:pPr marL="12065" algn="ctr">
                        <a:lnSpc>
                          <a:spcPct val="100000"/>
                        </a:lnSpc>
                        <a:spcBef>
                          <a:spcPts val="120"/>
                        </a:spcBef>
                      </a:pPr>
                      <a:r>
                        <a:rPr sz="1200" dirty="0">
                          <a:latin typeface="Times New Roman"/>
                          <a:cs typeface="Times New Roman"/>
                        </a:rPr>
                        <a:t>0</a:t>
                      </a:r>
                      <a:endParaRPr sz="1200">
                        <a:latin typeface="Times New Roman"/>
                        <a:cs typeface="Times New Roman"/>
                      </a:endParaRPr>
                    </a:p>
                  </a:txBody>
                  <a:tcPr marL="0" marR="0" marT="13032" marB="0"/>
                </a:tc>
                <a:tc>
                  <a:txBody>
                    <a:bodyPr/>
                    <a:lstStyle/>
                    <a:p>
                      <a:pPr marL="12065" algn="ctr">
                        <a:lnSpc>
                          <a:spcPct val="100000"/>
                        </a:lnSpc>
                        <a:spcBef>
                          <a:spcPts val="120"/>
                        </a:spcBef>
                      </a:pPr>
                      <a:r>
                        <a:rPr sz="1200" dirty="0">
                          <a:latin typeface="Times New Roman"/>
                          <a:cs typeface="Times New Roman"/>
                        </a:rPr>
                        <a:t>0</a:t>
                      </a:r>
                      <a:endParaRPr sz="1200">
                        <a:latin typeface="Times New Roman"/>
                        <a:cs typeface="Times New Roman"/>
                      </a:endParaRPr>
                    </a:p>
                  </a:txBody>
                  <a:tcPr marL="0" marR="0" marT="13032" marB="0"/>
                </a:tc>
                <a:tc>
                  <a:txBody>
                    <a:bodyPr/>
                    <a:lstStyle/>
                    <a:p>
                      <a:pPr marL="9525" algn="ctr">
                        <a:lnSpc>
                          <a:spcPct val="100000"/>
                        </a:lnSpc>
                        <a:spcBef>
                          <a:spcPts val="120"/>
                        </a:spcBef>
                      </a:pPr>
                      <a:r>
                        <a:rPr sz="1200" dirty="0">
                          <a:latin typeface="Times New Roman"/>
                          <a:cs typeface="Times New Roman"/>
                        </a:rPr>
                        <a:t>1</a:t>
                      </a:r>
                      <a:endParaRPr sz="1200">
                        <a:latin typeface="Times New Roman"/>
                        <a:cs typeface="Times New Roman"/>
                      </a:endParaRPr>
                    </a:p>
                  </a:txBody>
                  <a:tcPr marL="0" marR="0" marT="13032" marB="0"/>
                </a:tc>
                <a:tc>
                  <a:txBody>
                    <a:bodyPr/>
                    <a:lstStyle/>
                    <a:p>
                      <a:pPr marL="12700" algn="ctr">
                        <a:lnSpc>
                          <a:spcPct val="100000"/>
                        </a:lnSpc>
                        <a:spcBef>
                          <a:spcPts val="120"/>
                        </a:spcBef>
                      </a:pPr>
                      <a:r>
                        <a:rPr sz="1200" dirty="0">
                          <a:latin typeface="Times New Roman"/>
                          <a:cs typeface="Times New Roman"/>
                        </a:rPr>
                        <a:t>0</a:t>
                      </a:r>
                      <a:endParaRPr sz="1200">
                        <a:latin typeface="Times New Roman"/>
                        <a:cs typeface="Times New Roman"/>
                      </a:endParaRPr>
                    </a:p>
                  </a:txBody>
                  <a:tcPr marL="0" marR="0" marT="13032" marB="0"/>
                </a:tc>
                <a:tc>
                  <a:txBody>
                    <a:bodyPr/>
                    <a:lstStyle/>
                    <a:p>
                      <a:pPr marL="99695" algn="ctr">
                        <a:lnSpc>
                          <a:spcPct val="100000"/>
                        </a:lnSpc>
                        <a:spcBef>
                          <a:spcPts val="120"/>
                        </a:spcBef>
                      </a:pPr>
                      <a:r>
                        <a:rPr sz="1200" dirty="0">
                          <a:latin typeface="Times New Roman"/>
                          <a:cs typeface="Times New Roman"/>
                        </a:rPr>
                        <a:t>0</a:t>
                      </a:r>
                      <a:endParaRPr sz="1200">
                        <a:latin typeface="Times New Roman"/>
                        <a:cs typeface="Times New Roman"/>
                      </a:endParaRPr>
                    </a:p>
                  </a:txBody>
                  <a:tcPr marL="0" marR="0" marT="13032" marB="0"/>
                </a:tc>
                <a:extLst>
                  <a:ext uri="{0D108BD9-81ED-4DB2-BD59-A6C34878D82A}">
                    <a16:rowId xmlns:a16="http://schemas.microsoft.com/office/drawing/2014/main" val="10006"/>
                  </a:ext>
                </a:extLst>
              </a:tr>
              <a:tr h="220892">
                <a:tc>
                  <a:txBody>
                    <a:bodyPr/>
                    <a:lstStyle/>
                    <a:p>
                      <a:pP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marL="635" algn="ct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lnR w="9525">
                      <a:solidFill>
                        <a:srgbClr val="000000"/>
                      </a:solidFill>
                      <a:prstDash val="solid"/>
                    </a:lnR>
                  </a:tcPr>
                </a:tc>
                <a:tc>
                  <a:txBody>
                    <a:bodyPr/>
                    <a:lstStyle/>
                    <a:p>
                      <a:pPr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lnL w="9525">
                      <a:solidFill>
                        <a:srgbClr val="000000"/>
                      </a:solidFill>
                      <a:prstDash val="solid"/>
                    </a:lnL>
                  </a:tcPr>
                </a:tc>
                <a:tc>
                  <a:txBody>
                    <a:bodyPr/>
                    <a:lstStyle/>
                    <a:p>
                      <a:pPr marL="952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889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06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06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9525" algn="ctr">
                        <a:lnSpc>
                          <a:spcPct val="10000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marL="99695" algn="ctr">
                        <a:lnSpc>
                          <a:spcPct val="10000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extLst>
                  <a:ext uri="{0D108BD9-81ED-4DB2-BD59-A6C34878D82A}">
                    <a16:rowId xmlns:a16="http://schemas.microsoft.com/office/drawing/2014/main" val="10007"/>
                  </a:ext>
                </a:extLst>
              </a:tr>
              <a:tr h="194657">
                <a:tc>
                  <a:txBody>
                    <a:bodyPr/>
                    <a:lstStyle/>
                    <a:p>
                      <a:pPr>
                        <a:lnSpc>
                          <a:spcPts val="157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marL="635" algn="ctr">
                        <a:lnSpc>
                          <a:spcPts val="1570"/>
                        </a:lnSpc>
                        <a:spcBef>
                          <a:spcPts val="125"/>
                        </a:spcBef>
                      </a:pPr>
                      <a:r>
                        <a:rPr sz="1200" dirty="0">
                          <a:latin typeface="Times New Roman"/>
                          <a:cs typeface="Times New Roman"/>
                        </a:rPr>
                        <a:t>1</a:t>
                      </a:r>
                      <a:endParaRPr sz="1200">
                        <a:latin typeface="Times New Roman"/>
                        <a:cs typeface="Times New Roman"/>
                      </a:endParaRPr>
                    </a:p>
                  </a:txBody>
                  <a:tcPr marL="0" marR="0" marT="13575" marB="0"/>
                </a:tc>
                <a:tc>
                  <a:txBody>
                    <a:bodyPr/>
                    <a:lstStyle/>
                    <a:p>
                      <a:pPr marR="635" algn="ctr">
                        <a:lnSpc>
                          <a:spcPts val="1570"/>
                        </a:lnSpc>
                        <a:spcBef>
                          <a:spcPts val="125"/>
                        </a:spcBef>
                      </a:pPr>
                      <a:r>
                        <a:rPr sz="1200" dirty="0">
                          <a:latin typeface="Times New Roman"/>
                          <a:cs typeface="Times New Roman"/>
                        </a:rPr>
                        <a:t>1</a:t>
                      </a:r>
                      <a:endParaRPr sz="1200">
                        <a:latin typeface="Times New Roman"/>
                        <a:cs typeface="Times New Roman"/>
                      </a:endParaRPr>
                    </a:p>
                  </a:txBody>
                  <a:tcPr marL="0" marR="0" marT="13575" marB="0">
                    <a:lnR w="9525">
                      <a:solidFill>
                        <a:srgbClr val="000000"/>
                      </a:solidFill>
                      <a:prstDash val="solid"/>
                    </a:lnR>
                  </a:tcPr>
                </a:tc>
                <a:tc>
                  <a:txBody>
                    <a:bodyPr/>
                    <a:lstStyle/>
                    <a:p>
                      <a:pPr algn="ctr">
                        <a:lnSpc>
                          <a:spcPts val="1570"/>
                        </a:lnSpc>
                        <a:spcBef>
                          <a:spcPts val="125"/>
                        </a:spcBef>
                      </a:pPr>
                      <a:r>
                        <a:rPr sz="1200" dirty="0">
                          <a:latin typeface="Times New Roman"/>
                          <a:cs typeface="Times New Roman"/>
                        </a:rPr>
                        <a:t>0</a:t>
                      </a:r>
                      <a:endParaRPr sz="1200">
                        <a:latin typeface="Times New Roman"/>
                        <a:cs typeface="Times New Roman"/>
                      </a:endParaRPr>
                    </a:p>
                  </a:txBody>
                  <a:tcPr marL="0" marR="0" marT="13575" marB="0">
                    <a:lnL w="9525">
                      <a:solidFill>
                        <a:srgbClr val="000000"/>
                      </a:solidFill>
                      <a:prstDash val="solid"/>
                    </a:lnL>
                  </a:tcPr>
                </a:tc>
                <a:tc>
                  <a:txBody>
                    <a:bodyPr/>
                    <a:lstStyle/>
                    <a:p>
                      <a:pPr marL="9525" algn="ctr">
                        <a:lnSpc>
                          <a:spcPts val="157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8890" algn="ctr">
                        <a:lnSpc>
                          <a:spcPts val="157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065" algn="ctr">
                        <a:lnSpc>
                          <a:spcPts val="157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065" algn="ctr">
                        <a:lnSpc>
                          <a:spcPts val="157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ts val="157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12700" algn="ctr">
                        <a:lnSpc>
                          <a:spcPts val="1570"/>
                        </a:lnSpc>
                        <a:spcBef>
                          <a:spcPts val="125"/>
                        </a:spcBef>
                      </a:pPr>
                      <a:r>
                        <a:rPr sz="1200" dirty="0">
                          <a:latin typeface="Times New Roman"/>
                          <a:cs typeface="Times New Roman"/>
                        </a:rPr>
                        <a:t>0</a:t>
                      </a:r>
                      <a:endParaRPr sz="1200">
                        <a:latin typeface="Times New Roman"/>
                        <a:cs typeface="Times New Roman"/>
                      </a:endParaRPr>
                    </a:p>
                  </a:txBody>
                  <a:tcPr marL="0" marR="0" marT="13575" marB="0"/>
                </a:tc>
                <a:tc>
                  <a:txBody>
                    <a:bodyPr/>
                    <a:lstStyle/>
                    <a:p>
                      <a:pPr marL="96520" algn="ctr">
                        <a:lnSpc>
                          <a:spcPts val="1570"/>
                        </a:lnSpc>
                        <a:spcBef>
                          <a:spcPts val="125"/>
                        </a:spcBef>
                      </a:pPr>
                      <a:r>
                        <a:rPr sz="1200" dirty="0">
                          <a:latin typeface="Times New Roman"/>
                          <a:cs typeface="Times New Roman"/>
                        </a:rPr>
                        <a:t>1</a:t>
                      </a:r>
                    </a:p>
                  </a:txBody>
                  <a:tcPr marL="0" marR="0" marT="13575" marB="0"/>
                </a:tc>
                <a:extLst>
                  <a:ext uri="{0D108BD9-81ED-4DB2-BD59-A6C34878D82A}">
                    <a16:rowId xmlns:a16="http://schemas.microsoft.com/office/drawing/2014/main" val="10008"/>
                  </a:ext>
                </a:extLst>
              </a:tr>
            </a:tbl>
          </a:graphicData>
        </a:graphic>
      </p:graphicFrame>
      <p:sp>
        <p:nvSpPr>
          <p:cNvPr id="61" name="object 61"/>
          <p:cNvSpPr txBox="1"/>
          <p:nvPr/>
        </p:nvSpPr>
        <p:spPr>
          <a:xfrm>
            <a:off x="1670139" y="3483279"/>
            <a:ext cx="510413" cy="247826"/>
          </a:xfrm>
          <a:prstGeom prst="rect">
            <a:avLst/>
          </a:prstGeom>
        </p:spPr>
        <p:txBody>
          <a:bodyPr vert="horz" wrap="square" lIns="0" tIns="10860" rIns="0" bIns="0" rtlCol="0">
            <a:spAutoFit/>
          </a:bodyPr>
          <a:lstStyle/>
          <a:p>
            <a:pPr marL="10860">
              <a:spcBef>
                <a:spcPts val="86"/>
              </a:spcBef>
            </a:pPr>
            <a:r>
              <a:rPr sz="1539" spc="-9" dirty="0">
                <a:latin typeface="Times New Roman"/>
                <a:cs typeface="Times New Roman"/>
              </a:rPr>
              <a:t>Inputs</a:t>
            </a:r>
            <a:endParaRPr sz="1539">
              <a:latin typeface="Times New Roman"/>
              <a:cs typeface="Times New Roman"/>
            </a:endParaRPr>
          </a:p>
        </p:txBody>
      </p:sp>
      <p:sp>
        <p:nvSpPr>
          <p:cNvPr id="62" name="object 62"/>
          <p:cNvSpPr txBox="1"/>
          <p:nvPr/>
        </p:nvSpPr>
        <p:spPr>
          <a:xfrm>
            <a:off x="3411671" y="3483279"/>
            <a:ext cx="640732" cy="247826"/>
          </a:xfrm>
          <a:prstGeom prst="rect">
            <a:avLst/>
          </a:prstGeom>
        </p:spPr>
        <p:txBody>
          <a:bodyPr vert="horz" wrap="square" lIns="0" tIns="10860" rIns="0" bIns="0" rtlCol="0">
            <a:spAutoFit/>
          </a:bodyPr>
          <a:lstStyle/>
          <a:p>
            <a:pPr marL="10860">
              <a:spcBef>
                <a:spcPts val="86"/>
              </a:spcBef>
            </a:pPr>
            <a:r>
              <a:rPr sz="1539" spc="-4" dirty="0">
                <a:latin typeface="Times New Roman"/>
                <a:cs typeface="Times New Roman"/>
              </a:rPr>
              <a:t>O</a:t>
            </a:r>
            <a:r>
              <a:rPr sz="1539" spc="-9" dirty="0">
                <a:latin typeface="Times New Roman"/>
                <a:cs typeface="Times New Roman"/>
              </a:rPr>
              <a:t>utputs</a:t>
            </a:r>
            <a:endParaRPr sz="1539">
              <a:latin typeface="Times New Roman"/>
              <a:cs typeface="Times New Roman"/>
            </a:endParaRPr>
          </a:p>
        </p:txBody>
      </p:sp>
      <p:grpSp>
        <p:nvGrpSpPr>
          <p:cNvPr id="151" name="群組 150">
            <a:extLst>
              <a:ext uri="{FF2B5EF4-FFF2-40B4-BE49-F238E27FC236}">
                <a16:creationId xmlns:a16="http://schemas.microsoft.com/office/drawing/2014/main" id="{3FB652F9-3D81-C851-CE74-146EFBAD3423}"/>
              </a:ext>
            </a:extLst>
          </p:cNvPr>
          <p:cNvGrpSpPr/>
          <p:nvPr/>
        </p:nvGrpSpPr>
        <p:grpSpPr>
          <a:xfrm>
            <a:off x="5855242" y="1471945"/>
            <a:ext cx="4145429" cy="4342532"/>
            <a:chOff x="5855242" y="1471945"/>
            <a:chExt cx="4145429" cy="4342532"/>
          </a:xfrm>
        </p:grpSpPr>
        <p:sp>
          <p:nvSpPr>
            <p:cNvPr id="2" name="object 2"/>
            <p:cNvSpPr/>
            <p:nvPr/>
          </p:nvSpPr>
          <p:spPr>
            <a:xfrm>
              <a:off x="8153195" y="1549484"/>
              <a:ext cx="195477" cy="0"/>
            </a:xfrm>
            <a:custGeom>
              <a:avLst/>
              <a:gdLst/>
              <a:ahLst/>
              <a:cxnLst/>
              <a:rect l="l" t="t" r="r" b="b"/>
              <a:pathLst>
                <a:path w="228600">
                  <a:moveTo>
                    <a:pt x="0" y="0"/>
                  </a:moveTo>
                  <a:lnTo>
                    <a:pt x="228600" y="0"/>
                  </a:lnTo>
                </a:path>
              </a:pathLst>
            </a:custGeom>
            <a:ln w="8635">
              <a:solidFill>
                <a:srgbClr val="000000"/>
              </a:solidFill>
            </a:ln>
          </p:spPr>
          <p:txBody>
            <a:bodyPr wrap="square" lIns="0" tIns="0" rIns="0" bIns="0" rtlCol="0"/>
            <a:lstStyle/>
            <a:p>
              <a:endParaRPr/>
            </a:p>
          </p:txBody>
        </p:sp>
        <p:sp>
          <p:nvSpPr>
            <p:cNvPr id="3" name="object 3"/>
            <p:cNvSpPr/>
            <p:nvPr/>
          </p:nvSpPr>
          <p:spPr>
            <a:xfrm>
              <a:off x="8153195" y="1703911"/>
              <a:ext cx="195477" cy="0"/>
            </a:xfrm>
            <a:custGeom>
              <a:avLst/>
              <a:gdLst/>
              <a:ahLst/>
              <a:cxnLst/>
              <a:rect l="l" t="t" r="r" b="b"/>
              <a:pathLst>
                <a:path w="228600">
                  <a:moveTo>
                    <a:pt x="0" y="0"/>
                  </a:moveTo>
                  <a:lnTo>
                    <a:pt x="228600" y="0"/>
                  </a:lnTo>
                </a:path>
              </a:pathLst>
            </a:custGeom>
            <a:ln w="8635">
              <a:solidFill>
                <a:srgbClr val="000000"/>
              </a:solidFill>
            </a:ln>
          </p:spPr>
          <p:txBody>
            <a:bodyPr wrap="square" lIns="0" tIns="0" rIns="0" bIns="0" rtlCol="0"/>
            <a:lstStyle/>
            <a:p>
              <a:endParaRPr/>
            </a:p>
          </p:txBody>
        </p:sp>
        <p:sp>
          <p:nvSpPr>
            <p:cNvPr id="4" name="object 4"/>
            <p:cNvSpPr/>
            <p:nvPr/>
          </p:nvSpPr>
          <p:spPr>
            <a:xfrm>
              <a:off x="8348673" y="1627024"/>
              <a:ext cx="193305" cy="0"/>
            </a:xfrm>
            <a:custGeom>
              <a:avLst/>
              <a:gdLst/>
              <a:ahLst/>
              <a:cxnLst/>
              <a:rect l="l" t="t" r="r" b="b"/>
              <a:pathLst>
                <a:path w="226059">
                  <a:moveTo>
                    <a:pt x="0" y="0"/>
                  </a:moveTo>
                  <a:lnTo>
                    <a:pt x="225539" y="0"/>
                  </a:lnTo>
                </a:path>
              </a:pathLst>
            </a:custGeom>
            <a:ln w="8635">
              <a:solidFill>
                <a:srgbClr val="000000"/>
              </a:solidFill>
            </a:ln>
          </p:spPr>
          <p:txBody>
            <a:bodyPr wrap="square" lIns="0" tIns="0" rIns="0" bIns="0" rtlCol="0"/>
            <a:lstStyle/>
            <a:p>
              <a:endParaRPr/>
            </a:p>
          </p:txBody>
        </p:sp>
        <p:sp>
          <p:nvSpPr>
            <p:cNvPr id="5" name="object 5"/>
            <p:cNvSpPr/>
            <p:nvPr/>
          </p:nvSpPr>
          <p:spPr>
            <a:xfrm>
              <a:off x="8158396" y="1471945"/>
              <a:ext cx="381181" cy="309506"/>
            </a:xfrm>
            <a:custGeom>
              <a:avLst/>
              <a:gdLst/>
              <a:ahLst/>
              <a:cxnLst/>
              <a:rect l="l" t="t" r="r" b="b"/>
              <a:pathLst>
                <a:path w="445770" h="361950">
                  <a:moveTo>
                    <a:pt x="445770" y="181355"/>
                  </a:moveTo>
                  <a:lnTo>
                    <a:pt x="423125" y="148747"/>
                  </a:lnTo>
                  <a:lnTo>
                    <a:pt x="394918" y="118514"/>
                  </a:lnTo>
                  <a:lnTo>
                    <a:pt x="361585" y="90889"/>
                  </a:lnTo>
                  <a:lnTo>
                    <a:pt x="323564" y="66103"/>
                  </a:lnTo>
                  <a:lnTo>
                    <a:pt x="281292" y="44389"/>
                  </a:lnTo>
                  <a:lnTo>
                    <a:pt x="235100" y="25947"/>
                  </a:lnTo>
                  <a:lnTo>
                    <a:pt x="185716" y="11098"/>
                  </a:lnTo>
                  <a:lnTo>
                    <a:pt x="133350" y="0"/>
                  </a:lnTo>
                  <a:lnTo>
                    <a:pt x="0" y="0"/>
                  </a:lnTo>
                  <a:lnTo>
                    <a:pt x="27003" y="43868"/>
                  </a:lnTo>
                  <a:lnTo>
                    <a:pt x="46291" y="88915"/>
                  </a:lnTo>
                  <a:lnTo>
                    <a:pt x="57864" y="134748"/>
                  </a:lnTo>
                  <a:lnTo>
                    <a:pt x="61722" y="180974"/>
                  </a:lnTo>
                  <a:lnTo>
                    <a:pt x="61722" y="361949"/>
                  </a:lnTo>
                  <a:lnTo>
                    <a:pt x="133350" y="361949"/>
                  </a:lnTo>
                  <a:lnTo>
                    <a:pt x="185747" y="350805"/>
                  </a:lnTo>
                  <a:lnTo>
                    <a:pt x="235207" y="335832"/>
                  </a:lnTo>
                  <a:lnTo>
                    <a:pt x="281091" y="317399"/>
                  </a:lnTo>
                  <a:lnTo>
                    <a:pt x="323278" y="295655"/>
                  </a:lnTo>
                  <a:lnTo>
                    <a:pt x="361250" y="270911"/>
                  </a:lnTo>
                  <a:lnTo>
                    <a:pt x="394596" y="243435"/>
                  </a:lnTo>
                  <a:lnTo>
                    <a:pt x="422907" y="213493"/>
                  </a:lnTo>
                  <a:lnTo>
                    <a:pt x="445770" y="181355"/>
                  </a:lnTo>
                  <a:close/>
                </a:path>
                <a:path w="445770" h="361950">
                  <a:moveTo>
                    <a:pt x="61722" y="361949"/>
                  </a:moveTo>
                  <a:lnTo>
                    <a:pt x="61722" y="180974"/>
                  </a:lnTo>
                  <a:lnTo>
                    <a:pt x="57864" y="227201"/>
                  </a:lnTo>
                  <a:lnTo>
                    <a:pt x="46291" y="273034"/>
                  </a:lnTo>
                  <a:lnTo>
                    <a:pt x="27003" y="318081"/>
                  </a:lnTo>
                  <a:lnTo>
                    <a:pt x="0" y="361949"/>
                  </a:lnTo>
                  <a:lnTo>
                    <a:pt x="61722" y="361949"/>
                  </a:lnTo>
                  <a:close/>
                </a:path>
              </a:pathLst>
            </a:custGeom>
            <a:solidFill>
              <a:srgbClr val="FFFFFF"/>
            </a:solidFill>
          </p:spPr>
          <p:txBody>
            <a:bodyPr wrap="square" lIns="0" tIns="0" rIns="0" bIns="0" rtlCol="0"/>
            <a:lstStyle/>
            <a:p>
              <a:endParaRPr/>
            </a:p>
          </p:txBody>
        </p:sp>
        <p:sp>
          <p:nvSpPr>
            <p:cNvPr id="6" name="object 6"/>
            <p:cNvSpPr/>
            <p:nvPr/>
          </p:nvSpPr>
          <p:spPr>
            <a:xfrm>
              <a:off x="8158396" y="1471945"/>
              <a:ext cx="381181" cy="309506"/>
            </a:xfrm>
            <a:custGeom>
              <a:avLst/>
              <a:gdLst/>
              <a:ahLst/>
              <a:cxnLst/>
              <a:rect l="l" t="t" r="r" b="b"/>
              <a:pathLst>
                <a:path w="445770" h="361950">
                  <a:moveTo>
                    <a:pt x="445770" y="181355"/>
                  </a:moveTo>
                  <a:lnTo>
                    <a:pt x="422907" y="213493"/>
                  </a:lnTo>
                  <a:lnTo>
                    <a:pt x="394596" y="243435"/>
                  </a:lnTo>
                  <a:lnTo>
                    <a:pt x="361250" y="270911"/>
                  </a:lnTo>
                  <a:lnTo>
                    <a:pt x="323278" y="295655"/>
                  </a:lnTo>
                  <a:lnTo>
                    <a:pt x="281091" y="317399"/>
                  </a:lnTo>
                  <a:lnTo>
                    <a:pt x="235100" y="335875"/>
                  </a:lnTo>
                  <a:lnTo>
                    <a:pt x="185716" y="350814"/>
                  </a:lnTo>
                  <a:lnTo>
                    <a:pt x="133350" y="361949"/>
                  </a:lnTo>
                  <a:lnTo>
                    <a:pt x="0" y="361949"/>
                  </a:lnTo>
                  <a:lnTo>
                    <a:pt x="27003" y="318081"/>
                  </a:lnTo>
                  <a:lnTo>
                    <a:pt x="46291" y="273034"/>
                  </a:lnTo>
                  <a:lnTo>
                    <a:pt x="57864" y="227201"/>
                  </a:lnTo>
                  <a:lnTo>
                    <a:pt x="61722" y="180974"/>
                  </a:lnTo>
                  <a:lnTo>
                    <a:pt x="57864" y="134748"/>
                  </a:lnTo>
                  <a:lnTo>
                    <a:pt x="46291" y="88915"/>
                  </a:lnTo>
                  <a:lnTo>
                    <a:pt x="27003" y="43868"/>
                  </a:lnTo>
                  <a:lnTo>
                    <a:pt x="0" y="0"/>
                  </a:lnTo>
                  <a:lnTo>
                    <a:pt x="133350" y="0"/>
                  </a:lnTo>
                  <a:lnTo>
                    <a:pt x="185747" y="11105"/>
                  </a:lnTo>
                  <a:lnTo>
                    <a:pt x="235207" y="25979"/>
                  </a:lnTo>
                  <a:lnTo>
                    <a:pt x="281292" y="44389"/>
                  </a:lnTo>
                  <a:lnTo>
                    <a:pt x="323564" y="66103"/>
                  </a:lnTo>
                  <a:lnTo>
                    <a:pt x="361585" y="90889"/>
                  </a:lnTo>
                  <a:lnTo>
                    <a:pt x="394918" y="118514"/>
                  </a:lnTo>
                  <a:lnTo>
                    <a:pt x="423125" y="148747"/>
                  </a:lnTo>
                  <a:lnTo>
                    <a:pt x="445770" y="181355"/>
                  </a:lnTo>
                  <a:close/>
                </a:path>
              </a:pathLst>
            </a:custGeom>
            <a:ln w="8636">
              <a:solidFill>
                <a:srgbClr val="000000"/>
              </a:solidFill>
            </a:ln>
          </p:spPr>
          <p:txBody>
            <a:bodyPr wrap="square" lIns="0" tIns="0" rIns="0" bIns="0" rtlCol="0"/>
            <a:lstStyle/>
            <a:p>
              <a:endParaRPr/>
            </a:p>
          </p:txBody>
        </p:sp>
        <p:sp>
          <p:nvSpPr>
            <p:cNvPr id="7" name="object 7"/>
            <p:cNvSpPr/>
            <p:nvPr/>
          </p:nvSpPr>
          <p:spPr>
            <a:xfrm>
              <a:off x="8158396" y="1471945"/>
              <a:ext cx="381181" cy="309506"/>
            </a:xfrm>
            <a:custGeom>
              <a:avLst/>
              <a:gdLst/>
              <a:ahLst/>
              <a:cxnLst/>
              <a:rect l="l" t="t" r="r" b="b"/>
              <a:pathLst>
                <a:path w="445770" h="361950">
                  <a:moveTo>
                    <a:pt x="445770" y="181356"/>
                  </a:moveTo>
                  <a:lnTo>
                    <a:pt x="439631" y="133261"/>
                  </a:lnTo>
                  <a:lnTo>
                    <a:pt x="422317" y="89972"/>
                  </a:lnTo>
                  <a:lnTo>
                    <a:pt x="395478" y="53244"/>
                  </a:lnTo>
                  <a:lnTo>
                    <a:pt x="360764" y="24835"/>
                  </a:lnTo>
                  <a:lnTo>
                    <a:pt x="319828" y="6501"/>
                  </a:lnTo>
                  <a:lnTo>
                    <a:pt x="274320" y="0"/>
                  </a:lnTo>
                  <a:lnTo>
                    <a:pt x="0" y="0"/>
                  </a:lnTo>
                  <a:lnTo>
                    <a:pt x="0" y="361950"/>
                  </a:lnTo>
                  <a:lnTo>
                    <a:pt x="274320" y="361950"/>
                  </a:lnTo>
                  <a:lnTo>
                    <a:pt x="319828" y="355504"/>
                  </a:lnTo>
                  <a:lnTo>
                    <a:pt x="360764" y="337312"/>
                  </a:lnTo>
                  <a:lnTo>
                    <a:pt x="395478" y="309086"/>
                  </a:lnTo>
                  <a:lnTo>
                    <a:pt x="422317" y="272542"/>
                  </a:lnTo>
                  <a:lnTo>
                    <a:pt x="439631" y="229393"/>
                  </a:lnTo>
                  <a:lnTo>
                    <a:pt x="445770" y="181356"/>
                  </a:lnTo>
                  <a:close/>
                </a:path>
              </a:pathLst>
            </a:custGeom>
            <a:solidFill>
              <a:srgbClr val="FFFFFF"/>
            </a:solidFill>
          </p:spPr>
          <p:txBody>
            <a:bodyPr wrap="square" lIns="0" tIns="0" rIns="0" bIns="0" rtlCol="0"/>
            <a:lstStyle/>
            <a:p>
              <a:endParaRPr/>
            </a:p>
          </p:txBody>
        </p:sp>
        <p:sp>
          <p:nvSpPr>
            <p:cNvPr id="8" name="object 8"/>
            <p:cNvSpPr/>
            <p:nvPr/>
          </p:nvSpPr>
          <p:spPr>
            <a:xfrm>
              <a:off x="8158396" y="1471945"/>
              <a:ext cx="381181" cy="309506"/>
            </a:xfrm>
            <a:custGeom>
              <a:avLst/>
              <a:gdLst/>
              <a:ahLst/>
              <a:cxnLst/>
              <a:rect l="l" t="t" r="r" b="b"/>
              <a:pathLst>
                <a:path w="445770" h="361950">
                  <a:moveTo>
                    <a:pt x="274320" y="361950"/>
                  </a:moveTo>
                  <a:lnTo>
                    <a:pt x="0" y="361950"/>
                  </a:lnTo>
                  <a:lnTo>
                    <a:pt x="0" y="0"/>
                  </a:lnTo>
                  <a:lnTo>
                    <a:pt x="274320" y="0"/>
                  </a:lnTo>
                  <a:lnTo>
                    <a:pt x="319828" y="6501"/>
                  </a:lnTo>
                  <a:lnTo>
                    <a:pt x="360764" y="24835"/>
                  </a:lnTo>
                  <a:lnTo>
                    <a:pt x="395478" y="53244"/>
                  </a:lnTo>
                  <a:lnTo>
                    <a:pt x="422317" y="89972"/>
                  </a:lnTo>
                  <a:lnTo>
                    <a:pt x="439631" y="133261"/>
                  </a:lnTo>
                  <a:lnTo>
                    <a:pt x="445770" y="181356"/>
                  </a:lnTo>
                  <a:lnTo>
                    <a:pt x="439631" y="229393"/>
                  </a:lnTo>
                  <a:lnTo>
                    <a:pt x="422317" y="272542"/>
                  </a:lnTo>
                  <a:lnTo>
                    <a:pt x="395478" y="309086"/>
                  </a:lnTo>
                  <a:lnTo>
                    <a:pt x="360764" y="337312"/>
                  </a:lnTo>
                  <a:lnTo>
                    <a:pt x="319828" y="355504"/>
                  </a:lnTo>
                  <a:lnTo>
                    <a:pt x="274320" y="361950"/>
                  </a:lnTo>
                  <a:close/>
                </a:path>
              </a:pathLst>
            </a:custGeom>
            <a:ln w="8636">
              <a:solidFill>
                <a:srgbClr val="000000"/>
              </a:solidFill>
            </a:ln>
          </p:spPr>
          <p:txBody>
            <a:bodyPr wrap="square" lIns="0" tIns="0" rIns="0" bIns="0" rtlCol="0"/>
            <a:lstStyle/>
            <a:p>
              <a:endParaRPr/>
            </a:p>
          </p:txBody>
        </p:sp>
        <p:sp>
          <p:nvSpPr>
            <p:cNvPr id="9" name="object 9"/>
            <p:cNvSpPr/>
            <p:nvPr/>
          </p:nvSpPr>
          <p:spPr>
            <a:xfrm>
              <a:off x="8153195" y="2126142"/>
              <a:ext cx="195477" cy="0"/>
            </a:xfrm>
            <a:custGeom>
              <a:avLst/>
              <a:gdLst/>
              <a:ahLst/>
              <a:cxnLst/>
              <a:rect l="l" t="t" r="r" b="b"/>
              <a:pathLst>
                <a:path w="228600">
                  <a:moveTo>
                    <a:pt x="0" y="0"/>
                  </a:moveTo>
                  <a:lnTo>
                    <a:pt x="228600" y="0"/>
                  </a:lnTo>
                </a:path>
              </a:pathLst>
            </a:custGeom>
            <a:ln w="8635">
              <a:solidFill>
                <a:srgbClr val="000000"/>
              </a:solidFill>
            </a:ln>
          </p:spPr>
          <p:txBody>
            <a:bodyPr wrap="square" lIns="0" tIns="0" rIns="0" bIns="0" rtlCol="0"/>
            <a:lstStyle/>
            <a:p>
              <a:endParaRPr/>
            </a:p>
          </p:txBody>
        </p:sp>
        <p:sp>
          <p:nvSpPr>
            <p:cNvPr id="10" name="object 10"/>
            <p:cNvSpPr/>
            <p:nvPr/>
          </p:nvSpPr>
          <p:spPr>
            <a:xfrm>
              <a:off x="8153195" y="2279918"/>
              <a:ext cx="195477" cy="0"/>
            </a:xfrm>
            <a:custGeom>
              <a:avLst/>
              <a:gdLst/>
              <a:ahLst/>
              <a:cxnLst/>
              <a:rect l="l" t="t" r="r" b="b"/>
              <a:pathLst>
                <a:path w="228600">
                  <a:moveTo>
                    <a:pt x="0" y="0"/>
                  </a:moveTo>
                  <a:lnTo>
                    <a:pt x="228600" y="0"/>
                  </a:lnTo>
                </a:path>
              </a:pathLst>
            </a:custGeom>
            <a:ln w="8635">
              <a:solidFill>
                <a:srgbClr val="000000"/>
              </a:solidFill>
            </a:ln>
          </p:spPr>
          <p:txBody>
            <a:bodyPr wrap="square" lIns="0" tIns="0" rIns="0" bIns="0" rtlCol="0"/>
            <a:lstStyle/>
            <a:p>
              <a:endParaRPr/>
            </a:p>
          </p:txBody>
        </p:sp>
        <p:sp>
          <p:nvSpPr>
            <p:cNvPr id="11" name="object 11"/>
            <p:cNvSpPr/>
            <p:nvPr/>
          </p:nvSpPr>
          <p:spPr>
            <a:xfrm>
              <a:off x="8348673" y="2203031"/>
              <a:ext cx="193305" cy="0"/>
            </a:xfrm>
            <a:custGeom>
              <a:avLst/>
              <a:gdLst/>
              <a:ahLst/>
              <a:cxnLst/>
              <a:rect l="l" t="t" r="r" b="b"/>
              <a:pathLst>
                <a:path w="226059">
                  <a:moveTo>
                    <a:pt x="0" y="0"/>
                  </a:moveTo>
                  <a:lnTo>
                    <a:pt x="225539" y="0"/>
                  </a:lnTo>
                </a:path>
              </a:pathLst>
            </a:custGeom>
            <a:ln w="8635">
              <a:solidFill>
                <a:srgbClr val="000000"/>
              </a:solidFill>
            </a:ln>
          </p:spPr>
          <p:txBody>
            <a:bodyPr wrap="square" lIns="0" tIns="0" rIns="0" bIns="0" rtlCol="0"/>
            <a:lstStyle/>
            <a:p>
              <a:endParaRPr/>
            </a:p>
          </p:txBody>
        </p:sp>
        <p:sp>
          <p:nvSpPr>
            <p:cNvPr id="12" name="object 12"/>
            <p:cNvSpPr/>
            <p:nvPr/>
          </p:nvSpPr>
          <p:spPr>
            <a:xfrm>
              <a:off x="8158396" y="2049256"/>
              <a:ext cx="381181" cy="307877"/>
            </a:xfrm>
            <a:custGeom>
              <a:avLst/>
              <a:gdLst/>
              <a:ahLst/>
              <a:cxnLst/>
              <a:rect l="l" t="t" r="r" b="b"/>
              <a:pathLst>
                <a:path w="445770" h="360044">
                  <a:moveTo>
                    <a:pt x="445770" y="179832"/>
                  </a:moveTo>
                  <a:lnTo>
                    <a:pt x="423125" y="147476"/>
                  </a:lnTo>
                  <a:lnTo>
                    <a:pt x="394918" y="117443"/>
                  </a:lnTo>
                  <a:lnTo>
                    <a:pt x="361585" y="89981"/>
                  </a:lnTo>
                  <a:lnTo>
                    <a:pt x="323564" y="65341"/>
                  </a:lnTo>
                  <a:lnTo>
                    <a:pt x="281292" y="43773"/>
                  </a:lnTo>
                  <a:lnTo>
                    <a:pt x="235100" y="25495"/>
                  </a:lnTo>
                  <a:lnTo>
                    <a:pt x="185716" y="10846"/>
                  </a:lnTo>
                  <a:lnTo>
                    <a:pt x="133350" y="0"/>
                  </a:lnTo>
                  <a:lnTo>
                    <a:pt x="0" y="0"/>
                  </a:lnTo>
                  <a:lnTo>
                    <a:pt x="27003" y="43364"/>
                  </a:lnTo>
                  <a:lnTo>
                    <a:pt x="46291" y="88022"/>
                  </a:lnTo>
                  <a:lnTo>
                    <a:pt x="57864" y="133556"/>
                  </a:lnTo>
                  <a:lnTo>
                    <a:pt x="61722" y="179546"/>
                  </a:lnTo>
                  <a:lnTo>
                    <a:pt x="61722" y="359664"/>
                  </a:lnTo>
                  <a:lnTo>
                    <a:pt x="133350" y="359664"/>
                  </a:lnTo>
                  <a:lnTo>
                    <a:pt x="185747" y="348552"/>
                  </a:lnTo>
                  <a:lnTo>
                    <a:pt x="235207" y="333665"/>
                  </a:lnTo>
                  <a:lnTo>
                    <a:pt x="281091" y="315354"/>
                  </a:lnTo>
                  <a:lnTo>
                    <a:pt x="323278" y="293751"/>
                  </a:lnTo>
                  <a:lnTo>
                    <a:pt x="361250" y="269146"/>
                  </a:lnTo>
                  <a:lnTo>
                    <a:pt x="394596" y="241792"/>
                  </a:lnTo>
                  <a:lnTo>
                    <a:pt x="422907" y="211937"/>
                  </a:lnTo>
                  <a:lnTo>
                    <a:pt x="445770" y="179832"/>
                  </a:lnTo>
                  <a:close/>
                </a:path>
                <a:path w="445770" h="360044">
                  <a:moveTo>
                    <a:pt x="61722" y="359664"/>
                  </a:moveTo>
                  <a:lnTo>
                    <a:pt x="61722" y="179546"/>
                  </a:lnTo>
                  <a:lnTo>
                    <a:pt x="57864" y="225571"/>
                  </a:lnTo>
                  <a:lnTo>
                    <a:pt x="46291" y="271212"/>
                  </a:lnTo>
                  <a:lnTo>
                    <a:pt x="27003" y="316049"/>
                  </a:lnTo>
                  <a:lnTo>
                    <a:pt x="0" y="359664"/>
                  </a:lnTo>
                  <a:lnTo>
                    <a:pt x="61722" y="359664"/>
                  </a:lnTo>
                  <a:close/>
                </a:path>
              </a:pathLst>
            </a:custGeom>
            <a:solidFill>
              <a:srgbClr val="FFFFFF"/>
            </a:solidFill>
          </p:spPr>
          <p:txBody>
            <a:bodyPr wrap="square" lIns="0" tIns="0" rIns="0" bIns="0" rtlCol="0"/>
            <a:lstStyle/>
            <a:p>
              <a:endParaRPr/>
            </a:p>
          </p:txBody>
        </p:sp>
        <p:sp>
          <p:nvSpPr>
            <p:cNvPr id="13" name="object 13"/>
            <p:cNvSpPr/>
            <p:nvPr/>
          </p:nvSpPr>
          <p:spPr>
            <a:xfrm>
              <a:off x="8158396" y="2049256"/>
              <a:ext cx="381181" cy="307877"/>
            </a:xfrm>
            <a:custGeom>
              <a:avLst/>
              <a:gdLst/>
              <a:ahLst/>
              <a:cxnLst/>
              <a:rect l="l" t="t" r="r" b="b"/>
              <a:pathLst>
                <a:path w="445770" h="360044">
                  <a:moveTo>
                    <a:pt x="445770" y="179832"/>
                  </a:moveTo>
                  <a:lnTo>
                    <a:pt x="422907" y="211937"/>
                  </a:lnTo>
                  <a:lnTo>
                    <a:pt x="394596" y="241792"/>
                  </a:lnTo>
                  <a:lnTo>
                    <a:pt x="361250" y="269146"/>
                  </a:lnTo>
                  <a:lnTo>
                    <a:pt x="323278" y="293751"/>
                  </a:lnTo>
                  <a:lnTo>
                    <a:pt x="281091" y="315354"/>
                  </a:lnTo>
                  <a:lnTo>
                    <a:pt x="235100" y="333708"/>
                  </a:lnTo>
                  <a:lnTo>
                    <a:pt x="185716" y="348561"/>
                  </a:lnTo>
                  <a:lnTo>
                    <a:pt x="133350" y="359664"/>
                  </a:lnTo>
                  <a:lnTo>
                    <a:pt x="0" y="359664"/>
                  </a:lnTo>
                  <a:lnTo>
                    <a:pt x="27003" y="316049"/>
                  </a:lnTo>
                  <a:lnTo>
                    <a:pt x="46291" y="271212"/>
                  </a:lnTo>
                  <a:lnTo>
                    <a:pt x="57864" y="225571"/>
                  </a:lnTo>
                  <a:lnTo>
                    <a:pt x="61722" y="179546"/>
                  </a:lnTo>
                  <a:lnTo>
                    <a:pt x="57864" y="133556"/>
                  </a:lnTo>
                  <a:lnTo>
                    <a:pt x="46291" y="88022"/>
                  </a:lnTo>
                  <a:lnTo>
                    <a:pt x="27003" y="43364"/>
                  </a:lnTo>
                  <a:lnTo>
                    <a:pt x="0" y="0"/>
                  </a:lnTo>
                  <a:lnTo>
                    <a:pt x="133350" y="0"/>
                  </a:lnTo>
                  <a:lnTo>
                    <a:pt x="185747" y="10852"/>
                  </a:lnTo>
                  <a:lnTo>
                    <a:pt x="235207" y="25527"/>
                  </a:lnTo>
                  <a:lnTo>
                    <a:pt x="281292" y="43773"/>
                  </a:lnTo>
                  <a:lnTo>
                    <a:pt x="323564" y="65341"/>
                  </a:lnTo>
                  <a:lnTo>
                    <a:pt x="361585" y="89981"/>
                  </a:lnTo>
                  <a:lnTo>
                    <a:pt x="394918" y="117443"/>
                  </a:lnTo>
                  <a:lnTo>
                    <a:pt x="423125" y="147476"/>
                  </a:lnTo>
                  <a:lnTo>
                    <a:pt x="445770" y="179832"/>
                  </a:lnTo>
                  <a:close/>
                </a:path>
              </a:pathLst>
            </a:custGeom>
            <a:ln w="8636">
              <a:solidFill>
                <a:srgbClr val="000000"/>
              </a:solidFill>
            </a:ln>
          </p:spPr>
          <p:txBody>
            <a:bodyPr wrap="square" lIns="0" tIns="0" rIns="0" bIns="0" rtlCol="0"/>
            <a:lstStyle/>
            <a:p>
              <a:endParaRPr/>
            </a:p>
          </p:txBody>
        </p:sp>
        <p:sp>
          <p:nvSpPr>
            <p:cNvPr id="14" name="object 14"/>
            <p:cNvSpPr/>
            <p:nvPr/>
          </p:nvSpPr>
          <p:spPr>
            <a:xfrm>
              <a:off x="8158396" y="2049256"/>
              <a:ext cx="381181" cy="307877"/>
            </a:xfrm>
            <a:custGeom>
              <a:avLst/>
              <a:gdLst/>
              <a:ahLst/>
              <a:cxnLst/>
              <a:rect l="l" t="t" r="r" b="b"/>
              <a:pathLst>
                <a:path w="445770" h="360044">
                  <a:moveTo>
                    <a:pt x="445770" y="179831"/>
                  </a:moveTo>
                  <a:lnTo>
                    <a:pt x="439631" y="131850"/>
                  </a:lnTo>
                  <a:lnTo>
                    <a:pt x="422317" y="88843"/>
                  </a:lnTo>
                  <a:lnTo>
                    <a:pt x="395478" y="52482"/>
                  </a:lnTo>
                  <a:lnTo>
                    <a:pt x="360764" y="24440"/>
                  </a:lnTo>
                  <a:lnTo>
                    <a:pt x="319828" y="6388"/>
                  </a:lnTo>
                  <a:lnTo>
                    <a:pt x="274320" y="0"/>
                  </a:lnTo>
                  <a:lnTo>
                    <a:pt x="0" y="0"/>
                  </a:lnTo>
                  <a:lnTo>
                    <a:pt x="0" y="359663"/>
                  </a:lnTo>
                  <a:lnTo>
                    <a:pt x="274320" y="359663"/>
                  </a:lnTo>
                  <a:lnTo>
                    <a:pt x="319828" y="353222"/>
                  </a:lnTo>
                  <a:lnTo>
                    <a:pt x="360764" y="335054"/>
                  </a:lnTo>
                  <a:lnTo>
                    <a:pt x="395478" y="306895"/>
                  </a:lnTo>
                  <a:lnTo>
                    <a:pt x="422317" y="270481"/>
                  </a:lnTo>
                  <a:lnTo>
                    <a:pt x="439631" y="227548"/>
                  </a:lnTo>
                  <a:lnTo>
                    <a:pt x="445770" y="179831"/>
                  </a:lnTo>
                  <a:close/>
                </a:path>
              </a:pathLst>
            </a:custGeom>
            <a:solidFill>
              <a:srgbClr val="FFFFFF"/>
            </a:solidFill>
          </p:spPr>
          <p:txBody>
            <a:bodyPr wrap="square" lIns="0" tIns="0" rIns="0" bIns="0" rtlCol="0"/>
            <a:lstStyle/>
            <a:p>
              <a:endParaRPr/>
            </a:p>
          </p:txBody>
        </p:sp>
        <p:sp>
          <p:nvSpPr>
            <p:cNvPr id="15" name="object 15"/>
            <p:cNvSpPr/>
            <p:nvPr/>
          </p:nvSpPr>
          <p:spPr>
            <a:xfrm>
              <a:off x="8158396" y="2049256"/>
              <a:ext cx="381181" cy="307877"/>
            </a:xfrm>
            <a:custGeom>
              <a:avLst/>
              <a:gdLst/>
              <a:ahLst/>
              <a:cxnLst/>
              <a:rect l="l" t="t" r="r" b="b"/>
              <a:pathLst>
                <a:path w="445770" h="360044">
                  <a:moveTo>
                    <a:pt x="274320" y="359663"/>
                  </a:moveTo>
                  <a:lnTo>
                    <a:pt x="0" y="359663"/>
                  </a:lnTo>
                  <a:lnTo>
                    <a:pt x="0" y="0"/>
                  </a:lnTo>
                  <a:lnTo>
                    <a:pt x="274320" y="0"/>
                  </a:lnTo>
                  <a:lnTo>
                    <a:pt x="319828" y="6388"/>
                  </a:lnTo>
                  <a:lnTo>
                    <a:pt x="360764" y="24440"/>
                  </a:lnTo>
                  <a:lnTo>
                    <a:pt x="395478" y="52482"/>
                  </a:lnTo>
                  <a:lnTo>
                    <a:pt x="422317" y="88843"/>
                  </a:lnTo>
                  <a:lnTo>
                    <a:pt x="439631" y="131850"/>
                  </a:lnTo>
                  <a:lnTo>
                    <a:pt x="445770" y="179831"/>
                  </a:lnTo>
                  <a:lnTo>
                    <a:pt x="439631" y="227548"/>
                  </a:lnTo>
                  <a:lnTo>
                    <a:pt x="422317" y="270481"/>
                  </a:lnTo>
                  <a:lnTo>
                    <a:pt x="395478" y="306895"/>
                  </a:lnTo>
                  <a:lnTo>
                    <a:pt x="360764" y="335054"/>
                  </a:lnTo>
                  <a:lnTo>
                    <a:pt x="319828" y="353222"/>
                  </a:lnTo>
                  <a:lnTo>
                    <a:pt x="274320" y="359663"/>
                  </a:lnTo>
                  <a:close/>
                </a:path>
              </a:pathLst>
            </a:custGeom>
            <a:ln w="8636">
              <a:solidFill>
                <a:srgbClr val="000000"/>
              </a:solidFill>
            </a:ln>
          </p:spPr>
          <p:txBody>
            <a:bodyPr wrap="square" lIns="0" tIns="0" rIns="0" bIns="0" rtlCol="0"/>
            <a:lstStyle/>
            <a:p>
              <a:endParaRPr/>
            </a:p>
          </p:txBody>
        </p:sp>
        <p:sp>
          <p:nvSpPr>
            <p:cNvPr id="16" name="object 16"/>
            <p:cNvSpPr/>
            <p:nvPr/>
          </p:nvSpPr>
          <p:spPr>
            <a:xfrm>
              <a:off x="8153195" y="2700194"/>
              <a:ext cx="195477" cy="0"/>
            </a:xfrm>
            <a:custGeom>
              <a:avLst/>
              <a:gdLst/>
              <a:ahLst/>
              <a:cxnLst/>
              <a:rect l="l" t="t" r="r" b="b"/>
              <a:pathLst>
                <a:path w="228600">
                  <a:moveTo>
                    <a:pt x="0" y="0"/>
                  </a:moveTo>
                  <a:lnTo>
                    <a:pt x="228600" y="0"/>
                  </a:lnTo>
                </a:path>
              </a:pathLst>
            </a:custGeom>
            <a:ln w="8635">
              <a:solidFill>
                <a:srgbClr val="000000"/>
              </a:solidFill>
            </a:ln>
          </p:spPr>
          <p:txBody>
            <a:bodyPr wrap="square" lIns="0" tIns="0" rIns="0" bIns="0" rtlCol="0"/>
            <a:lstStyle/>
            <a:p>
              <a:endParaRPr/>
            </a:p>
          </p:txBody>
        </p:sp>
        <p:sp>
          <p:nvSpPr>
            <p:cNvPr id="17" name="object 17"/>
            <p:cNvSpPr/>
            <p:nvPr/>
          </p:nvSpPr>
          <p:spPr>
            <a:xfrm>
              <a:off x="8153195" y="2853971"/>
              <a:ext cx="195477" cy="0"/>
            </a:xfrm>
            <a:custGeom>
              <a:avLst/>
              <a:gdLst/>
              <a:ahLst/>
              <a:cxnLst/>
              <a:rect l="l" t="t" r="r" b="b"/>
              <a:pathLst>
                <a:path w="228600">
                  <a:moveTo>
                    <a:pt x="0" y="0"/>
                  </a:moveTo>
                  <a:lnTo>
                    <a:pt x="228600" y="0"/>
                  </a:lnTo>
                </a:path>
              </a:pathLst>
            </a:custGeom>
            <a:ln w="8635">
              <a:solidFill>
                <a:srgbClr val="000000"/>
              </a:solidFill>
            </a:ln>
          </p:spPr>
          <p:txBody>
            <a:bodyPr wrap="square" lIns="0" tIns="0" rIns="0" bIns="0" rtlCol="0"/>
            <a:lstStyle/>
            <a:p>
              <a:endParaRPr/>
            </a:p>
          </p:txBody>
        </p:sp>
        <p:sp>
          <p:nvSpPr>
            <p:cNvPr id="18" name="object 18"/>
            <p:cNvSpPr/>
            <p:nvPr/>
          </p:nvSpPr>
          <p:spPr>
            <a:xfrm>
              <a:off x="8348673" y="2777083"/>
              <a:ext cx="193305" cy="0"/>
            </a:xfrm>
            <a:custGeom>
              <a:avLst/>
              <a:gdLst/>
              <a:ahLst/>
              <a:cxnLst/>
              <a:rect l="l" t="t" r="r" b="b"/>
              <a:pathLst>
                <a:path w="226059">
                  <a:moveTo>
                    <a:pt x="0" y="0"/>
                  </a:moveTo>
                  <a:lnTo>
                    <a:pt x="225539" y="0"/>
                  </a:lnTo>
                </a:path>
              </a:pathLst>
            </a:custGeom>
            <a:ln w="8635">
              <a:solidFill>
                <a:srgbClr val="000000"/>
              </a:solidFill>
            </a:ln>
          </p:spPr>
          <p:txBody>
            <a:bodyPr wrap="square" lIns="0" tIns="0" rIns="0" bIns="0" rtlCol="0"/>
            <a:lstStyle/>
            <a:p>
              <a:endParaRPr/>
            </a:p>
          </p:txBody>
        </p:sp>
        <p:sp>
          <p:nvSpPr>
            <p:cNvPr id="19" name="object 19"/>
            <p:cNvSpPr/>
            <p:nvPr/>
          </p:nvSpPr>
          <p:spPr>
            <a:xfrm>
              <a:off x="8158396" y="2623308"/>
              <a:ext cx="381181" cy="307877"/>
            </a:xfrm>
            <a:custGeom>
              <a:avLst/>
              <a:gdLst/>
              <a:ahLst/>
              <a:cxnLst/>
              <a:rect l="l" t="t" r="r" b="b"/>
              <a:pathLst>
                <a:path w="445770" h="360044">
                  <a:moveTo>
                    <a:pt x="445770" y="179832"/>
                  </a:moveTo>
                  <a:lnTo>
                    <a:pt x="423125" y="147476"/>
                  </a:lnTo>
                  <a:lnTo>
                    <a:pt x="394918" y="117443"/>
                  </a:lnTo>
                  <a:lnTo>
                    <a:pt x="361585" y="89981"/>
                  </a:lnTo>
                  <a:lnTo>
                    <a:pt x="323564" y="65341"/>
                  </a:lnTo>
                  <a:lnTo>
                    <a:pt x="281292" y="43773"/>
                  </a:lnTo>
                  <a:lnTo>
                    <a:pt x="235100" y="25495"/>
                  </a:lnTo>
                  <a:lnTo>
                    <a:pt x="185716" y="10846"/>
                  </a:lnTo>
                  <a:lnTo>
                    <a:pt x="133350" y="0"/>
                  </a:lnTo>
                  <a:lnTo>
                    <a:pt x="0" y="0"/>
                  </a:lnTo>
                  <a:lnTo>
                    <a:pt x="27003" y="43614"/>
                  </a:lnTo>
                  <a:lnTo>
                    <a:pt x="46291" y="88451"/>
                  </a:lnTo>
                  <a:lnTo>
                    <a:pt x="57864" y="134092"/>
                  </a:lnTo>
                  <a:lnTo>
                    <a:pt x="61722" y="180117"/>
                  </a:lnTo>
                  <a:lnTo>
                    <a:pt x="61722" y="359664"/>
                  </a:lnTo>
                  <a:lnTo>
                    <a:pt x="133350" y="359664"/>
                  </a:lnTo>
                  <a:lnTo>
                    <a:pt x="185747" y="348552"/>
                  </a:lnTo>
                  <a:lnTo>
                    <a:pt x="235207" y="333665"/>
                  </a:lnTo>
                  <a:lnTo>
                    <a:pt x="281091" y="315354"/>
                  </a:lnTo>
                  <a:lnTo>
                    <a:pt x="323278" y="293751"/>
                  </a:lnTo>
                  <a:lnTo>
                    <a:pt x="361250" y="269146"/>
                  </a:lnTo>
                  <a:lnTo>
                    <a:pt x="394596" y="241792"/>
                  </a:lnTo>
                  <a:lnTo>
                    <a:pt x="422907" y="211937"/>
                  </a:lnTo>
                  <a:lnTo>
                    <a:pt x="445770" y="179832"/>
                  </a:lnTo>
                  <a:close/>
                </a:path>
                <a:path w="445770" h="360044">
                  <a:moveTo>
                    <a:pt x="61722" y="359664"/>
                  </a:moveTo>
                  <a:lnTo>
                    <a:pt x="61722" y="180117"/>
                  </a:lnTo>
                  <a:lnTo>
                    <a:pt x="57864" y="226107"/>
                  </a:lnTo>
                  <a:lnTo>
                    <a:pt x="46291" y="271641"/>
                  </a:lnTo>
                  <a:lnTo>
                    <a:pt x="27003" y="316299"/>
                  </a:lnTo>
                  <a:lnTo>
                    <a:pt x="0" y="359664"/>
                  </a:lnTo>
                  <a:lnTo>
                    <a:pt x="61722" y="359664"/>
                  </a:lnTo>
                  <a:close/>
                </a:path>
              </a:pathLst>
            </a:custGeom>
            <a:solidFill>
              <a:srgbClr val="FFFFFF"/>
            </a:solidFill>
          </p:spPr>
          <p:txBody>
            <a:bodyPr wrap="square" lIns="0" tIns="0" rIns="0" bIns="0" rtlCol="0"/>
            <a:lstStyle/>
            <a:p>
              <a:endParaRPr/>
            </a:p>
          </p:txBody>
        </p:sp>
        <p:sp>
          <p:nvSpPr>
            <p:cNvPr id="20" name="object 20"/>
            <p:cNvSpPr/>
            <p:nvPr/>
          </p:nvSpPr>
          <p:spPr>
            <a:xfrm>
              <a:off x="8158396" y="2623308"/>
              <a:ext cx="381181" cy="307877"/>
            </a:xfrm>
            <a:custGeom>
              <a:avLst/>
              <a:gdLst/>
              <a:ahLst/>
              <a:cxnLst/>
              <a:rect l="l" t="t" r="r" b="b"/>
              <a:pathLst>
                <a:path w="445770" h="360044">
                  <a:moveTo>
                    <a:pt x="445770" y="179832"/>
                  </a:moveTo>
                  <a:lnTo>
                    <a:pt x="422907" y="211937"/>
                  </a:lnTo>
                  <a:lnTo>
                    <a:pt x="394596" y="241792"/>
                  </a:lnTo>
                  <a:lnTo>
                    <a:pt x="361250" y="269146"/>
                  </a:lnTo>
                  <a:lnTo>
                    <a:pt x="323278" y="293751"/>
                  </a:lnTo>
                  <a:lnTo>
                    <a:pt x="281091" y="315354"/>
                  </a:lnTo>
                  <a:lnTo>
                    <a:pt x="235100" y="333708"/>
                  </a:lnTo>
                  <a:lnTo>
                    <a:pt x="185716" y="348561"/>
                  </a:lnTo>
                  <a:lnTo>
                    <a:pt x="133350" y="359664"/>
                  </a:lnTo>
                  <a:lnTo>
                    <a:pt x="0" y="359664"/>
                  </a:lnTo>
                  <a:lnTo>
                    <a:pt x="27003" y="316299"/>
                  </a:lnTo>
                  <a:lnTo>
                    <a:pt x="46291" y="271641"/>
                  </a:lnTo>
                  <a:lnTo>
                    <a:pt x="57864" y="226107"/>
                  </a:lnTo>
                  <a:lnTo>
                    <a:pt x="61722" y="180117"/>
                  </a:lnTo>
                  <a:lnTo>
                    <a:pt x="57864" y="134092"/>
                  </a:lnTo>
                  <a:lnTo>
                    <a:pt x="46291" y="88451"/>
                  </a:lnTo>
                  <a:lnTo>
                    <a:pt x="27003" y="43614"/>
                  </a:lnTo>
                  <a:lnTo>
                    <a:pt x="0" y="0"/>
                  </a:lnTo>
                  <a:lnTo>
                    <a:pt x="133350" y="0"/>
                  </a:lnTo>
                  <a:lnTo>
                    <a:pt x="185747" y="10852"/>
                  </a:lnTo>
                  <a:lnTo>
                    <a:pt x="235207" y="25527"/>
                  </a:lnTo>
                  <a:lnTo>
                    <a:pt x="281292" y="43773"/>
                  </a:lnTo>
                  <a:lnTo>
                    <a:pt x="323564" y="65341"/>
                  </a:lnTo>
                  <a:lnTo>
                    <a:pt x="361585" y="89981"/>
                  </a:lnTo>
                  <a:lnTo>
                    <a:pt x="394918" y="117443"/>
                  </a:lnTo>
                  <a:lnTo>
                    <a:pt x="423125" y="147476"/>
                  </a:lnTo>
                  <a:lnTo>
                    <a:pt x="445770" y="179832"/>
                  </a:lnTo>
                  <a:close/>
                </a:path>
              </a:pathLst>
            </a:custGeom>
            <a:ln w="8636">
              <a:solidFill>
                <a:srgbClr val="000000"/>
              </a:solidFill>
            </a:ln>
          </p:spPr>
          <p:txBody>
            <a:bodyPr wrap="square" lIns="0" tIns="0" rIns="0" bIns="0" rtlCol="0"/>
            <a:lstStyle/>
            <a:p>
              <a:endParaRPr/>
            </a:p>
          </p:txBody>
        </p:sp>
        <p:sp>
          <p:nvSpPr>
            <p:cNvPr id="21" name="object 21"/>
            <p:cNvSpPr/>
            <p:nvPr/>
          </p:nvSpPr>
          <p:spPr>
            <a:xfrm>
              <a:off x="8158396" y="2623308"/>
              <a:ext cx="381181" cy="307877"/>
            </a:xfrm>
            <a:custGeom>
              <a:avLst/>
              <a:gdLst/>
              <a:ahLst/>
              <a:cxnLst/>
              <a:rect l="l" t="t" r="r" b="b"/>
              <a:pathLst>
                <a:path w="445770" h="360044">
                  <a:moveTo>
                    <a:pt x="445770" y="179831"/>
                  </a:moveTo>
                  <a:lnTo>
                    <a:pt x="439631" y="132115"/>
                  </a:lnTo>
                  <a:lnTo>
                    <a:pt x="422317" y="89182"/>
                  </a:lnTo>
                  <a:lnTo>
                    <a:pt x="395478" y="52768"/>
                  </a:lnTo>
                  <a:lnTo>
                    <a:pt x="360764" y="24609"/>
                  </a:lnTo>
                  <a:lnTo>
                    <a:pt x="319828" y="6441"/>
                  </a:lnTo>
                  <a:lnTo>
                    <a:pt x="274320" y="0"/>
                  </a:lnTo>
                  <a:lnTo>
                    <a:pt x="0" y="0"/>
                  </a:lnTo>
                  <a:lnTo>
                    <a:pt x="0" y="359663"/>
                  </a:lnTo>
                  <a:lnTo>
                    <a:pt x="274320" y="359663"/>
                  </a:lnTo>
                  <a:lnTo>
                    <a:pt x="319828" y="353275"/>
                  </a:lnTo>
                  <a:lnTo>
                    <a:pt x="360764" y="335223"/>
                  </a:lnTo>
                  <a:lnTo>
                    <a:pt x="395478" y="307181"/>
                  </a:lnTo>
                  <a:lnTo>
                    <a:pt x="422317" y="270820"/>
                  </a:lnTo>
                  <a:lnTo>
                    <a:pt x="439631" y="227813"/>
                  </a:lnTo>
                  <a:lnTo>
                    <a:pt x="445770" y="179831"/>
                  </a:lnTo>
                  <a:close/>
                </a:path>
              </a:pathLst>
            </a:custGeom>
            <a:solidFill>
              <a:srgbClr val="FFFFFF"/>
            </a:solidFill>
          </p:spPr>
          <p:txBody>
            <a:bodyPr wrap="square" lIns="0" tIns="0" rIns="0" bIns="0" rtlCol="0"/>
            <a:lstStyle/>
            <a:p>
              <a:endParaRPr/>
            </a:p>
          </p:txBody>
        </p:sp>
        <p:sp>
          <p:nvSpPr>
            <p:cNvPr id="22" name="object 22"/>
            <p:cNvSpPr/>
            <p:nvPr/>
          </p:nvSpPr>
          <p:spPr>
            <a:xfrm>
              <a:off x="8158396" y="2623308"/>
              <a:ext cx="381181" cy="307877"/>
            </a:xfrm>
            <a:custGeom>
              <a:avLst/>
              <a:gdLst/>
              <a:ahLst/>
              <a:cxnLst/>
              <a:rect l="l" t="t" r="r" b="b"/>
              <a:pathLst>
                <a:path w="445770" h="360044">
                  <a:moveTo>
                    <a:pt x="274320" y="359663"/>
                  </a:moveTo>
                  <a:lnTo>
                    <a:pt x="0" y="359663"/>
                  </a:lnTo>
                  <a:lnTo>
                    <a:pt x="0" y="0"/>
                  </a:lnTo>
                  <a:lnTo>
                    <a:pt x="274320" y="0"/>
                  </a:lnTo>
                  <a:lnTo>
                    <a:pt x="319828" y="6441"/>
                  </a:lnTo>
                  <a:lnTo>
                    <a:pt x="360764" y="24609"/>
                  </a:lnTo>
                  <a:lnTo>
                    <a:pt x="395478" y="52768"/>
                  </a:lnTo>
                  <a:lnTo>
                    <a:pt x="422317" y="89182"/>
                  </a:lnTo>
                  <a:lnTo>
                    <a:pt x="439631" y="132115"/>
                  </a:lnTo>
                  <a:lnTo>
                    <a:pt x="445770" y="179831"/>
                  </a:lnTo>
                  <a:lnTo>
                    <a:pt x="439631" y="227813"/>
                  </a:lnTo>
                  <a:lnTo>
                    <a:pt x="422317" y="270820"/>
                  </a:lnTo>
                  <a:lnTo>
                    <a:pt x="395478" y="307181"/>
                  </a:lnTo>
                  <a:lnTo>
                    <a:pt x="360764" y="335223"/>
                  </a:lnTo>
                  <a:lnTo>
                    <a:pt x="319828" y="353275"/>
                  </a:lnTo>
                  <a:lnTo>
                    <a:pt x="274320" y="359663"/>
                  </a:lnTo>
                  <a:close/>
                </a:path>
              </a:pathLst>
            </a:custGeom>
            <a:ln w="8636">
              <a:solidFill>
                <a:srgbClr val="000000"/>
              </a:solidFill>
            </a:ln>
          </p:spPr>
          <p:txBody>
            <a:bodyPr wrap="square" lIns="0" tIns="0" rIns="0" bIns="0" rtlCol="0"/>
            <a:lstStyle/>
            <a:p>
              <a:endParaRPr/>
            </a:p>
          </p:txBody>
        </p:sp>
        <p:sp>
          <p:nvSpPr>
            <p:cNvPr id="23" name="object 23"/>
            <p:cNvSpPr/>
            <p:nvPr/>
          </p:nvSpPr>
          <p:spPr>
            <a:xfrm>
              <a:off x="8153195" y="3274247"/>
              <a:ext cx="195477" cy="0"/>
            </a:xfrm>
            <a:custGeom>
              <a:avLst/>
              <a:gdLst/>
              <a:ahLst/>
              <a:cxnLst/>
              <a:rect l="l" t="t" r="r" b="b"/>
              <a:pathLst>
                <a:path w="228600">
                  <a:moveTo>
                    <a:pt x="0" y="0"/>
                  </a:moveTo>
                  <a:lnTo>
                    <a:pt x="228600" y="0"/>
                  </a:lnTo>
                </a:path>
              </a:pathLst>
            </a:custGeom>
            <a:ln w="8635">
              <a:solidFill>
                <a:srgbClr val="000000"/>
              </a:solidFill>
            </a:ln>
          </p:spPr>
          <p:txBody>
            <a:bodyPr wrap="square" lIns="0" tIns="0" rIns="0" bIns="0" rtlCol="0"/>
            <a:lstStyle/>
            <a:p>
              <a:endParaRPr/>
            </a:p>
          </p:txBody>
        </p:sp>
        <p:sp>
          <p:nvSpPr>
            <p:cNvPr id="24" name="object 24"/>
            <p:cNvSpPr/>
            <p:nvPr/>
          </p:nvSpPr>
          <p:spPr>
            <a:xfrm>
              <a:off x="8153195" y="3428023"/>
              <a:ext cx="195477" cy="0"/>
            </a:xfrm>
            <a:custGeom>
              <a:avLst/>
              <a:gdLst/>
              <a:ahLst/>
              <a:cxnLst/>
              <a:rect l="l" t="t" r="r" b="b"/>
              <a:pathLst>
                <a:path w="228600">
                  <a:moveTo>
                    <a:pt x="0" y="0"/>
                  </a:moveTo>
                  <a:lnTo>
                    <a:pt x="228600" y="0"/>
                  </a:lnTo>
                </a:path>
              </a:pathLst>
            </a:custGeom>
            <a:ln w="8635">
              <a:solidFill>
                <a:srgbClr val="000000"/>
              </a:solidFill>
            </a:ln>
          </p:spPr>
          <p:txBody>
            <a:bodyPr wrap="square" lIns="0" tIns="0" rIns="0" bIns="0" rtlCol="0"/>
            <a:lstStyle/>
            <a:p>
              <a:endParaRPr/>
            </a:p>
          </p:txBody>
        </p:sp>
        <p:sp>
          <p:nvSpPr>
            <p:cNvPr id="25" name="object 25"/>
            <p:cNvSpPr/>
            <p:nvPr/>
          </p:nvSpPr>
          <p:spPr>
            <a:xfrm>
              <a:off x="8348673" y="3351134"/>
              <a:ext cx="193305" cy="0"/>
            </a:xfrm>
            <a:custGeom>
              <a:avLst/>
              <a:gdLst/>
              <a:ahLst/>
              <a:cxnLst/>
              <a:rect l="l" t="t" r="r" b="b"/>
              <a:pathLst>
                <a:path w="226059">
                  <a:moveTo>
                    <a:pt x="0" y="0"/>
                  </a:moveTo>
                  <a:lnTo>
                    <a:pt x="225539" y="0"/>
                  </a:lnTo>
                </a:path>
              </a:pathLst>
            </a:custGeom>
            <a:ln w="8635">
              <a:solidFill>
                <a:srgbClr val="000000"/>
              </a:solidFill>
            </a:ln>
          </p:spPr>
          <p:txBody>
            <a:bodyPr wrap="square" lIns="0" tIns="0" rIns="0" bIns="0" rtlCol="0"/>
            <a:lstStyle/>
            <a:p>
              <a:endParaRPr/>
            </a:p>
          </p:txBody>
        </p:sp>
        <p:sp>
          <p:nvSpPr>
            <p:cNvPr id="26" name="object 26"/>
            <p:cNvSpPr/>
            <p:nvPr/>
          </p:nvSpPr>
          <p:spPr>
            <a:xfrm>
              <a:off x="8158396" y="3197359"/>
              <a:ext cx="381181" cy="308420"/>
            </a:xfrm>
            <a:custGeom>
              <a:avLst/>
              <a:gdLst/>
              <a:ahLst/>
              <a:cxnLst/>
              <a:rect l="l" t="t" r="r" b="b"/>
              <a:pathLst>
                <a:path w="445770" h="360679">
                  <a:moveTo>
                    <a:pt x="445770" y="179832"/>
                  </a:moveTo>
                  <a:lnTo>
                    <a:pt x="423125" y="147695"/>
                  </a:lnTo>
                  <a:lnTo>
                    <a:pt x="394918" y="117764"/>
                  </a:lnTo>
                  <a:lnTo>
                    <a:pt x="361585" y="90316"/>
                  </a:lnTo>
                  <a:lnTo>
                    <a:pt x="323564" y="65627"/>
                  </a:lnTo>
                  <a:lnTo>
                    <a:pt x="281292" y="43974"/>
                  </a:lnTo>
                  <a:lnTo>
                    <a:pt x="235100" y="25602"/>
                  </a:lnTo>
                  <a:lnTo>
                    <a:pt x="185716" y="10877"/>
                  </a:lnTo>
                  <a:lnTo>
                    <a:pt x="133350" y="0"/>
                  </a:lnTo>
                  <a:lnTo>
                    <a:pt x="0" y="0"/>
                  </a:lnTo>
                  <a:lnTo>
                    <a:pt x="27003" y="43615"/>
                  </a:lnTo>
                  <a:lnTo>
                    <a:pt x="46291" y="88463"/>
                  </a:lnTo>
                  <a:lnTo>
                    <a:pt x="57864" y="134132"/>
                  </a:lnTo>
                  <a:lnTo>
                    <a:pt x="61722" y="180213"/>
                  </a:lnTo>
                  <a:lnTo>
                    <a:pt x="61722" y="360426"/>
                  </a:lnTo>
                  <a:lnTo>
                    <a:pt x="133350" y="360426"/>
                  </a:lnTo>
                  <a:lnTo>
                    <a:pt x="185747" y="349312"/>
                  </a:lnTo>
                  <a:lnTo>
                    <a:pt x="235207" y="334415"/>
                  </a:lnTo>
                  <a:lnTo>
                    <a:pt x="281091" y="316076"/>
                  </a:lnTo>
                  <a:lnTo>
                    <a:pt x="323278" y="294417"/>
                  </a:lnTo>
                  <a:lnTo>
                    <a:pt x="361250" y="269722"/>
                  </a:lnTo>
                  <a:lnTo>
                    <a:pt x="394596" y="242232"/>
                  </a:lnTo>
                  <a:lnTo>
                    <a:pt x="422907" y="212188"/>
                  </a:lnTo>
                  <a:lnTo>
                    <a:pt x="445770" y="179832"/>
                  </a:lnTo>
                  <a:close/>
                </a:path>
                <a:path w="445770" h="360679">
                  <a:moveTo>
                    <a:pt x="61722" y="360426"/>
                  </a:moveTo>
                  <a:lnTo>
                    <a:pt x="61722" y="180213"/>
                  </a:lnTo>
                  <a:lnTo>
                    <a:pt x="57864" y="226293"/>
                  </a:lnTo>
                  <a:lnTo>
                    <a:pt x="46291" y="271962"/>
                  </a:lnTo>
                  <a:lnTo>
                    <a:pt x="27003" y="316810"/>
                  </a:lnTo>
                  <a:lnTo>
                    <a:pt x="0" y="360426"/>
                  </a:lnTo>
                  <a:lnTo>
                    <a:pt x="61722" y="360426"/>
                  </a:lnTo>
                  <a:close/>
                </a:path>
              </a:pathLst>
            </a:custGeom>
            <a:solidFill>
              <a:srgbClr val="FFFFFF"/>
            </a:solidFill>
          </p:spPr>
          <p:txBody>
            <a:bodyPr wrap="square" lIns="0" tIns="0" rIns="0" bIns="0" rtlCol="0"/>
            <a:lstStyle/>
            <a:p>
              <a:endParaRPr/>
            </a:p>
          </p:txBody>
        </p:sp>
        <p:sp>
          <p:nvSpPr>
            <p:cNvPr id="27" name="object 27"/>
            <p:cNvSpPr/>
            <p:nvPr/>
          </p:nvSpPr>
          <p:spPr>
            <a:xfrm>
              <a:off x="8158396" y="3197359"/>
              <a:ext cx="381181" cy="308420"/>
            </a:xfrm>
            <a:custGeom>
              <a:avLst/>
              <a:gdLst/>
              <a:ahLst/>
              <a:cxnLst/>
              <a:rect l="l" t="t" r="r" b="b"/>
              <a:pathLst>
                <a:path w="445770" h="360679">
                  <a:moveTo>
                    <a:pt x="445770" y="179832"/>
                  </a:moveTo>
                  <a:lnTo>
                    <a:pt x="422907" y="212188"/>
                  </a:lnTo>
                  <a:lnTo>
                    <a:pt x="394596" y="242232"/>
                  </a:lnTo>
                  <a:lnTo>
                    <a:pt x="361250" y="269722"/>
                  </a:lnTo>
                  <a:lnTo>
                    <a:pt x="323278" y="294417"/>
                  </a:lnTo>
                  <a:lnTo>
                    <a:pt x="281091" y="316076"/>
                  </a:lnTo>
                  <a:lnTo>
                    <a:pt x="235100" y="334458"/>
                  </a:lnTo>
                  <a:lnTo>
                    <a:pt x="185716" y="349321"/>
                  </a:lnTo>
                  <a:lnTo>
                    <a:pt x="133350" y="360426"/>
                  </a:lnTo>
                  <a:lnTo>
                    <a:pt x="0" y="360426"/>
                  </a:lnTo>
                  <a:lnTo>
                    <a:pt x="27003" y="316810"/>
                  </a:lnTo>
                  <a:lnTo>
                    <a:pt x="46291" y="271962"/>
                  </a:lnTo>
                  <a:lnTo>
                    <a:pt x="57864" y="226293"/>
                  </a:lnTo>
                  <a:lnTo>
                    <a:pt x="61722" y="180213"/>
                  </a:lnTo>
                  <a:lnTo>
                    <a:pt x="57864" y="134132"/>
                  </a:lnTo>
                  <a:lnTo>
                    <a:pt x="46291" y="88463"/>
                  </a:lnTo>
                  <a:lnTo>
                    <a:pt x="27003" y="43615"/>
                  </a:lnTo>
                  <a:lnTo>
                    <a:pt x="0" y="0"/>
                  </a:lnTo>
                  <a:lnTo>
                    <a:pt x="133350" y="0"/>
                  </a:lnTo>
                  <a:lnTo>
                    <a:pt x="185747" y="10883"/>
                  </a:lnTo>
                  <a:lnTo>
                    <a:pt x="235207" y="25634"/>
                  </a:lnTo>
                  <a:lnTo>
                    <a:pt x="281292" y="43974"/>
                  </a:lnTo>
                  <a:lnTo>
                    <a:pt x="323564" y="65627"/>
                  </a:lnTo>
                  <a:lnTo>
                    <a:pt x="361585" y="90316"/>
                  </a:lnTo>
                  <a:lnTo>
                    <a:pt x="394918" y="117764"/>
                  </a:lnTo>
                  <a:lnTo>
                    <a:pt x="423125" y="147695"/>
                  </a:lnTo>
                  <a:lnTo>
                    <a:pt x="445770" y="179832"/>
                  </a:lnTo>
                  <a:close/>
                </a:path>
              </a:pathLst>
            </a:custGeom>
            <a:ln w="8636">
              <a:solidFill>
                <a:srgbClr val="000000"/>
              </a:solidFill>
            </a:ln>
          </p:spPr>
          <p:txBody>
            <a:bodyPr wrap="square" lIns="0" tIns="0" rIns="0" bIns="0" rtlCol="0"/>
            <a:lstStyle/>
            <a:p>
              <a:endParaRPr/>
            </a:p>
          </p:txBody>
        </p:sp>
        <p:sp>
          <p:nvSpPr>
            <p:cNvPr id="28" name="object 28"/>
            <p:cNvSpPr/>
            <p:nvPr/>
          </p:nvSpPr>
          <p:spPr>
            <a:xfrm>
              <a:off x="8158396" y="3197359"/>
              <a:ext cx="381181" cy="308420"/>
            </a:xfrm>
            <a:custGeom>
              <a:avLst/>
              <a:gdLst/>
              <a:ahLst/>
              <a:cxnLst/>
              <a:rect l="l" t="t" r="r" b="b"/>
              <a:pathLst>
                <a:path w="445770" h="360679">
                  <a:moveTo>
                    <a:pt x="445770" y="179831"/>
                  </a:moveTo>
                  <a:lnTo>
                    <a:pt x="439631" y="132115"/>
                  </a:lnTo>
                  <a:lnTo>
                    <a:pt x="422317" y="89182"/>
                  </a:lnTo>
                  <a:lnTo>
                    <a:pt x="395478" y="52768"/>
                  </a:lnTo>
                  <a:lnTo>
                    <a:pt x="360764" y="24609"/>
                  </a:lnTo>
                  <a:lnTo>
                    <a:pt x="319828" y="6441"/>
                  </a:lnTo>
                  <a:lnTo>
                    <a:pt x="274320" y="0"/>
                  </a:lnTo>
                  <a:lnTo>
                    <a:pt x="0" y="0"/>
                  </a:lnTo>
                  <a:lnTo>
                    <a:pt x="0" y="360425"/>
                  </a:lnTo>
                  <a:lnTo>
                    <a:pt x="274320" y="360425"/>
                  </a:lnTo>
                  <a:lnTo>
                    <a:pt x="319828" y="353980"/>
                  </a:lnTo>
                  <a:lnTo>
                    <a:pt x="360764" y="335788"/>
                  </a:lnTo>
                  <a:lnTo>
                    <a:pt x="395478" y="307562"/>
                  </a:lnTo>
                  <a:lnTo>
                    <a:pt x="422317" y="271017"/>
                  </a:lnTo>
                  <a:lnTo>
                    <a:pt x="439631" y="227869"/>
                  </a:lnTo>
                  <a:lnTo>
                    <a:pt x="445770" y="179831"/>
                  </a:lnTo>
                  <a:close/>
                </a:path>
              </a:pathLst>
            </a:custGeom>
            <a:solidFill>
              <a:srgbClr val="FFFFFF"/>
            </a:solidFill>
          </p:spPr>
          <p:txBody>
            <a:bodyPr wrap="square" lIns="0" tIns="0" rIns="0" bIns="0" rtlCol="0"/>
            <a:lstStyle/>
            <a:p>
              <a:endParaRPr/>
            </a:p>
          </p:txBody>
        </p:sp>
        <p:sp>
          <p:nvSpPr>
            <p:cNvPr id="29" name="object 29"/>
            <p:cNvSpPr/>
            <p:nvPr/>
          </p:nvSpPr>
          <p:spPr>
            <a:xfrm>
              <a:off x="8158396" y="3197359"/>
              <a:ext cx="381181" cy="308420"/>
            </a:xfrm>
            <a:custGeom>
              <a:avLst/>
              <a:gdLst/>
              <a:ahLst/>
              <a:cxnLst/>
              <a:rect l="l" t="t" r="r" b="b"/>
              <a:pathLst>
                <a:path w="445770" h="360679">
                  <a:moveTo>
                    <a:pt x="274320" y="360425"/>
                  </a:moveTo>
                  <a:lnTo>
                    <a:pt x="0" y="360425"/>
                  </a:lnTo>
                  <a:lnTo>
                    <a:pt x="0" y="0"/>
                  </a:lnTo>
                  <a:lnTo>
                    <a:pt x="274320" y="0"/>
                  </a:lnTo>
                  <a:lnTo>
                    <a:pt x="319828" y="6441"/>
                  </a:lnTo>
                  <a:lnTo>
                    <a:pt x="360764" y="24609"/>
                  </a:lnTo>
                  <a:lnTo>
                    <a:pt x="395478" y="52768"/>
                  </a:lnTo>
                  <a:lnTo>
                    <a:pt x="422317" y="89182"/>
                  </a:lnTo>
                  <a:lnTo>
                    <a:pt x="439631" y="132115"/>
                  </a:lnTo>
                  <a:lnTo>
                    <a:pt x="445770" y="179831"/>
                  </a:lnTo>
                  <a:lnTo>
                    <a:pt x="439631" y="227869"/>
                  </a:lnTo>
                  <a:lnTo>
                    <a:pt x="422317" y="271017"/>
                  </a:lnTo>
                  <a:lnTo>
                    <a:pt x="395478" y="307562"/>
                  </a:lnTo>
                  <a:lnTo>
                    <a:pt x="360764" y="335787"/>
                  </a:lnTo>
                  <a:lnTo>
                    <a:pt x="319828" y="353980"/>
                  </a:lnTo>
                  <a:lnTo>
                    <a:pt x="274320" y="360425"/>
                  </a:lnTo>
                  <a:close/>
                </a:path>
              </a:pathLst>
            </a:custGeom>
            <a:ln w="8636">
              <a:solidFill>
                <a:srgbClr val="000000"/>
              </a:solidFill>
            </a:ln>
          </p:spPr>
          <p:txBody>
            <a:bodyPr wrap="square" lIns="0" tIns="0" rIns="0" bIns="0" rtlCol="0"/>
            <a:lstStyle/>
            <a:p>
              <a:endParaRPr/>
            </a:p>
          </p:txBody>
        </p:sp>
        <p:sp>
          <p:nvSpPr>
            <p:cNvPr id="30" name="object 30"/>
            <p:cNvSpPr/>
            <p:nvPr/>
          </p:nvSpPr>
          <p:spPr>
            <a:xfrm>
              <a:off x="8153195" y="3856770"/>
              <a:ext cx="195477" cy="0"/>
            </a:xfrm>
            <a:custGeom>
              <a:avLst/>
              <a:gdLst/>
              <a:ahLst/>
              <a:cxnLst/>
              <a:rect l="l" t="t" r="r" b="b"/>
              <a:pathLst>
                <a:path w="228600">
                  <a:moveTo>
                    <a:pt x="0" y="0"/>
                  </a:moveTo>
                  <a:lnTo>
                    <a:pt x="228600" y="0"/>
                  </a:lnTo>
                </a:path>
              </a:pathLst>
            </a:custGeom>
            <a:ln w="8635">
              <a:solidFill>
                <a:srgbClr val="000000"/>
              </a:solidFill>
            </a:ln>
          </p:spPr>
          <p:txBody>
            <a:bodyPr wrap="square" lIns="0" tIns="0" rIns="0" bIns="0" rtlCol="0"/>
            <a:lstStyle/>
            <a:p>
              <a:endParaRPr/>
            </a:p>
          </p:txBody>
        </p:sp>
        <p:sp>
          <p:nvSpPr>
            <p:cNvPr id="31" name="object 31"/>
            <p:cNvSpPr/>
            <p:nvPr/>
          </p:nvSpPr>
          <p:spPr>
            <a:xfrm>
              <a:off x="8153195" y="4010545"/>
              <a:ext cx="195477" cy="0"/>
            </a:xfrm>
            <a:custGeom>
              <a:avLst/>
              <a:gdLst/>
              <a:ahLst/>
              <a:cxnLst/>
              <a:rect l="l" t="t" r="r" b="b"/>
              <a:pathLst>
                <a:path w="228600">
                  <a:moveTo>
                    <a:pt x="0" y="0"/>
                  </a:moveTo>
                  <a:lnTo>
                    <a:pt x="228600" y="0"/>
                  </a:lnTo>
                </a:path>
              </a:pathLst>
            </a:custGeom>
            <a:ln w="8636">
              <a:solidFill>
                <a:srgbClr val="000000"/>
              </a:solidFill>
            </a:ln>
          </p:spPr>
          <p:txBody>
            <a:bodyPr wrap="square" lIns="0" tIns="0" rIns="0" bIns="0" rtlCol="0"/>
            <a:lstStyle/>
            <a:p>
              <a:endParaRPr/>
            </a:p>
          </p:txBody>
        </p:sp>
        <p:sp>
          <p:nvSpPr>
            <p:cNvPr id="32" name="object 32"/>
            <p:cNvSpPr/>
            <p:nvPr/>
          </p:nvSpPr>
          <p:spPr>
            <a:xfrm>
              <a:off x="8348673" y="3933658"/>
              <a:ext cx="193305" cy="0"/>
            </a:xfrm>
            <a:custGeom>
              <a:avLst/>
              <a:gdLst/>
              <a:ahLst/>
              <a:cxnLst/>
              <a:rect l="l" t="t" r="r" b="b"/>
              <a:pathLst>
                <a:path w="226059">
                  <a:moveTo>
                    <a:pt x="0" y="0"/>
                  </a:moveTo>
                  <a:lnTo>
                    <a:pt x="225539" y="0"/>
                  </a:lnTo>
                </a:path>
              </a:pathLst>
            </a:custGeom>
            <a:ln w="8636">
              <a:solidFill>
                <a:srgbClr val="000000"/>
              </a:solidFill>
            </a:ln>
          </p:spPr>
          <p:txBody>
            <a:bodyPr wrap="square" lIns="0" tIns="0" rIns="0" bIns="0" rtlCol="0"/>
            <a:lstStyle/>
            <a:p>
              <a:endParaRPr/>
            </a:p>
          </p:txBody>
        </p:sp>
        <p:sp>
          <p:nvSpPr>
            <p:cNvPr id="33" name="object 33"/>
            <p:cNvSpPr/>
            <p:nvPr/>
          </p:nvSpPr>
          <p:spPr>
            <a:xfrm>
              <a:off x="8158396" y="3779883"/>
              <a:ext cx="381181" cy="307877"/>
            </a:xfrm>
            <a:custGeom>
              <a:avLst/>
              <a:gdLst/>
              <a:ahLst/>
              <a:cxnLst/>
              <a:rect l="l" t="t" r="r" b="b"/>
              <a:pathLst>
                <a:path w="445770" h="360045">
                  <a:moveTo>
                    <a:pt x="445770" y="179832"/>
                  </a:moveTo>
                  <a:lnTo>
                    <a:pt x="423125" y="147476"/>
                  </a:lnTo>
                  <a:lnTo>
                    <a:pt x="394918" y="117443"/>
                  </a:lnTo>
                  <a:lnTo>
                    <a:pt x="361585" y="89981"/>
                  </a:lnTo>
                  <a:lnTo>
                    <a:pt x="323564" y="65341"/>
                  </a:lnTo>
                  <a:lnTo>
                    <a:pt x="281292" y="43773"/>
                  </a:lnTo>
                  <a:lnTo>
                    <a:pt x="235100" y="25495"/>
                  </a:lnTo>
                  <a:lnTo>
                    <a:pt x="185716" y="10846"/>
                  </a:lnTo>
                  <a:lnTo>
                    <a:pt x="133350" y="0"/>
                  </a:lnTo>
                  <a:lnTo>
                    <a:pt x="0" y="0"/>
                  </a:lnTo>
                  <a:lnTo>
                    <a:pt x="27003" y="43614"/>
                  </a:lnTo>
                  <a:lnTo>
                    <a:pt x="46291" y="88451"/>
                  </a:lnTo>
                  <a:lnTo>
                    <a:pt x="57864" y="134092"/>
                  </a:lnTo>
                  <a:lnTo>
                    <a:pt x="61722" y="180117"/>
                  </a:lnTo>
                  <a:lnTo>
                    <a:pt x="61722" y="359664"/>
                  </a:lnTo>
                  <a:lnTo>
                    <a:pt x="133350" y="359664"/>
                  </a:lnTo>
                  <a:lnTo>
                    <a:pt x="185747" y="348552"/>
                  </a:lnTo>
                  <a:lnTo>
                    <a:pt x="235207" y="333665"/>
                  </a:lnTo>
                  <a:lnTo>
                    <a:pt x="281091" y="315354"/>
                  </a:lnTo>
                  <a:lnTo>
                    <a:pt x="323278" y="293751"/>
                  </a:lnTo>
                  <a:lnTo>
                    <a:pt x="361250" y="269146"/>
                  </a:lnTo>
                  <a:lnTo>
                    <a:pt x="394596" y="241792"/>
                  </a:lnTo>
                  <a:lnTo>
                    <a:pt x="422907" y="211937"/>
                  </a:lnTo>
                  <a:lnTo>
                    <a:pt x="445770" y="179832"/>
                  </a:lnTo>
                  <a:close/>
                </a:path>
                <a:path w="445770" h="360045">
                  <a:moveTo>
                    <a:pt x="61722" y="359664"/>
                  </a:moveTo>
                  <a:lnTo>
                    <a:pt x="61722" y="180117"/>
                  </a:lnTo>
                  <a:lnTo>
                    <a:pt x="57864" y="226107"/>
                  </a:lnTo>
                  <a:lnTo>
                    <a:pt x="46291" y="271641"/>
                  </a:lnTo>
                  <a:lnTo>
                    <a:pt x="27003" y="316299"/>
                  </a:lnTo>
                  <a:lnTo>
                    <a:pt x="0" y="359664"/>
                  </a:lnTo>
                  <a:lnTo>
                    <a:pt x="61722" y="359664"/>
                  </a:lnTo>
                  <a:close/>
                </a:path>
              </a:pathLst>
            </a:custGeom>
            <a:solidFill>
              <a:srgbClr val="FFFFFF"/>
            </a:solidFill>
          </p:spPr>
          <p:txBody>
            <a:bodyPr wrap="square" lIns="0" tIns="0" rIns="0" bIns="0" rtlCol="0"/>
            <a:lstStyle/>
            <a:p>
              <a:endParaRPr/>
            </a:p>
          </p:txBody>
        </p:sp>
        <p:sp>
          <p:nvSpPr>
            <p:cNvPr id="34" name="object 34"/>
            <p:cNvSpPr/>
            <p:nvPr/>
          </p:nvSpPr>
          <p:spPr>
            <a:xfrm>
              <a:off x="8158396" y="3779883"/>
              <a:ext cx="381181" cy="307877"/>
            </a:xfrm>
            <a:custGeom>
              <a:avLst/>
              <a:gdLst/>
              <a:ahLst/>
              <a:cxnLst/>
              <a:rect l="l" t="t" r="r" b="b"/>
              <a:pathLst>
                <a:path w="445770" h="360045">
                  <a:moveTo>
                    <a:pt x="445770" y="179832"/>
                  </a:moveTo>
                  <a:lnTo>
                    <a:pt x="422907" y="211937"/>
                  </a:lnTo>
                  <a:lnTo>
                    <a:pt x="394596" y="241792"/>
                  </a:lnTo>
                  <a:lnTo>
                    <a:pt x="361250" y="269146"/>
                  </a:lnTo>
                  <a:lnTo>
                    <a:pt x="323278" y="293751"/>
                  </a:lnTo>
                  <a:lnTo>
                    <a:pt x="281091" y="315354"/>
                  </a:lnTo>
                  <a:lnTo>
                    <a:pt x="235100" y="333708"/>
                  </a:lnTo>
                  <a:lnTo>
                    <a:pt x="185716" y="348561"/>
                  </a:lnTo>
                  <a:lnTo>
                    <a:pt x="133350" y="359664"/>
                  </a:lnTo>
                  <a:lnTo>
                    <a:pt x="0" y="359664"/>
                  </a:lnTo>
                  <a:lnTo>
                    <a:pt x="27003" y="316299"/>
                  </a:lnTo>
                  <a:lnTo>
                    <a:pt x="46291" y="271641"/>
                  </a:lnTo>
                  <a:lnTo>
                    <a:pt x="57864" y="226107"/>
                  </a:lnTo>
                  <a:lnTo>
                    <a:pt x="61722" y="180117"/>
                  </a:lnTo>
                  <a:lnTo>
                    <a:pt x="57864" y="134092"/>
                  </a:lnTo>
                  <a:lnTo>
                    <a:pt x="46291" y="88451"/>
                  </a:lnTo>
                  <a:lnTo>
                    <a:pt x="27003" y="43614"/>
                  </a:lnTo>
                  <a:lnTo>
                    <a:pt x="0" y="0"/>
                  </a:lnTo>
                  <a:lnTo>
                    <a:pt x="133350" y="0"/>
                  </a:lnTo>
                  <a:lnTo>
                    <a:pt x="185747" y="10852"/>
                  </a:lnTo>
                  <a:lnTo>
                    <a:pt x="235207" y="25527"/>
                  </a:lnTo>
                  <a:lnTo>
                    <a:pt x="281292" y="43773"/>
                  </a:lnTo>
                  <a:lnTo>
                    <a:pt x="323564" y="65341"/>
                  </a:lnTo>
                  <a:lnTo>
                    <a:pt x="361585" y="89981"/>
                  </a:lnTo>
                  <a:lnTo>
                    <a:pt x="394918" y="117443"/>
                  </a:lnTo>
                  <a:lnTo>
                    <a:pt x="423125" y="147476"/>
                  </a:lnTo>
                  <a:lnTo>
                    <a:pt x="445770" y="179832"/>
                  </a:lnTo>
                  <a:close/>
                </a:path>
              </a:pathLst>
            </a:custGeom>
            <a:ln w="8636">
              <a:solidFill>
                <a:srgbClr val="000000"/>
              </a:solidFill>
            </a:ln>
          </p:spPr>
          <p:txBody>
            <a:bodyPr wrap="square" lIns="0" tIns="0" rIns="0" bIns="0" rtlCol="0"/>
            <a:lstStyle/>
            <a:p>
              <a:endParaRPr/>
            </a:p>
          </p:txBody>
        </p:sp>
        <p:sp>
          <p:nvSpPr>
            <p:cNvPr id="35" name="object 35"/>
            <p:cNvSpPr/>
            <p:nvPr/>
          </p:nvSpPr>
          <p:spPr>
            <a:xfrm>
              <a:off x="8158396" y="3779883"/>
              <a:ext cx="381181" cy="307877"/>
            </a:xfrm>
            <a:custGeom>
              <a:avLst/>
              <a:gdLst/>
              <a:ahLst/>
              <a:cxnLst/>
              <a:rect l="l" t="t" r="r" b="b"/>
              <a:pathLst>
                <a:path w="445770" h="360045">
                  <a:moveTo>
                    <a:pt x="445770" y="179831"/>
                  </a:moveTo>
                  <a:lnTo>
                    <a:pt x="439631" y="132115"/>
                  </a:lnTo>
                  <a:lnTo>
                    <a:pt x="422317" y="89182"/>
                  </a:lnTo>
                  <a:lnTo>
                    <a:pt x="395478" y="52768"/>
                  </a:lnTo>
                  <a:lnTo>
                    <a:pt x="360764" y="24609"/>
                  </a:lnTo>
                  <a:lnTo>
                    <a:pt x="319828" y="6441"/>
                  </a:lnTo>
                  <a:lnTo>
                    <a:pt x="274320" y="0"/>
                  </a:lnTo>
                  <a:lnTo>
                    <a:pt x="0" y="0"/>
                  </a:lnTo>
                  <a:lnTo>
                    <a:pt x="0" y="359663"/>
                  </a:lnTo>
                  <a:lnTo>
                    <a:pt x="274320" y="359663"/>
                  </a:lnTo>
                  <a:lnTo>
                    <a:pt x="319828" y="353275"/>
                  </a:lnTo>
                  <a:lnTo>
                    <a:pt x="360764" y="335223"/>
                  </a:lnTo>
                  <a:lnTo>
                    <a:pt x="395478" y="307181"/>
                  </a:lnTo>
                  <a:lnTo>
                    <a:pt x="422317" y="270820"/>
                  </a:lnTo>
                  <a:lnTo>
                    <a:pt x="439631" y="227813"/>
                  </a:lnTo>
                  <a:lnTo>
                    <a:pt x="445770" y="179831"/>
                  </a:lnTo>
                  <a:close/>
                </a:path>
              </a:pathLst>
            </a:custGeom>
            <a:solidFill>
              <a:srgbClr val="FFFFFF"/>
            </a:solidFill>
          </p:spPr>
          <p:txBody>
            <a:bodyPr wrap="square" lIns="0" tIns="0" rIns="0" bIns="0" rtlCol="0"/>
            <a:lstStyle/>
            <a:p>
              <a:endParaRPr/>
            </a:p>
          </p:txBody>
        </p:sp>
        <p:sp>
          <p:nvSpPr>
            <p:cNvPr id="36" name="object 36"/>
            <p:cNvSpPr/>
            <p:nvPr/>
          </p:nvSpPr>
          <p:spPr>
            <a:xfrm>
              <a:off x="8158396" y="3779883"/>
              <a:ext cx="381181" cy="307877"/>
            </a:xfrm>
            <a:custGeom>
              <a:avLst/>
              <a:gdLst/>
              <a:ahLst/>
              <a:cxnLst/>
              <a:rect l="l" t="t" r="r" b="b"/>
              <a:pathLst>
                <a:path w="445770" h="360045">
                  <a:moveTo>
                    <a:pt x="274320" y="359663"/>
                  </a:moveTo>
                  <a:lnTo>
                    <a:pt x="0" y="359663"/>
                  </a:lnTo>
                  <a:lnTo>
                    <a:pt x="0" y="0"/>
                  </a:lnTo>
                  <a:lnTo>
                    <a:pt x="274320" y="0"/>
                  </a:lnTo>
                  <a:lnTo>
                    <a:pt x="319828" y="6441"/>
                  </a:lnTo>
                  <a:lnTo>
                    <a:pt x="360764" y="24609"/>
                  </a:lnTo>
                  <a:lnTo>
                    <a:pt x="395478" y="52768"/>
                  </a:lnTo>
                  <a:lnTo>
                    <a:pt x="422317" y="89182"/>
                  </a:lnTo>
                  <a:lnTo>
                    <a:pt x="439631" y="132115"/>
                  </a:lnTo>
                  <a:lnTo>
                    <a:pt x="445770" y="179831"/>
                  </a:lnTo>
                  <a:lnTo>
                    <a:pt x="439631" y="227813"/>
                  </a:lnTo>
                  <a:lnTo>
                    <a:pt x="422317" y="270820"/>
                  </a:lnTo>
                  <a:lnTo>
                    <a:pt x="395478" y="307181"/>
                  </a:lnTo>
                  <a:lnTo>
                    <a:pt x="360764" y="335223"/>
                  </a:lnTo>
                  <a:lnTo>
                    <a:pt x="319828" y="353275"/>
                  </a:lnTo>
                  <a:lnTo>
                    <a:pt x="274320" y="359663"/>
                  </a:lnTo>
                  <a:close/>
                </a:path>
              </a:pathLst>
            </a:custGeom>
            <a:ln w="8636">
              <a:solidFill>
                <a:srgbClr val="000000"/>
              </a:solidFill>
            </a:ln>
          </p:spPr>
          <p:txBody>
            <a:bodyPr wrap="square" lIns="0" tIns="0" rIns="0" bIns="0" rtlCol="0"/>
            <a:lstStyle/>
            <a:p>
              <a:endParaRPr/>
            </a:p>
          </p:txBody>
        </p:sp>
        <p:sp>
          <p:nvSpPr>
            <p:cNvPr id="37" name="object 37"/>
            <p:cNvSpPr/>
            <p:nvPr/>
          </p:nvSpPr>
          <p:spPr>
            <a:xfrm>
              <a:off x="8153195" y="4435383"/>
              <a:ext cx="195477" cy="0"/>
            </a:xfrm>
            <a:custGeom>
              <a:avLst/>
              <a:gdLst/>
              <a:ahLst/>
              <a:cxnLst/>
              <a:rect l="l" t="t" r="r" b="b"/>
              <a:pathLst>
                <a:path w="228600">
                  <a:moveTo>
                    <a:pt x="0" y="0"/>
                  </a:moveTo>
                  <a:lnTo>
                    <a:pt x="228600" y="0"/>
                  </a:lnTo>
                </a:path>
              </a:pathLst>
            </a:custGeom>
            <a:ln w="8636">
              <a:solidFill>
                <a:srgbClr val="000000"/>
              </a:solidFill>
            </a:ln>
          </p:spPr>
          <p:txBody>
            <a:bodyPr wrap="square" lIns="0" tIns="0" rIns="0" bIns="0" rtlCol="0"/>
            <a:lstStyle/>
            <a:p>
              <a:endParaRPr/>
            </a:p>
          </p:txBody>
        </p:sp>
        <p:sp>
          <p:nvSpPr>
            <p:cNvPr id="38" name="object 38"/>
            <p:cNvSpPr/>
            <p:nvPr/>
          </p:nvSpPr>
          <p:spPr>
            <a:xfrm>
              <a:off x="8153195" y="4589158"/>
              <a:ext cx="195477" cy="0"/>
            </a:xfrm>
            <a:custGeom>
              <a:avLst/>
              <a:gdLst/>
              <a:ahLst/>
              <a:cxnLst/>
              <a:rect l="l" t="t" r="r" b="b"/>
              <a:pathLst>
                <a:path w="228600">
                  <a:moveTo>
                    <a:pt x="0" y="0"/>
                  </a:moveTo>
                  <a:lnTo>
                    <a:pt x="228600" y="0"/>
                  </a:lnTo>
                </a:path>
              </a:pathLst>
            </a:custGeom>
            <a:ln w="8636">
              <a:solidFill>
                <a:srgbClr val="000000"/>
              </a:solidFill>
            </a:ln>
          </p:spPr>
          <p:txBody>
            <a:bodyPr wrap="square" lIns="0" tIns="0" rIns="0" bIns="0" rtlCol="0"/>
            <a:lstStyle/>
            <a:p>
              <a:endParaRPr/>
            </a:p>
          </p:txBody>
        </p:sp>
        <p:sp>
          <p:nvSpPr>
            <p:cNvPr id="39" name="object 39"/>
            <p:cNvSpPr/>
            <p:nvPr/>
          </p:nvSpPr>
          <p:spPr>
            <a:xfrm>
              <a:off x="8348673" y="4512271"/>
              <a:ext cx="193305" cy="0"/>
            </a:xfrm>
            <a:custGeom>
              <a:avLst/>
              <a:gdLst/>
              <a:ahLst/>
              <a:cxnLst/>
              <a:rect l="l" t="t" r="r" b="b"/>
              <a:pathLst>
                <a:path w="226059">
                  <a:moveTo>
                    <a:pt x="0" y="0"/>
                  </a:moveTo>
                  <a:lnTo>
                    <a:pt x="225539" y="0"/>
                  </a:lnTo>
                </a:path>
              </a:pathLst>
            </a:custGeom>
            <a:ln w="8636">
              <a:solidFill>
                <a:srgbClr val="000000"/>
              </a:solidFill>
            </a:ln>
          </p:spPr>
          <p:txBody>
            <a:bodyPr wrap="square" lIns="0" tIns="0" rIns="0" bIns="0" rtlCol="0"/>
            <a:lstStyle/>
            <a:p>
              <a:endParaRPr/>
            </a:p>
          </p:txBody>
        </p:sp>
        <p:sp>
          <p:nvSpPr>
            <p:cNvPr id="40" name="object 40"/>
            <p:cNvSpPr/>
            <p:nvPr/>
          </p:nvSpPr>
          <p:spPr>
            <a:xfrm>
              <a:off x="8158396" y="4357843"/>
              <a:ext cx="381181" cy="308420"/>
            </a:xfrm>
            <a:custGeom>
              <a:avLst/>
              <a:gdLst/>
              <a:ahLst/>
              <a:cxnLst/>
              <a:rect l="l" t="t" r="r" b="b"/>
              <a:pathLst>
                <a:path w="445770" h="360679">
                  <a:moveTo>
                    <a:pt x="445770" y="180593"/>
                  </a:moveTo>
                  <a:lnTo>
                    <a:pt x="423125" y="148237"/>
                  </a:lnTo>
                  <a:lnTo>
                    <a:pt x="394918" y="118193"/>
                  </a:lnTo>
                  <a:lnTo>
                    <a:pt x="361585" y="90703"/>
                  </a:lnTo>
                  <a:lnTo>
                    <a:pt x="323564" y="66008"/>
                  </a:lnTo>
                  <a:lnTo>
                    <a:pt x="281292" y="44349"/>
                  </a:lnTo>
                  <a:lnTo>
                    <a:pt x="235100" y="25935"/>
                  </a:lnTo>
                  <a:lnTo>
                    <a:pt x="185716" y="11097"/>
                  </a:lnTo>
                  <a:lnTo>
                    <a:pt x="133350" y="0"/>
                  </a:lnTo>
                  <a:lnTo>
                    <a:pt x="0" y="0"/>
                  </a:lnTo>
                  <a:lnTo>
                    <a:pt x="27003" y="43615"/>
                  </a:lnTo>
                  <a:lnTo>
                    <a:pt x="46291" y="88463"/>
                  </a:lnTo>
                  <a:lnTo>
                    <a:pt x="57864" y="134132"/>
                  </a:lnTo>
                  <a:lnTo>
                    <a:pt x="61722" y="180212"/>
                  </a:lnTo>
                  <a:lnTo>
                    <a:pt x="61722" y="360425"/>
                  </a:lnTo>
                  <a:lnTo>
                    <a:pt x="133350" y="360425"/>
                  </a:lnTo>
                  <a:lnTo>
                    <a:pt x="185747" y="349314"/>
                  </a:lnTo>
                  <a:lnTo>
                    <a:pt x="235207" y="334427"/>
                  </a:lnTo>
                  <a:lnTo>
                    <a:pt x="281091" y="316116"/>
                  </a:lnTo>
                  <a:lnTo>
                    <a:pt x="323278" y="294512"/>
                  </a:lnTo>
                  <a:lnTo>
                    <a:pt x="361250" y="269908"/>
                  </a:lnTo>
                  <a:lnTo>
                    <a:pt x="394596" y="242554"/>
                  </a:lnTo>
                  <a:lnTo>
                    <a:pt x="422907" y="212699"/>
                  </a:lnTo>
                  <a:lnTo>
                    <a:pt x="445770" y="180593"/>
                  </a:lnTo>
                  <a:close/>
                </a:path>
                <a:path w="445770" h="360679">
                  <a:moveTo>
                    <a:pt x="61722" y="360425"/>
                  </a:moveTo>
                  <a:lnTo>
                    <a:pt x="61722" y="180212"/>
                  </a:lnTo>
                  <a:lnTo>
                    <a:pt x="57864" y="226293"/>
                  </a:lnTo>
                  <a:lnTo>
                    <a:pt x="46291" y="271962"/>
                  </a:lnTo>
                  <a:lnTo>
                    <a:pt x="27003" y="316810"/>
                  </a:lnTo>
                  <a:lnTo>
                    <a:pt x="0" y="360425"/>
                  </a:lnTo>
                  <a:lnTo>
                    <a:pt x="61722" y="360425"/>
                  </a:lnTo>
                  <a:close/>
                </a:path>
              </a:pathLst>
            </a:custGeom>
            <a:solidFill>
              <a:srgbClr val="FFFFFF"/>
            </a:solidFill>
          </p:spPr>
          <p:txBody>
            <a:bodyPr wrap="square" lIns="0" tIns="0" rIns="0" bIns="0" rtlCol="0"/>
            <a:lstStyle/>
            <a:p>
              <a:endParaRPr/>
            </a:p>
          </p:txBody>
        </p:sp>
        <p:sp>
          <p:nvSpPr>
            <p:cNvPr id="41" name="object 41"/>
            <p:cNvSpPr/>
            <p:nvPr/>
          </p:nvSpPr>
          <p:spPr>
            <a:xfrm>
              <a:off x="8158396" y="4357843"/>
              <a:ext cx="381181" cy="308420"/>
            </a:xfrm>
            <a:custGeom>
              <a:avLst/>
              <a:gdLst/>
              <a:ahLst/>
              <a:cxnLst/>
              <a:rect l="l" t="t" r="r" b="b"/>
              <a:pathLst>
                <a:path w="445770" h="360679">
                  <a:moveTo>
                    <a:pt x="445770" y="180593"/>
                  </a:moveTo>
                  <a:lnTo>
                    <a:pt x="422907" y="212699"/>
                  </a:lnTo>
                  <a:lnTo>
                    <a:pt x="394596" y="242554"/>
                  </a:lnTo>
                  <a:lnTo>
                    <a:pt x="361250" y="269908"/>
                  </a:lnTo>
                  <a:lnTo>
                    <a:pt x="323278" y="294512"/>
                  </a:lnTo>
                  <a:lnTo>
                    <a:pt x="281091" y="316116"/>
                  </a:lnTo>
                  <a:lnTo>
                    <a:pt x="235100" y="334470"/>
                  </a:lnTo>
                  <a:lnTo>
                    <a:pt x="185716" y="349323"/>
                  </a:lnTo>
                  <a:lnTo>
                    <a:pt x="133350" y="360425"/>
                  </a:lnTo>
                  <a:lnTo>
                    <a:pt x="0" y="360425"/>
                  </a:lnTo>
                  <a:lnTo>
                    <a:pt x="27003" y="316810"/>
                  </a:lnTo>
                  <a:lnTo>
                    <a:pt x="46291" y="271962"/>
                  </a:lnTo>
                  <a:lnTo>
                    <a:pt x="57864" y="226293"/>
                  </a:lnTo>
                  <a:lnTo>
                    <a:pt x="61722" y="180212"/>
                  </a:lnTo>
                  <a:lnTo>
                    <a:pt x="57864" y="134132"/>
                  </a:lnTo>
                  <a:lnTo>
                    <a:pt x="46291" y="88463"/>
                  </a:lnTo>
                  <a:lnTo>
                    <a:pt x="27003" y="43615"/>
                  </a:lnTo>
                  <a:lnTo>
                    <a:pt x="0" y="0"/>
                  </a:lnTo>
                  <a:lnTo>
                    <a:pt x="133350" y="0"/>
                  </a:lnTo>
                  <a:lnTo>
                    <a:pt x="185747" y="11104"/>
                  </a:lnTo>
                  <a:lnTo>
                    <a:pt x="235207" y="25967"/>
                  </a:lnTo>
                  <a:lnTo>
                    <a:pt x="281292" y="44349"/>
                  </a:lnTo>
                  <a:lnTo>
                    <a:pt x="323564" y="66008"/>
                  </a:lnTo>
                  <a:lnTo>
                    <a:pt x="361585" y="90703"/>
                  </a:lnTo>
                  <a:lnTo>
                    <a:pt x="394918" y="118193"/>
                  </a:lnTo>
                  <a:lnTo>
                    <a:pt x="423125" y="148237"/>
                  </a:lnTo>
                  <a:lnTo>
                    <a:pt x="445770" y="180593"/>
                  </a:lnTo>
                  <a:close/>
                </a:path>
              </a:pathLst>
            </a:custGeom>
            <a:ln w="8636">
              <a:solidFill>
                <a:srgbClr val="000000"/>
              </a:solidFill>
            </a:ln>
          </p:spPr>
          <p:txBody>
            <a:bodyPr wrap="square" lIns="0" tIns="0" rIns="0" bIns="0" rtlCol="0"/>
            <a:lstStyle/>
            <a:p>
              <a:endParaRPr/>
            </a:p>
          </p:txBody>
        </p:sp>
        <p:sp>
          <p:nvSpPr>
            <p:cNvPr id="42" name="object 42"/>
            <p:cNvSpPr/>
            <p:nvPr/>
          </p:nvSpPr>
          <p:spPr>
            <a:xfrm>
              <a:off x="8158396" y="4357843"/>
              <a:ext cx="381181" cy="308420"/>
            </a:xfrm>
            <a:custGeom>
              <a:avLst/>
              <a:gdLst/>
              <a:ahLst/>
              <a:cxnLst/>
              <a:rect l="l" t="t" r="r" b="b"/>
              <a:pathLst>
                <a:path w="445770" h="360679">
                  <a:moveTo>
                    <a:pt x="445770" y="180593"/>
                  </a:moveTo>
                  <a:lnTo>
                    <a:pt x="439631" y="132556"/>
                  </a:lnTo>
                  <a:lnTo>
                    <a:pt x="422317" y="89407"/>
                  </a:lnTo>
                  <a:lnTo>
                    <a:pt x="395478" y="52863"/>
                  </a:lnTo>
                  <a:lnTo>
                    <a:pt x="360764" y="24637"/>
                  </a:lnTo>
                  <a:lnTo>
                    <a:pt x="319828" y="6445"/>
                  </a:lnTo>
                  <a:lnTo>
                    <a:pt x="274320" y="0"/>
                  </a:lnTo>
                  <a:lnTo>
                    <a:pt x="0" y="0"/>
                  </a:lnTo>
                  <a:lnTo>
                    <a:pt x="0" y="360425"/>
                  </a:lnTo>
                  <a:lnTo>
                    <a:pt x="274320" y="360425"/>
                  </a:lnTo>
                  <a:lnTo>
                    <a:pt x="319828" y="353984"/>
                  </a:lnTo>
                  <a:lnTo>
                    <a:pt x="360764" y="335816"/>
                  </a:lnTo>
                  <a:lnTo>
                    <a:pt x="395478" y="307657"/>
                  </a:lnTo>
                  <a:lnTo>
                    <a:pt x="422317" y="271243"/>
                  </a:lnTo>
                  <a:lnTo>
                    <a:pt x="439631" y="228310"/>
                  </a:lnTo>
                  <a:lnTo>
                    <a:pt x="445770" y="180593"/>
                  </a:lnTo>
                  <a:close/>
                </a:path>
              </a:pathLst>
            </a:custGeom>
            <a:solidFill>
              <a:srgbClr val="FFFFFF"/>
            </a:solidFill>
          </p:spPr>
          <p:txBody>
            <a:bodyPr wrap="square" lIns="0" tIns="0" rIns="0" bIns="0" rtlCol="0"/>
            <a:lstStyle/>
            <a:p>
              <a:endParaRPr/>
            </a:p>
          </p:txBody>
        </p:sp>
        <p:sp>
          <p:nvSpPr>
            <p:cNvPr id="43" name="object 43"/>
            <p:cNvSpPr/>
            <p:nvPr/>
          </p:nvSpPr>
          <p:spPr>
            <a:xfrm>
              <a:off x="8158396" y="4357843"/>
              <a:ext cx="381181" cy="308420"/>
            </a:xfrm>
            <a:custGeom>
              <a:avLst/>
              <a:gdLst/>
              <a:ahLst/>
              <a:cxnLst/>
              <a:rect l="l" t="t" r="r" b="b"/>
              <a:pathLst>
                <a:path w="445770" h="360679">
                  <a:moveTo>
                    <a:pt x="274320" y="360425"/>
                  </a:moveTo>
                  <a:lnTo>
                    <a:pt x="0" y="360425"/>
                  </a:lnTo>
                  <a:lnTo>
                    <a:pt x="0" y="0"/>
                  </a:lnTo>
                  <a:lnTo>
                    <a:pt x="274320" y="0"/>
                  </a:lnTo>
                  <a:lnTo>
                    <a:pt x="319828" y="6445"/>
                  </a:lnTo>
                  <a:lnTo>
                    <a:pt x="360764" y="24637"/>
                  </a:lnTo>
                  <a:lnTo>
                    <a:pt x="395478" y="52863"/>
                  </a:lnTo>
                  <a:lnTo>
                    <a:pt x="422317" y="89407"/>
                  </a:lnTo>
                  <a:lnTo>
                    <a:pt x="439631" y="132556"/>
                  </a:lnTo>
                  <a:lnTo>
                    <a:pt x="445770" y="180593"/>
                  </a:lnTo>
                  <a:lnTo>
                    <a:pt x="439631" y="228310"/>
                  </a:lnTo>
                  <a:lnTo>
                    <a:pt x="422317" y="271243"/>
                  </a:lnTo>
                  <a:lnTo>
                    <a:pt x="395478" y="307657"/>
                  </a:lnTo>
                  <a:lnTo>
                    <a:pt x="360764" y="335816"/>
                  </a:lnTo>
                  <a:lnTo>
                    <a:pt x="319828" y="353984"/>
                  </a:lnTo>
                  <a:lnTo>
                    <a:pt x="274320" y="360425"/>
                  </a:lnTo>
                  <a:close/>
                </a:path>
              </a:pathLst>
            </a:custGeom>
            <a:ln w="8636">
              <a:solidFill>
                <a:srgbClr val="000000"/>
              </a:solidFill>
            </a:ln>
          </p:spPr>
          <p:txBody>
            <a:bodyPr wrap="square" lIns="0" tIns="0" rIns="0" bIns="0" rtlCol="0"/>
            <a:lstStyle/>
            <a:p>
              <a:endParaRPr/>
            </a:p>
          </p:txBody>
        </p:sp>
        <p:sp>
          <p:nvSpPr>
            <p:cNvPr id="44" name="object 44"/>
            <p:cNvSpPr/>
            <p:nvPr/>
          </p:nvSpPr>
          <p:spPr>
            <a:xfrm>
              <a:off x="8153195" y="5017254"/>
              <a:ext cx="195477" cy="0"/>
            </a:xfrm>
            <a:custGeom>
              <a:avLst/>
              <a:gdLst/>
              <a:ahLst/>
              <a:cxnLst/>
              <a:rect l="l" t="t" r="r" b="b"/>
              <a:pathLst>
                <a:path w="228600">
                  <a:moveTo>
                    <a:pt x="0" y="0"/>
                  </a:moveTo>
                  <a:lnTo>
                    <a:pt x="228600" y="0"/>
                  </a:lnTo>
                </a:path>
              </a:pathLst>
            </a:custGeom>
            <a:ln w="8636">
              <a:solidFill>
                <a:srgbClr val="000000"/>
              </a:solidFill>
            </a:ln>
          </p:spPr>
          <p:txBody>
            <a:bodyPr wrap="square" lIns="0" tIns="0" rIns="0" bIns="0" rtlCol="0"/>
            <a:lstStyle/>
            <a:p>
              <a:endParaRPr/>
            </a:p>
          </p:txBody>
        </p:sp>
        <p:sp>
          <p:nvSpPr>
            <p:cNvPr id="45" name="object 45"/>
            <p:cNvSpPr/>
            <p:nvPr/>
          </p:nvSpPr>
          <p:spPr>
            <a:xfrm>
              <a:off x="8153195" y="5171030"/>
              <a:ext cx="195477" cy="0"/>
            </a:xfrm>
            <a:custGeom>
              <a:avLst/>
              <a:gdLst/>
              <a:ahLst/>
              <a:cxnLst/>
              <a:rect l="l" t="t" r="r" b="b"/>
              <a:pathLst>
                <a:path w="228600">
                  <a:moveTo>
                    <a:pt x="0" y="0"/>
                  </a:moveTo>
                  <a:lnTo>
                    <a:pt x="228600" y="0"/>
                  </a:lnTo>
                </a:path>
              </a:pathLst>
            </a:custGeom>
            <a:ln w="8636">
              <a:solidFill>
                <a:srgbClr val="000000"/>
              </a:solidFill>
            </a:ln>
          </p:spPr>
          <p:txBody>
            <a:bodyPr wrap="square" lIns="0" tIns="0" rIns="0" bIns="0" rtlCol="0"/>
            <a:lstStyle/>
            <a:p>
              <a:endParaRPr/>
            </a:p>
          </p:txBody>
        </p:sp>
        <p:sp>
          <p:nvSpPr>
            <p:cNvPr id="46" name="object 46"/>
            <p:cNvSpPr/>
            <p:nvPr/>
          </p:nvSpPr>
          <p:spPr>
            <a:xfrm>
              <a:off x="8348673" y="5094141"/>
              <a:ext cx="193305" cy="0"/>
            </a:xfrm>
            <a:custGeom>
              <a:avLst/>
              <a:gdLst/>
              <a:ahLst/>
              <a:cxnLst/>
              <a:rect l="l" t="t" r="r" b="b"/>
              <a:pathLst>
                <a:path w="226059">
                  <a:moveTo>
                    <a:pt x="0" y="0"/>
                  </a:moveTo>
                  <a:lnTo>
                    <a:pt x="225539" y="0"/>
                  </a:lnTo>
                </a:path>
              </a:pathLst>
            </a:custGeom>
            <a:ln w="8636">
              <a:solidFill>
                <a:srgbClr val="000000"/>
              </a:solidFill>
            </a:ln>
          </p:spPr>
          <p:txBody>
            <a:bodyPr wrap="square" lIns="0" tIns="0" rIns="0" bIns="0" rtlCol="0"/>
            <a:lstStyle/>
            <a:p>
              <a:endParaRPr/>
            </a:p>
          </p:txBody>
        </p:sp>
        <p:sp>
          <p:nvSpPr>
            <p:cNvPr id="47" name="object 47"/>
            <p:cNvSpPr/>
            <p:nvPr/>
          </p:nvSpPr>
          <p:spPr>
            <a:xfrm>
              <a:off x="8158396" y="4940366"/>
              <a:ext cx="381181" cy="308420"/>
            </a:xfrm>
            <a:custGeom>
              <a:avLst/>
              <a:gdLst/>
              <a:ahLst/>
              <a:cxnLst/>
              <a:rect l="l" t="t" r="r" b="b"/>
              <a:pathLst>
                <a:path w="445770" h="360679">
                  <a:moveTo>
                    <a:pt x="445770" y="179831"/>
                  </a:moveTo>
                  <a:lnTo>
                    <a:pt x="423125" y="147695"/>
                  </a:lnTo>
                  <a:lnTo>
                    <a:pt x="394918" y="117764"/>
                  </a:lnTo>
                  <a:lnTo>
                    <a:pt x="361585" y="90316"/>
                  </a:lnTo>
                  <a:lnTo>
                    <a:pt x="323564" y="65627"/>
                  </a:lnTo>
                  <a:lnTo>
                    <a:pt x="281292" y="43974"/>
                  </a:lnTo>
                  <a:lnTo>
                    <a:pt x="235100" y="25602"/>
                  </a:lnTo>
                  <a:lnTo>
                    <a:pt x="185716" y="10877"/>
                  </a:lnTo>
                  <a:lnTo>
                    <a:pt x="133350" y="0"/>
                  </a:lnTo>
                  <a:lnTo>
                    <a:pt x="0" y="0"/>
                  </a:lnTo>
                  <a:lnTo>
                    <a:pt x="27003" y="43615"/>
                  </a:lnTo>
                  <a:lnTo>
                    <a:pt x="46291" y="88463"/>
                  </a:lnTo>
                  <a:lnTo>
                    <a:pt x="57864" y="134132"/>
                  </a:lnTo>
                  <a:lnTo>
                    <a:pt x="61722" y="180212"/>
                  </a:lnTo>
                  <a:lnTo>
                    <a:pt x="61722" y="360425"/>
                  </a:lnTo>
                  <a:lnTo>
                    <a:pt x="133350" y="360425"/>
                  </a:lnTo>
                  <a:lnTo>
                    <a:pt x="185747" y="349312"/>
                  </a:lnTo>
                  <a:lnTo>
                    <a:pt x="235207" y="334415"/>
                  </a:lnTo>
                  <a:lnTo>
                    <a:pt x="281091" y="316076"/>
                  </a:lnTo>
                  <a:lnTo>
                    <a:pt x="323278" y="294417"/>
                  </a:lnTo>
                  <a:lnTo>
                    <a:pt x="361250" y="269722"/>
                  </a:lnTo>
                  <a:lnTo>
                    <a:pt x="394596" y="242232"/>
                  </a:lnTo>
                  <a:lnTo>
                    <a:pt x="422907" y="212188"/>
                  </a:lnTo>
                  <a:lnTo>
                    <a:pt x="445770" y="179831"/>
                  </a:lnTo>
                  <a:close/>
                </a:path>
                <a:path w="445770" h="360679">
                  <a:moveTo>
                    <a:pt x="61722" y="360425"/>
                  </a:moveTo>
                  <a:lnTo>
                    <a:pt x="61722" y="180212"/>
                  </a:lnTo>
                  <a:lnTo>
                    <a:pt x="57864" y="226293"/>
                  </a:lnTo>
                  <a:lnTo>
                    <a:pt x="46291" y="271962"/>
                  </a:lnTo>
                  <a:lnTo>
                    <a:pt x="27003" y="316810"/>
                  </a:lnTo>
                  <a:lnTo>
                    <a:pt x="0" y="360425"/>
                  </a:lnTo>
                  <a:lnTo>
                    <a:pt x="61722" y="360425"/>
                  </a:lnTo>
                  <a:close/>
                </a:path>
              </a:pathLst>
            </a:custGeom>
            <a:solidFill>
              <a:srgbClr val="FFFFFF"/>
            </a:solidFill>
          </p:spPr>
          <p:txBody>
            <a:bodyPr wrap="square" lIns="0" tIns="0" rIns="0" bIns="0" rtlCol="0"/>
            <a:lstStyle/>
            <a:p>
              <a:endParaRPr/>
            </a:p>
          </p:txBody>
        </p:sp>
        <p:sp>
          <p:nvSpPr>
            <p:cNvPr id="48" name="object 48"/>
            <p:cNvSpPr/>
            <p:nvPr/>
          </p:nvSpPr>
          <p:spPr>
            <a:xfrm>
              <a:off x="8158396" y="4940366"/>
              <a:ext cx="381181" cy="308420"/>
            </a:xfrm>
            <a:custGeom>
              <a:avLst/>
              <a:gdLst/>
              <a:ahLst/>
              <a:cxnLst/>
              <a:rect l="l" t="t" r="r" b="b"/>
              <a:pathLst>
                <a:path w="445770" h="360679">
                  <a:moveTo>
                    <a:pt x="445770" y="179831"/>
                  </a:moveTo>
                  <a:lnTo>
                    <a:pt x="422907" y="212188"/>
                  </a:lnTo>
                  <a:lnTo>
                    <a:pt x="394596" y="242232"/>
                  </a:lnTo>
                  <a:lnTo>
                    <a:pt x="361250" y="269722"/>
                  </a:lnTo>
                  <a:lnTo>
                    <a:pt x="323278" y="294417"/>
                  </a:lnTo>
                  <a:lnTo>
                    <a:pt x="281091" y="316076"/>
                  </a:lnTo>
                  <a:lnTo>
                    <a:pt x="235100" y="334458"/>
                  </a:lnTo>
                  <a:lnTo>
                    <a:pt x="185716" y="349321"/>
                  </a:lnTo>
                  <a:lnTo>
                    <a:pt x="133350" y="360425"/>
                  </a:lnTo>
                  <a:lnTo>
                    <a:pt x="0" y="360425"/>
                  </a:lnTo>
                  <a:lnTo>
                    <a:pt x="27003" y="316810"/>
                  </a:lnTo>
                  <a:lnTo>
                    <a:pt x="46291" y="271962"/>
                  </a:lnTo>
                  <a:lnTo>
                    <a:pt x="57864" y="226293"/>
                  </a:lnTo>
                  <a:lnTo>
                    <a:pt x="61722" y="180212"/>
                  </a:lnTo>
                  <a:lnTo>
                    <a:pt x="57864" y="134132"/>
                  </a:lnTo>
                  <a:lnTo>
                    <a:pt x="46291" y="88463"/>
                  </a:lnTo>
                  <a:lnTo>
                    <a:pt x="27003" y="43615"/>
                  </a:lnTo>
                  <a:lnTo>
                    <a:pt x="0" y="0"/>
                  </a:lnTo>
                  <a:lnTo>
                    <a:pt x="133350" y="0"/>
                  </a:lnTo>
                  <a:lnTo>
                    <a:pt x="185747" y="10883"/>
                  </a:lnTo>
                  <a:lnTo>
                    <a:pt x="235207" y="25634"/>
                  </a:lnTo>
                  <a:lnTo>
                    <a:pt x="281292" y="43974"/>
                  </a:lnTo>
                  <a:lnTo>
                    <a:pt x="323564" y="65627"/>
                  </a:lnTo>
                  <a:lnTo>
                    <a:pt x="361585" y="90316"/>
                  </a:lnTo>
                  <a:lnTo>
                    <a:pt x="394918" y="117764"/>
                  </a:lnTo>
                  <a:lnTo>
                    <a:pt x="423125" y="147695"/>
                  </a:lnTo>
                  <a:lnTo>
                    <a:pt x="445770" y="179831"/>
                  </a:lnTo>
                  <a:close/>
                </a:path>
              </a:pathLst>
            </a:custGeom>
            <a:ln w="8636">
              <a:solidFill>
                <a:srgbClr val="000000"/>
              </a:solidFill>
            </a:ln>
          </p:spPr>
          <p:txBody>
            <a:bodyPr wrap="square" lIns="0" tIns="0" rIns="0" bIns="0" rtlCol="0"/>
            <a:lstStyle/>
            <a:p>
              <a:endParaRPr/>
            </a:p>
          </p:txBody>
        </p:sp>
        <p:sp>
          <p:nvSpPr>
            <p:cNvPr id="49" name="object 49"/>
            <p:cNvSpPr/>
            <p:nvPr/>
          </p:nvSpPr>
          <p:spPr>
            <a:xfrm>
              <a:off x="8158396" y="4940366"/>
              <a:ext cx="381181" cy="308420"/>
            </a:xfrm>
            <a:custGeom>
              <a:avLst/>
              <a:gdLst/>
              <a:ahLst/>
              <a:cxnLst/>
              <a:rect l="l" t="t" r="r" b="b"/>
              <a:pathLst>
                <a:path w="445770" h="360679">
                  <a:moveTo>
                    <a:pt x="445770" y="179831"/>
                  </a:moveTo>
                  <a:lnTo>
                    <a:pt x="439631" y="132115"/>
                  </a:lnTo>
                  <a:lnTo>
                    <a:pt x="422317" y="89182"/>
                  </a:lnTo>
                  <a:lnTo>
                    <a:pt x="395478" y="52768"/>
                  </a:lnTo>
                  <a:lnTo>
                    <a:pt x="360764" y="24609"/>
                  </a:lnTo>
                  <a:lnTo>
                    <a:pt x="319828" y="6441"/>
                  </a:lnTo>
                  <a:lnTo>
                    <a:pt x="274320" y="0"/>
                  </a:lnTo>
                  <a:lnTo>
                    <a:pt x="0" y="0"/>
                  </a:lnTo>
                  <a:lnTo>
                    <a:pt x="0" y="360425"/>
                  </a:lnTo>
                  <a:lnTo>
                    <a:pt x="274320" y="360425"/>
                  </a:lnTo>
                  <a:lnTo>
                    <a:pt x="319828" y="353980"/>
                  </a:lnTo>
                  <a:lnTo>
                    <a:pt x="360764" y="335788"/>
                  </a:lnTo>
                  <a:lnTo>
                    <a:pt x="395478" y="307562"/>
                  </a:lnTo>
                  <a:lnTo>
                    <a:pt x="422317" y="271017"/>
                  </a:lnTo>
                  <a:lnTo>
                    <a:pt x="439631" y="227869"/>
                  </a:lnTo>
                  <a:lnTo>
                    <a:pt x="445770" y="179831"/>
                  </a:lnTo>
                  <a:close/>
                </a:path>
              </a:pathLst>
            </a:custGeom>
            <a:solidFill>
              <a:srgbClr val="FFFFFF"/>
            </a:solidFill>
          </p:spPr>
          <p:txBody>
            <a:bodyPr wrap="square" lIns="0" tIns="0" rIns="0" bIns="0" rtlCol="0"/>
            <a:lstStyle/>
            <a:p>
              <a:endParaRPr/>
            </a:p>
          </p:txBody>
        </p:sp>
        <p:sp>
          <p:nvSpPr>
            <p:cNvPr id="50" name="object 50"/>
            <p:cNvSpPr/>
            <p:nvPr/>
          </p:nvSpPr>
          <p:spPr>
            <a:xfrm>
              <a:off x="8158396" y="4940366"/>
              <a:ext cx="381181" cy="308420"/>
            </a:xfrm>
            <a:custGeom>
              <a:avLst/>
              <a:gdLst/>
              <a:ahLst/>
              <a:cxnLst/>
              <a:rect l="l" t="t" r="r" b="b"/>
              <a:pathLst>
                <a:path w="445770" h="360679">
                  <a:moveTo>
                    <a:pt x="274320" y="360425"/>
                  </a:moveTo>
                  <a:lnTo>
                    <a:pt x="0" y="360425"/>
                  </a:lnTo>
                  <a:lnTo>
                    <a:pt x="0" y="0"/>
                  </a:lnTo>
                  <a:lnTo>
                    <a:pt x="274320" y="0"/>
                  </a:lnTo>
                  <a:lnTo>
                    <a:pt x="319828" y="6441"/>
                  </a:lnTo>
                  <a:lnTo>
                    <a:pt x="360764" y="24609"/>
                  </a:lnTo>
                  <a:lnTo>
                    <a:pt x="395478" y="52768"/>
                  </a:lnTo>
                  <a:lnTo>
                    <a:pt x="422317" y="89182"/>
                  </a:lnTo>
                  <a:lnTo>
                    <a:pt x="439631" y="132115"/>
                  </a:lnTo>
                  <a:lnTo>
                    <a:pt x="445770" y="179831"/>
                  </a:lnTo>
                  <a:lnTo>
                    <a:pt x="439631" y="227869"/>
                  </a:lnTo>
                  <a:lnTo>
                    <a:pt x="422317" y="271017"/>
                  </a:lnTo>
                  <a:lnTo>
                    <a:pt x="395478" y="307562"/>
                  </a:lnTo>
                  <a:lnTo>
                    <a:pt x="360764" y="335787"/>
                  </a:lnTo>
                  <a:lnTo>
                    <a:pt x="319828" y="353980"/>
                  </a:lnTo>
                  <a:lnTo>
                    <a:pt x="274320" y="360425"/>
                  </a:lnTo>
                  <a:close/>
                </a:path>
              </a:pathLst>
            </a:custGeom>
            <a:ln w="8636">
              <a:solidFill>
                <a:srgbClr val="000000"/>
              </a:solidFill>
            </a:ln>
          </p:spPr>
          <p:txBody>
            <a:bodyPr wrap="square" lIns="0" tIns="0" rIns="0" bIns="0" rtlCol="0"/>
            <a:lstStyle/>
            <a:p>
              <a:endParaRPr/>
            </a:p>
          </p:txBody>
        </p:sp>
        <p:sp>
          <p:nvSpPr>
            <p:cNvPr id="51" name="object 51"/>
            <p:cNvSpPr/>
            <p:nvPr/>
          </p:nvSpPr>
          <p:spPr>
            <a:xfrm>
              <a:off x="8153195" y="5583487"/>
              <a:ext cx="195477" cy="0"/>
            </a:xfrm>
            <a:custGeom>
              <a:avLst/>
              <a:gdLst/>
              <a:ahLst/>
              <a:cxnLst/>
              <a:rect l="l" t="t" r="r" b="b"/>
              <a:pathLst>
                <a:path w="228600">
                  <a:moveTo>
                    <a:pt x="0" y="0"/>
                  </a:moveTo>
                  <a:lnTo>
                    <a:pt x="228600" y="0"/>
                  </a:lnTo>
                </a:path>
              </a:pathLst>
            </a:custGeom>
            <a:ln w="8636">
              <a:solidFill>
                <a:srgbClr val="000000"/>
              </a:solidFill>
            </a:ln>
          </p:spPr>
          <p:txBody>
            <a:bodyPr wrap="square" lIns="0" tIns="0" rIns="0" bIns="0" rtlCol="0"/>
            <a:lstStyle/>
            <a:p>
              <a:endParaRPr/>
            </a:p>
          </p:txBody>
        </p:sp>
        <p:sp>
          <p:nvSpPr>
            <p:cNvPr id="52" name="object 52"/>
            <p:cNvSpPr/>
            <p:nvPr/>
          </p:nvSpPr>
          <p:spPr>
            <a:xfrm>
              <a:off x="8153195" y="5737262"/>
              <a:ext cx="195477" cy="0"/>
            </a:xfrm>
            <a:custGeom>
              <a:avLst/>
              <a:gdLst/>
              <a:ahLst/>
              <a:cxnLst/>
              <a:rect l="l" t="t" r="r" b="b"/>
              <a:pathLst>
                <a:path w="228600">
                  <a:moveTo>
                    <a:pt x="0" y="0"/>
                  </a:moveTo>
                  <a:lnTo>
                    <a:pt x="228600" y="0"/>
                  </a:lnTo>
                </a:path>
              </a:pathLst>
            </a:custGeom>
            <a:ln w="8636">
              <a:solidFill>
                <a:srgbClr val="000000"/>
              </a:solidFill>
            </a:ln>
          </p:spPr>
          <p:txBody>
            <a:bodyPr wrap="square" lIns="0" tIns="0" rIns="0" bIns="0" rtlCol="0"/>
            <a:lstStyle/>
            <a:p>
              <a:endParaRPr/>
            </a:p>
          </p:txBody>
        </p:sp>
        <p:sp>
          <p:nvSpPr>
            <p:cNvPr id="53" name="object 53"/>
            <p:cNvSpPr/>
            <p:nvPr/>
          </p:nvSpPr>
          <p:spPr>
            <a:xfrm>
              <a:off x="8348673" y="5660375"/>
              <a:ext cx="193305" cy="0"/>
            </a:xfrm>
            <a:custGeom>
              <a:avLst/>
              <a:gdLst/>
              <a:ahLst/>
              <a:cxnLst/>
              <a:rect l="l" t="t" r="r" b="b"/>
              <a:pathLst>
                <a:path w="226059">
                  <a:moveTo>
                    <a:pt x="0" y="0"/>
                  </a:moveTo>
                  <a:lnTo>
                    <a:pt x="225539" y="0"/>
                  </a:lnTo>
                </a:path>
              </a:pathLst>
            </a:custGeom>
            <a:ln w="8636">
              <a:solidFill>
                <a:srgbClr val="000000"/>
              </a:solidFill>
            </a:ln>
          </p:spPr>
          <p:txBody>
            <a:bodyPr wrap="square" lIns="0" tIns="0" rIns="0" bIns="0" rtlCol="0"/>
            <a:lstStyle/>
            <a:p>
              <a:endParaRPr/>
            </a:p>
          </p:txBody>
        </p:sp>
        <p:sp>
          <p:nvSpPr>
            <p:cNvPr id="54" name="object 54"/>
            <p:cNvSpPr/>
            <p:nvPr/>
          </p:nvSpPr>
          <p:spPr>
            <a:xfrm>
              <a:off x="8158396" y="5506600"/>
              <a:ext cx="381181" cy="307877"/>
            </a:xfrm>
            <a:custGeom>
              <a:avLst/>
              <a:gdLst/>
              <a:ahLst/>
              <a:cxnLst/>
              <a:rect l="l" t="t" r="r" b="b"/>
              <a:pathLst>
                <a:path w="445770" h="360045">
                  <a:moveTo>
                    <a:pt x="445770" y="179832"/>
                  </a:moveTo>
                  <a:lnTo>
                    <a:pt x="423125" y="147476"/>
                  </a:lnTo>
                  <a:lnTo>
                    <a:pt x="394918" y="117443"/>
                  </a:lnTo>
                  <a:lnTo>
                    <a:pt x="361585" y="89981"/>
                  </a:lnTo>
                  <a:lnTo>
                    <a:pt x="323564" y="65341"/>
                  </a:lnTo>
                  <a:lnTo>
                    <a:pt x="281292" y="43773"/>
                  </a:lnTo>
                  <a:lnTo>
                    <a:pt x="235100" y="25495"/>
                  </a:lnTo>
                  <a:lnTo>
                    <a:pt x="185716" y="10846"/>
                  </a:lnTo>
                  <a:lnTo>
                    <a:pt x="133350" y="0"/>
                  </a:lnTo>
                  <a:lnTo>
                    <a:pt x="0" y="0"/>
                  </a:lnTo>
                  <a:lnTo>
                    <a:pt x="27003" y="43614"/>
                  </a:lnTo>
                  <a:lnTo>
                    <a:pt x="46291" y="88451"/>
                  </a:lnTo>
                  <a:lnTo>
                    <a:pt x="57864" y="134092"/>
                  </a:lnTo>
                  <a:lnTo>
                    <a:pt x="61722" y="180117"/>
                  </a:lnTo>
                  <a:lnTo>
                    <a:pt x="61722" y="359664"/>
                  </a:lnTo>
                  <a:lnTo>
                    <a:pt x="133350" y="359664"/>
                  </a:lnTo>
                  <a:lnTo>
                    <a:pt x="185747" y="348552"/>
                  </a:lnTo>
                  <a:lnTo>
                    <a:pt x="235207" y="333665"/>
                  </a:lnTo>
                  <a:lnTo>
                    <a:pt x="281091" y="315354"/>
                  </a:lnTo>
                  <a:lnTo>
                    <a:pt x="323278" y="293751"/>
                  </a:lnTo>
                  <a:lnTo>
                    <a:pt x="361250" y="269146"/>
                  </a:lnTo>
                  <a:lnTo>
                    <a:pt x="394596" y="241792"/>
                  </a:lnTo>
                  <a:lnTo>
                    <a:pt x="422907" y="211937"/>
                  </a:lnTo>
                  <a:lnTo>
                    <a:pt x="445770" y="179832"/>
                  </a:lnTo>
                  <a:close/>
                </a:path>
                <a:path w="445770" h="360045">
                  <a:moveTo>
                    <a:pt x="61722" y="359664"/>
                  </a:moveTo>
                  <a:lnTo>
                    <a:pt x="61722" y="180117"/>
                  </a:lnTo>
                  <a:lnTo>
                    <a:pt x="57864" y="226107"/>
                  </a:lnTo>
                  <a:lnTo>
                    <a:pt x="46291" y="271641"/>
                  </a:lnTo>
                  <a:lnTo>
                    <a:pt x="27003" y="316299"/>
                  </a:lnTo>
                  <a:lnTo>
                    <a:pt x="0" y="359664"/>
                  </a:lnTo>
                  <a:lnTo>
                    <a:pt x="61722" y="359664"/>
                  </a:lnTo>
                  <a:close/>
                </a:path>
              </a:pathLst>
            </a:custGeom>
            <a:solidFill>
              <a:srgbClr val="FFFFFF"/>
            </a:solidFill>
          </p:spPr>
          <p:txBody>
            <a:bodyPr wrap="square" lIns="0" tIns="0" rIns="0" bIns="0" rtlCol="0"/>
            <a:lstStyle/>
            <a:p>
              <a:endParaRPr/>
            </a:p>
          </p:txBody>
        </p:sp>
        <p:sp>
          <p:nvSpPr>
            <p:cNvPr id="55" name="object 55"/>
            <p:cNvSpPr/>
            <p:nvPr/>
          </p:nvSpPr>
          <p:spPr>
            <a:xfrm>
              <a:off x="8158396" y="5506600"/>
              <a:ext cx="381181" cy="307877"/>
            </a:xfrm>
            <a:custGeom>
              <a:avLst/>
              <a:gdLst/>
              <a:ahLst/>
              <a:cxnLst/>
              <a:rect l="l" t="t" r="r" b="b"/>
              <a:pathLst>
                <a:path w="445770" h="360045">
                  <a:moveTo>
                    <a:pt x="445770" y="179832"/>
                  </a:moveTo>
                  <a:lnTo>
                    <a:pt x="422907" y="211937"/>
                  </a:lnTo>
                  <a:lnTo>
                    <a:pt x="394596" y="241792"/>
                  </a:lnTo>
                  <a:lnTo>
                    <a:pt x="361250" y="269146"/>
                  </a:lnTo>
                  <a:lnTo>
                    <a:pt x="323278" y="293751"/>
                  </a:lnTo>
                  <a:lnTo>
                    <a:pt x="281091" y="315354"/>
                  </a:lnTo>
                  <a:lnTo>
                    <a:pt x="235100" y="333708"/>
                  </a:lnTo>
                  <a:lnTo>
                    <a:pt x="185716" y="348561"/>
                  </a:lnTo>
                  <a:lnTo>
                    <a:pt x="133350" y="359664"/>
                  </a:lnTo>
                  <a:lnTo>
                    <a:pt x="0" y="359664"/>
                  </a:lnTo>
                  <a:lnTo>
                    <a:pt x="27003" y="316299"/>
                  </a:lnTo>
                  <a:lnTo>
                    <a:pt x="46291" y="271641"/>
                  </a:lnTo>
                  <a:lnTo>
                    <a:pt x="57864" y="226107"/>
                  </a:lnTo>
                  <a:lnTo>
                    <a:pt x="61722" y="180117"/>
                  </a:lnTo>
                  <a:lnTo>
                    <a:pt x="57864" y="134092"/>
                  </a:lnTo>
                  <a:lnTo>
                    <a:pt x="46291" y="88451"/>
                  </a:lnTo>
                  <a:lnTo>
                    <a:pt x="27003" y="43614"/>
                  </a:lnTo>
                  <a:lnTo>
                    <a:pt x="0" y="0"/>
                  </a:lnTo>
                  <a:lnTo>
                    <a:pt x="133350" y="0"/>
                  </a:lnTo>
                  <a:lnTo>
                    <a:pt x="185747" y="10852"/>
                  </a:lnTo>
                  <a:lnTo>
                    <a:pt x="235207" y="25527"/>
                  </a:lnTo>
                  <a:lnTo>
                    <a:pt x="281292" y="43773"/>
                  </a:lnTo>
                  <a:lnTo>
                    <a:pt x="323564" y="65341"/>
                  </a:lnTo>
                  <a:lnTo>
                    <a:pt x="361585" y="89981"/>
                  </a:lnTo>
                  <a:lnTo>
                    <a:pt x="394918" y="117443"/>
                  </a:lnTo>
                  <a:lnTo>
                    <a:pt x="423125" y="147476"/>
                  </a:lnTo>
                  <a:lnTo>
                    <a:pt x="445770" y="179832"/>
                  </a:lnTo>
                  <a:close/>
                </a:path>
              </a:pathLst>
            </a:custGeom>
            <a:ln w="8636">
              <a:solidFill>
                <a:srgbClr val="000000"/>
              </a:solidFill>
            </a:ln>
          </p:spPr>
          <p:txBody>
            <a:bodyPr wrap="square" lIns="0" tIns="0" rIns="0" bIns="0" rtlCol="0"/>
            <a:lstStyle/>
            <a:p>
              <a:endParaRPr/>
            </a:p>
          </p:txBody>
        </p:sp>
        <p:sp>
          <p:nvSpPr>
            <p:cNvPr id="56" name="object 56"/>
            <p:cNvSpPr/>
            <p:nvPr/>
          </p:nvSpPr>
          <p:spPr>
            <a:xfrm>
              <a:off x="8158396" y="5506600"/>
              <a:ext cx="381181" cy="307877"/>
            </a:xfrm>
            <a:custGeom>
              <a:avLst/>
              <a:gdLst/>
              <a:ahLst/>
              <a:cxnLst/>
              <a:rect l="l" t="t" r="r" b="b"/>
              <a:pathLst>
                <a:path w="445770" h="360045">
                  <a:moveTo>
                    <a:pt x="445770" y="179831"/>
                  </a:moveTo>
                  <a:lnTo>
                    <a:pt x="439631" y="132115"/>
                  </a:lnTo>
                  <a:lnTo>
                    <a:pt x="422317" y="89182"/>
                  </a:lnTo>
                  <a:lnTo>
                    <a:pt x="395478" y="52768"/>
                  </a:lnTo>
                  <a:lnTo>
                    <a:pt x="360764" y="24609"/>
                  </a:lnTo>
                  <a:lnTo>
                    <a:pt x="319828" y="6441"/>
                  </a:lnTo>
                  <a:lnTo>
                    <a:pt x="274320" y="0"/>
                  </a:lnTo>
                  <a:lnTo>
                    <a:pt x="0" y="0"/>
                  </a:lnTo>
                  <a:lnTo>
                    <a:pt x="0" y="359663"/>
                  </a:lnTo>
                  <a:lnTo>
                    <a:pt x="274320" y="359663"/>
                  </a:lnTo>
                  <a:lnTo>
                    <a:pt x="319828" y="353275"/>
                  </a:lnTo>
                  <a:lnTo>
                    <a:pt x="360764" y="335223"/>
                  </a:lnTo>
                  <a:lnTo>
                    <a:pt x="395478" y="307181"/>
                  </a:lnTo>
                  <a:lnTo>
                    <a:pt x="422317" y="270820"/>
                  </a:lnTo>
                  <a:lnTo>
                    <a:pt x="439631" y="227813"/>
                  </a:lnTo>
                  <a:lnTo>
                    <a:pt x="445770" y="179831"/>
                  </a:lnTo>
                  <a:close/>
                </a:path>
              </a:pathLst>
            </a:custGeom>
            <a:solidFill>
              <a:srgbClr val="FFFFFF"/>
            </a:solidFill>
          </p:spPr>
          <p:txBody>
            <a:bodyPr wrap="square" lIns="0" tIns="0" rIns="0" bIns="0" rtlCol="0"/>
            <a:lstStyle/>
            <a:p>
              <a:endParaRPr/>
            </a:p>
          </p:txBody>
        </p:sp>
        <p:sp>
          <p:nvSpPr>
            <p:cNvPr id="57" name="object 57"/>
            <p:cNvSpPr/>
            <p:nvPr/>
          </p:nvSpPr>
          <p:spPr>
            <a:xfrm>
              <a:off x="8158396" y="5506600"/>
              <a:ext cx="381181" cy="307877"/>
            </a:xfrm>
            <a:custGeom>
              <a:avLst/>
              <a:gdLst/>
              <a:ahLst/>
              <a:cxnLst/>
              <a:rect l="l" t="t" r="r" b="b"/>
              <a:pathLst>
                <a:path w="445770" h="360045">
                  <a:moveTo>
                    <a:pt x="274320" y="359663"/>
                  </a:moveTo>
                  <a:lnTo>
                    <a:pt x="0" y="359663"/>
                  </a:lnTo>
                  <a:lnTo>
                    <a:pt x="0" y="0"/>
                  </a:lnTo>
                  <a:lnTo>
                    <a:pt x="274320" y="0"/>
                  </a:lnTo>
                  <a:lnTo>
                    <a:pt x="319828" y="6441"/>
                  </a:lnTo>
                  <a:lnTo>
                    <a:pt x="360764" y="24609"/>
                  </a:lnTo>
                  <a:lnTo>
                    <a:pt x="395478" y="52768"/>
                  </a:lnTo>
                  <a:lnTo>
                    <a:pt x="422317" y="89182"/>
                  </a:lnTo>
                  <a:lnTo>
                    <a:pt x="439631" y="132115"/>
                  </a:lnTo>
                  <a:lnTo>
                    <a:pt x="445770" y="179831"/>
                  </a:lnTo>
                  <a:lnTo>
                    <a:pt x="439631" y="227813"/>
                  </a:lnTo>
                  <a:lnTo>
                    <a:pt x="422317" y="270820"/>
                  </a:lnTo>
                  <a:lnTo>
                    <a:pt x="395478" y="307181"/>
                  </a:lnTo>
                  <a:lnTo>
                    <a:pt x="360764" y="335223"/>
                  </a:lnTo>
                  <a:lnTo>
                    <a:pt x="319828" y="353275"/>
                  </a:lnTo>
                  <a:lnTo>
                    <a:pt x="274320" y="359663"/>
                  </a:lnTo>
                  <a:close/>
                </a:path>
              </a:pathLst>
            </a:custGeom>
            <a:ln w="8636">
              <a:solidFill>
                <a:srgbClr val="000000"/>
              </a:solidFill>
            </a:ln>
          </p:spPr>
          <p:txBody>
            <a:bodyPr wrap="square" lIns="0" tIns="0" rIns="0" bIns="0" rtlCol="0"/>
            <a:lstStyle/>
            <a:p>
              <a:endParaRPr/>
            </a:p>
          </p:txBody>
        </p:sp>
        <p:sp>
          <p:nvSpPr>
            <p:cNvPr id="63" name="object 63"/>
            <p:cNvSpPr/>
            <p:nvPr/>
          </p:nvSpPr>
          <p:spPr>
            <a:xfrm>
              <a:off x="7526037" y="1622462"/>
              <a:ext cx="0" cy="2895238"/>
            </a:xfrm>
            <a:custGeom>
              <a:avLst/>
              <a:gdLst/>
              <a:ahLst/>
              <a:cxnLst/>
              <a:rect l="l" t="t" r="r" b="b"/>
              <a:pathLst>
                <a:path h="3385820">
                  <a:moveTo>
                    <a:pt x="0" y="0"/>
                  </a:moveTo>
                  <a:lnTo>
                    <a:pt x="0" y="3385566"/>
                  </a:lnTo>
                </a:path>
              </a:pathLst>
            </a:custGeom>
            <a:ln w="12953">
              <a:solidFill>
                <a:srgbClr val="000000"/>
              </a:solidFill>
            </a:ln>
          </p:spPr>
          <p:txBody>
            <a:bodyPr wrap="square" lIns="0" tIns="0" rIns="0" bIns="0" rtlCol="0"/>
            <a:lstStyle/>
            <a:p>
              <a:endParaRPr/>
            </a:p>
          </p:txBody>
        </p:sp>
        <p:sp>
          <p:nvSpPr>
            <p:cNvPr id="64" name="object 64"/>
            <p:cNvSpPr/>
            <p:nvPr/>
          </p:nvSpPr>
          <p:spPr>
            <a:xfrm>
              <a:off x="7216204" y="1546227"/>
              <a:ext cx="936120" cy="0"/>
            </a:xfrm>
            <a:custGeom>
              <a:avLst/>
              <a:gdLst/>
              <a:ahLst/>
              <a:cxnLst/>
              <a:rect l="l" t="t" r="r" b="b"/>
              <a:pathLst>
                <a:path w="1094740">
                  <a:moveTo>
                    <a:pt x="0" y="0"/>
                  </a:moveTo>
                  <a:lnTo>
                    <a:pt x="1094231" y="0"/>
                  </a:lnTo>
                </a:path>
              </a:pathLst>
            </a:custGeom>
            <a:ln w="12192">
              <a:solidFill>
                <a:srgbClr val="000000"/>
              </a:solidFill>
            </a:ln>
          </p:spPr>
          <p:txBody>
            <a:bodyPr wrap="square" lIns="0" tIns="0" rIns="0" bIns="0" rtlCol="0"/>
            <a:lstStyle/>
            <a:p>
              <a:endParaRPr/>
            </a:p>
          </p:txBody>
        </p:sp>
        <p:sp>
          <p:nvSpPr>
            <p:cNvPr id="65" name="object 65"/>
            <p:cNvSpPr txBox="1"/>
            <p:nvPr/>
          </p:nvSpPr>
          <p:spPr>
            <a:xfrm>
              <a:off x="5855242" y="2162198"/>
              <a:ext cx="89594" cy="221473"/>
            </a:xfrm>
            <a:prstGeom prst="rect">
              <a:avLst/>
            </a:prstGeom>
          </p:spPr>
          <p:txBody>
            <a:bodyPr vert="horz" wrap="square" lIns="0" tIns="10860" rIns="0" bIns="0" rtlCol="0">
              <a:spAutoFit/>
            </a:bodyPr>
            <a:lstStyle/>
            <a:p>
              <a:pPr marL="10860">
                <a:spcBef>
                  <a:spcPts val="86"/>
                </a:spcBef>
              </a:pPr>
              <a:r>
                <a:rPr sz="1368" i="1" dirty="0">
                  <a:latin typeface="Times New Roman"/>
                  <a:cs typeface="Times New Roman"/>
                </a:rPr>
                <a:t>z</a:t>
              </a:r>
              <a:endParaRPr sz="1368">
                <a:latin typeface="Times New Roman"/>
                <a:cs typeface="Times New Roman"/>
              </a:endParaRPr>
            </a:p>
          </p:txBody>
        </p:sp>
        <p:sp>
          <p:nvSpPr>
            <p:cNvPr id="66" name="object 66"/>
            <p:cNvSpPr/>
            <p:nvPr/>
          </p:nvSpPr>
          <p:spPr>
            <a:xfrm>
              <a:off x="6595890" y="2840939"/>
              <a:ext cx="213070" cy="187006"/>
            </a:xfrm>
            <a:prstGeom prst="rect">
              <a:avLst/>
            </a:prstGeom>
            <a:blipFill>
              <a:blip r:embed="rId2" cstate="print"/>
              <a:stretch>
                <a:fillRect/>
              </a:stretch>
            </a:blipFill>
          </p:spPr>
          <p:txBody>
            <a:bodyPr wrap="square" lIns="0" tIns="0" rIns="0" bIns="0" rtlCol="0"/>
            <a:lstStyle/>
            <a:p>
              <a:endParaRPr/>
            </a:p>
          </p:txBody>
        </p:sp>
        <p:sp>
          <p:nvSpPr>
            <p:cNvPr id="67" name="object 67"/>
            <p:cNvSpPr/>
            <p:nvPr/>
          </p:nvSpPr>
          <p:spPr>
            <a:xfrm>
              <a:off x="7220440" y="1544924"/>
              <a:ext cx="0" cy="3469724"/>
            </a:xfrm>
            <a:custGeom>
              <a:avLst/>
              <a:gdLst/>
              <a:ahLst/>
              <a:cxnLst/>
              <a:rect l="l" t="t" r="r" b="b"/>
              <a:pathLst>
                <a:path h="4057650">
                  <a:moveTo>
                    <a:pt x="0" y="0"/>
                  </a:moveTo>
                  <a:lnTo>
                    <a:pt x="0" y="4057649"/>
                  </a:lnTo>
                </a:path>
              </a:pathLst>
            </a:custGeom>
            <a:ln w="12953">
              <a:solidFill>
                <a:srgbClr val="000000"/>
              </a:solidFill>
            </a:ln>
          </p:spPr>
          <p:txBody>
            <a:bodyPr wrap="square" lIns="0" tIns="0" rIns="0" bIns="0" rtlCol="0"/>
            <a:lstStyle/>
            <a:p>
              <a:endParaRPr/>
            </a:p>
          </p:txBody>
        </p:sp>
        <p:sp>
          <p:nvSpPr>
            <p:cNvPr id="68" name="object 68"/>
            <p:cNvSpPr/>
            <p:nvPr/>
          </p:nvSpPr>
          <p:spPr>
            <a:xfrm>
              <a:off x="7395719" y="2117673"/>
              <a:ext cx="0" cy="3465923"/>
            </a:xfrm>
            <a:custGeom>
              <a:avLst/>
              <a:gdLst/>
              <a:ahLst/>
              <a:cxnLst/>
              <a:rect l="l" t="t" r="r" b="b"/>
              <a:pathLst>
                <a:path h="4053204">
                  <a:moveTo>
                    <a:pt x="0" y="0"/>
                  </a:moveTo>
                  <a:lnTo>
                    <a:pt x="0" y="4053077"/>
                  </a:lnTo>
                </a:path>
              </a:pathLst>
            </a:custGeom>
            <a:ln w="12953">
              <a:solidFill>
                <a:srgbClr val="000000"/>
              </a:solidFill>
            </a:ln>
          </p:spPr>
          <p:txBody>
            <a:bodyPr wrap="square" lIns="0" tIns="0" rIns="0" bIns="0" rtlCol="0"/>
            <a:lstStyle/>
            <a:p>
              <a:endParaRPr/>
            </a:p>
          </p:txBody>
        </p:sp>
        <p:sp>
          <p:nvSpPr>
            <p:cNvPr id="69" name="object 69"/>
            <p:cNvSpPr/>
            <p:nvPr/>
          </p:nvSpPr>
          <p:spPr>
            <a:xfrm>
              <a:off x="7692844" y="2773173"/>
              <a:ext cx="0" cy="2884920"/>
            </a:xfrm>
            <a:custGeom>
              <a:avLst/>
              <a:gdLst/>
              <a:ahLst/>
              <a:cxnLst/>
              <a:rect l="l" t="t" r="r" b="b"/>
              <a:pathLst>
                <a:path h="3373754">
                  <a:moveTo>
                    <a:pt x="0" y="0"/>
                  </a:moveTo>
                  <a:lnTo>
                    <a:pt x="0" y="3373373"/>
                  </a:lnTo>
                </a:path>
              </a:pathLst>
            </a:custGeom>
            <a:ln w="12953">
              <a:solidFill>
                <a:srgbClr val="000000"/>
              </a:solidFill>
            </a:ln>
          </p:spPr>
          <p:txBody>
            <a:bodyPr wrap="square" lIns="0" tIns="0" rIns="0" bIns="0" rtlCol="0"/>
            <a:lstStyle/>
            <a:p>
              <a:endParaRPr/>
            </a:p>
          </p:txBody>
        </p:sp>
        <p:sp>
          <p:nvSpPr>
            <p:cNvPr id="70" name="object 70"/>
            <p:cNvSpPr/>
            <p:nvPr/>
          </p:nvSpPr>
          <p:spPr>
            <a:xfrm>
              <a:off x="7851833" y="4005985"/>
              <a:ext cx="0" cy="1732147"/>
            </a:xfrm>
            <a:custGeom>
              <a:avLst/>
              <a:gdLst/>
              <a:ahLst/>
              <a:cxnLst/>
              <a:rect l="l" t="t" r="r" b="b"/>
              <a:pathLst>
                <a:path h="2025650">
                  <a:moveTo>
                    <a:pt x="0" y="0"/>
                  </a:moveTo>
                  <a:lnTo>
                    <a:pt x="0" y="2025396"/>
                  </a:lnTo>
                </a:path>
              </a:pathLst>
            </a:custGeom>
            <a:ln w="12953">
              <a:solidFill>
                <a:srgbClr val="000000"/>
              </a:solidFill>
            </a:ln>
          </p:spPr>
          <p:txBody>
            <a:bodyPr wrap="square" lIns="0" tIns="0" rIns="0" bIns="0" rtlCol="0"/>
            <a:lstStyle/>
            <a:p>
              <a:endParaRPr/>
            </a:p>
          </p:txBody>
        </p:sp>
        <p:sp>
          <p:nvSpPr>
            <p:cNvPr id="71" name="object 71"/>
            <p:cNvSpPr/>
            <p:nvPr/>
          </p:nvSpPr>
          <p:spPr>
            <a:xfrm>
              <a:off x="6595890" y="3570722"/>
              <a:ext cx="213070" cy="187657"/>
            </a:xfrm>
            <a:prstGeom prst="rect">
              <a:avLst/>
            </a:prstGeom>
            <a:blipFill>
              <a:blip r:embed="rId3" cstate="print"/>
              <a:stretch>
                <a:fillRect/>
              </a:stretch>
            </a:blipFill>
          </p:spPr>
          <p:txBody>
            <a:bodyPr wrap="square" lIns="0" tIns="0" rIns="0" bIns="0" rtlCol="0"/>
            <a:lstStyle/>
            <a:p>
              <a:endParaRPr/>
            </a:p>
          </p:txBody>
        </p:sp>
        <p:sp>
          <p:nvSpPr>
            <p:cNvPr id="72" name="object 72"/>
            <p:cNvSpPr/>
            <p:nvPr/>
          </p:nvSpPr>
          <p:spPr>
            <a:xfrm>
              <a:off x="7523104" y="1623440"/>
              <a:ext cx="628786" cy="0"/>
            </a:xfrm>
            <a:custGeom>
              <a:avLst/>
              <a:gdLst/>
              <a:ahLst/>
              <a:cxnLst/>
              <a:rect l="l" t="t" r="r" b="b"/>
              <a:pathLst>
                <a:path w="735329">
                  <a:moveTo>
                    <a:pt x="0" y="0"/>
                  </a:moveTo>
                  <a:lnTo>
                    <a:pt x="735329" y="0"/>
                  </a:lnTo>
                </a:path>
              </a:pathLst>
            </a:custGeom>
            <a:ln w="12954">
              <a:solidFill>
                <a:srgbClr val="000000"/>
              </a:solidFill>
            </a:ln>
          </p:spPr>
          <p:txBody>
            <a:bodyPr wrap="square" lIns="0" tIns="0" rIns="0" bIns="0" rtlCol="0"/>
            <a:lstStyle/>
            <a:p>
              <a:endParaRPr/>
            </a:p>
          </p:txBody>
        </p:sp>
        <p:sp>
          <p:nvSpPr>
            <p:cNvPr id="73" name="object 73"/>
            <p:cNvSpPr/>
            <p:nvPr/>
          </p:nvSpPr>
          <p:spPr>
            <a:xfrm>
              <a:off x="7220440" y="1658951"/>
              <a:ext cx="0" cy="3357324"/>
            </a:xfrm>
            <a:custGeom>
              <a:avLst/>
              <a:gdLst/>
              <a:ahLst/>
              <a:cxnLst/>
              <a:rect l="l" t="t" r="r" b="b"/>
              <a:pathLst>
                <a:path h="3926204">
                  <a:moveTo>
                    <a:pt x="0" y="0"/>
                  </a:moveTo>
                  <a:lnTo>
                    <a:pt x="0" y="3925823"/>
                  </a:lnTo>
                </a:path>
              </a:pathLst>
            </a:custGeom>
            <a:ln w="12953">
              <a:solidFill>
                <a:srgbClr val="000000"/>
              </a:solidFill>
            </a:ln>
          </p:spPr>
          <p:txBody>
            <a:bodyPr wrap="square" lIns="0" tIns="0" rIns="0" bIns="0" rtlCol="0"/>
            <a:lstStyle/>
            <a:p>
              <a:endParaRPr/>
            </a:p>
          </p:txBody>
        </p:sp>
        <p:sp>
          <p:nvSpPr>
            <p:cNvPr id="74" name="object 74"/>
            <p:cNvSpPr/>
            <p:nvPr/>
          </p:nvSpPr>
          <p:spPr>
            <a:xfrm>
              <a:off x="7854114" y="1700979"/>
              <a:ext cx="304619" cy="0"/>
            </a:xfrm>
            <a:custGeom>
              <a:avLst/>
              <a:gdLst/>
              <a:ahLst/>
              <a:cxnLst/>
              <a:rect l="l" t="t" r="r" b="b"/>
              <a:pathLst>
                <a:path w="356234">
                  <a:moveTo>
                    <a:pt x="0" y="0"/>
                  </a:moveTo>
                  <a:lnTo>
                    <a:pt x="355853" y="0"/>
                  </a:lnTo>
                </a:path>
              </a:pathLst>
            </a:custGeom>
            <a:ln w="12953">
              <a:solidFill>
                <a:srgbClr val="000000"/>
              </a:solidFill>
            </a:ln>
          </p:spPr>
          <p:txBody>
            <a:bodyPr wrap="square" lIns="0" tIns="0" rIns="0" bIns="0" rtlCol="0"/>
            <a:lstStyle/>
            <a:p>
              <a:endParaRPr/>
            </a:p>
          </p:txBody>
        </p:sp>
        <p:sp>
          <p:nvSpPr>
            <p:cNvPr id="75" name="object 75"/>
            <p:cNvSpPr/>
            <p:nvPr/>
          </p:nvSpPr>
          <p:spPr>
            <a:xfrm>
              <a:off x="7854438" y="1698047"/>
              <a:ext cx="0" cy="1968892"/>
            </a:xfrm>
            <a:custGeom>
              <a:avLst/>
              <a:gdLst/>
              <a:ahLst/>
              <a:cxnLst/>
              <a:rect l="l" t="t" r="r" b="b"/>
              <a:pathLst>
                <a:path h="2302510">
                  <a:moveTo>
                    <a:pt x="0" y="0"/>
                  </a:moveTo>
                  <a:lnTo>
                    <a:pt x="0" y="2302001"/>
                  </a:lnTo>
                </a:path>
              </a:pathLst>
            </a:custGeom>
            <a:ln w="12953">
              <a:solidFill>
                <a:srgbClr val="000000"/>
              </a:solidFill>
            </a:ln>
          </p:spPr>
          <p:txBody>
            <a:bodyPr wrap="square" lIns="0" tIns="0" rIns="0" bIns="0" rtlCol="0"/>
            <a:lstStyle/>
            <a:p>
              <a:endParaRPr/>
            </a:p>
          </p:txBody>
        </p:sp>
        <p:sp>
          <p:nvSpPr>
            <p:cNvPr id="76" name="object 76"/>
            <p:cNvSpPr/>
            <p:nvPr/>
          </p:nvSpPr>
          <p:spPr>
            <a:xfrm>
              <a:off x="7529610" y="2200749"/>
              <a:ext cx="622270" cy="0"/>
            </a:xfrm>
            <a:custGeom>
              <a:avLst/>
              <a:gdLst/>
              <a:ahLst/>
              <a:cxnLst/>
              <a:rect l="l" t="t" r="r" b="b"/>
              <a:pathLst>
                <a:path w="727709">
                  <a:moveTo>
                    <a:pt x="0" y="0"/>
                  </a:moveTo>
                  <a:lnTo>
                    <a:pt x="727709" y="0"/>
                  </a:lnTo>
                </a:path>
              </a:pathLst>
            </a:custGeom>
            <a:ln w="12953">
              <a:solidFill>
                <a:srgbClr val="000000"/>
              </a:solidFill>
            </a:ln>
          </p:spPr>
          <p:txBody>
            <a:bodyPr wrap="square" lIns="0" tIns="0" rIns="0" bIns="0" rtlCol="0"/>
            <a:lstStyle/>
            <a:p>
              <a:endParaRPr/>
            </a:p>
          </p:txBody>
        </p:sp>
        <p:sp>
          <p:nvSpPr>
            <p:cNvPr id="77" name="object 77"/>
            <p:cNvSpPr/>
            <p:nvPr/>
          </p:nvSpPr>
          <p:spPr>
            <a:xfrm>
              <a:off x="7398000" y="2124514"/>
              <a:ext cx="754217" cy="0"/>
            </a:xfrm>
            <a:custGeom>
              <a:avLst/>
              <a:gdLst/>
              <a:ahLst/>
              <a:cxnLst/>
              <a:rect l="l" t="t" r="r" b="b"/>
              <a:pathLst>
                <a:path w="882015">
                  <a:moveTo>
                    <a:pt x="0" y="0"/>
                  </a:moveTo>
                  <a:lnTo>
                    <a:pt x="881633" y="0"/>
                  </a:lnTo>
                </a:path>
              </a:pathLst>
            </a:custGeom>
            <a:ln w="12953">
              <a:solidFill>
                <a:srgbClr val="000000"/>
              </a:solidFill>
            </a:ln>
          </p:spPr>
          <p:txBody>
            <a:bodyPr wrap="square" lIns="0" tIns="0" rIns="0" bIns="0" rtlCol="0"/>
            <a:lstStyle/>
            <a:p>
              <a:endParaRPr/>
            </a:p>
          </p:txBody>
        </p:sp>
        <p:sp>
          <p:nvSpPr>
            <p:cNvPr id="78" name="object 78"/>
            <p:cNvSpPr/>
            <p:nvPr/>
          </p:nvSpPr>
          <p:spPr>
            <a:xfrm>
              <a:off x="7851506" y="2275032"/>
              <a:ext cx="300818" cy="0"/>
            </a:xfrm>
            <a:custGeom>
              <a:avLst/>
              <a:gdLst/>
              <a:ahLst/>
              <a:cxnLst/>
              <a:rect l="l" t="t" r="r" b="b"/>
              <a:pathLst>
                <a:path w="351790">
                  <a:moveTo>
                    <a:pt x="0" y="0"/>
                  </a:moveTo>
                  <a:lnTo>
                    <a:pt x="351281" y="0"/>
                  </a:lnTo>
                </a:path>
              </a:pathLst>
            </a:custGeom>
            <a:ln w="12954">
              <a:solidFill>
                <a:srgbClr val="000000"/>
              </a:solidFill>
            </a:ln>
          </p:spPr>
          <p:txBody>
            <a:bodyPr wrap="square" lIns="0" tIns="0" rIns="0" bIns="0" rtlCol="0"/>
            <a:lstStyle/>
            <a:p>
              <a:endParaRPr/>
            </a:p>
          </p:txBody>
        </p:sp>
        <p:sp>
          <p:nvSpPr>
            <p:cNvPr id="79" name="object 79"/>
            <p:cNvSpPr/>
            <p:nvPr/>
          </p:nvSpPr>
          <p:spPr>
            <a:xfrm>
              <a:off x="7222060" y="2697262"/>
              <a:ext cx="930147" cy="0"/>
            </a:xfrm>
            <a:custGeom>
              <a:avLst/>
              <a:gdLst/>
              <a:ahLst/>
              <a:cxnLst/>
              <a:rect l="l" t="t" r="r" b="b"/>
              <a:pathLst>
                <a:path w="1087754">
                  <a:moveTo>
                    <a:pt x="0" y="0"/>
                  </a:moveTo>
                  <a:lnTo>
                    <a:pt x="1087374" y="0"/>
                  </a:lnTo>
                </a:path>
              </a:pathLst>
            </a:custGeom>
            <a:ln w="12953">
              <a:solidFill>
                <a:srgbClr val="000000"/>
              </a:solidFill>
            </a:ln>
          </p:spPr>
          <p:txBody>
            <a:bodyPr wrap="square" lIns="0" tIns="0" rIns="0" bIns="0" rtlCol="0"/>
            <a:lstStyle/>
            <a:p>
              <a:endParaRPr/>
            </a:p>
          </p:txBody>
        </p:sp>
        <p:sp>
          <p:nvSpPr>
            <p:cNvPr id="80" name="object 80"/>
            <p:cNvSpPr/>
            <p:nvPr/>
          </p:nvSpPr>
          <p:spPr>
            <a:xfrm>
              <a:off x="7854114" y="2852341"/>
              <a:ext cx="298103" cy="0"/>
            </a:xfrm>
            <a:custGeom>
              <a:avLst/>
              <a:gdLst/>
              <a:ahLst/>
              <a:cxnLst/>
              <a:rect l="l" t="t" r="r" b="b"/>
              <a:pathLst>
                <a:path w="348615">
                  <a:moveTo>
                    <a:pt x="0" y="0"/>
                  </a:moveTo>
                  <a:lnTo>
                    <a:pt x="348233" y="0"/>
                  </a:lnTo>
                </a:path>
              </a:pathLst>
            </a:custGeom>
            <a:ln w="12953">
              <a:solidFill>
                <a:srgbClr val="000000"/>
              </a:solidFill>
            </a:ln>
          </p:spPr>
          <p:txBody>
            <a:bodyPr wrap="square" lIns="0" tIns="0" rIns="0" bIns="0" rtlCol="0"/>
            <a:lstStyle/>
            <a:p>
              <a:endParaRPr/>
            </a:p>
          </p:txBody>
        </p:sp>
        <p:sp>
          <p:nvSpPr>
            <p:cNvPr id="81" name="object 81"/>
            <p:cNvSpPr/>
            <p:nvPr/>
          </p:nvSpPr>
          <p:spPr>
            <a:xfrm>
              <a:off x="7395392" y="3271641"/>
              <a:ext cx="756932" cy="0"/>
            </a:xfrm>
            <a:custGeom>
              <a:avLst/>
              <a:gdLst/>
              <a:ahLst/>
              <a:cxnLst/>
              <a:rect l="l" t="t" r="r" b="b"/>
              <a:pathLst>
                <a:path w="885190">
                  <a:moveTo>
                    <a:pt x="0" y="0"/>
                  </a:moveTo>
                  <a:lnTo>
                    <a:pt x="884681" y="0"/>
                  </a:lnTo>
                </a:path>
              </a:pathLst>
            </a:custGeom>
            <a:ln w="12192">
              <a:solidFill>
                <a:srgbClr val="000000"/>
              </a:solidFill>
            </a:ln>
          </p:spPr>
          <p:txBody>
            <a:bodyPr wrap="square" lIns="0" tIns="0" rIns="0" bIns="0" rtlCol="0"/>
            <a:lstStyle/>
            <a:p>
              <a:endParaRPr/>
            </a:p>
          </p:txBody>
        </p:sp>
        <p:sp>
          <p:nvSpPr>
            <p:cNvPr id="82" name="object 82"/>
            <p:cNvSpPr/>
            <p:nvPr/>
          </p:nvSpPr>
          <p:spPr>
            <a:xfrm>
              <a:off x="7854114" y="3426394"/>
              <a:ext cx="298103" cy="0"/>
            </a:xfrm>
            <a:custGeom>
              <a:avLst/>
              <a:gdLst/>
              <a:ahLst/>
              <a:cxnLst/>
              <a:rect l="l" t="t" r="r" b="b"/>
              <a:pathLst>
                <a:path w="348615">
                  <a:moveTo>
                    <a:pt x="0" y="0"/>
                  </a:moveTo>
                  <a:lnTo>
                    <a:pt x="348233" y="0"/>
                  </a:lnTo>
                </a:path>
              </a:pathLst>
            </a:custGeom>
            <a:ln w="12953">
              <a:solidFill>
                <a:srgbClr val="000000"/>
              </a:solidFill>
            </a:ln>
          </p:spPr>
          <p:txBody>
            <a:bodyPr wrap="square" lIns="0" tIns="0" rIns="0" bIns="0" rtlCol="0"/>
            <a:lstStyle/>
            <a:p>
              <a:endParaRPr/>
            </a:p>
          </p:txBody>
        </p:sp>
        <p:sp>
          <p:nvSpPr>
            <p:cNvPr id="83" name="object 83"/>
            <p:cNvSpPr/>
            <p:nvPr/>
          </p:nvSpPr>
          <p:spPr>
            <a:xfrm>
              <a:off x="7220104" y="3853837"/>
              <a:ext cx="931776" cy="0"/>
            </a:xfrm>
            <a:custGeom>
              <a:avLst/>
              <a:gdLst/>
              <a:ahLst/>
              <a:cxnLst/>
              <a:rect l="l" t="t" r="r" b="b"/>
              <a:pathLst>
                <a:path w="1089659">
                  <a:moveTo>
                    <a:pt x="0" y="0"/>
                  </a:moveTo>
                  <a:lnTo>
                    <a:pt x="1089659" y="0"/>
                  </a:lnTo>
                </a:path>
              </a:pathLst>
            </a:custGeom>
            <a:ln w="12953">
              <a:solidFill>
                <a:srgbClr val="000000"/>
              </a:solidFill>
            </a:ln>
          </p:spPr>
          <p:txBody>
            <a:bodyPr wrap="square" lIns="0" tIns="0" rIns="0" bIns="0" rtlCol="0"/>
            <a:lstStyle/>
            <a:p>
              <a:endParaRPr/>
            </a:p>
          </p:txBody>
        </p:sp>
        <p:sp>
          <p:nvSpPr>
            <p:cNvPr id="84" name="object 84"/>
            <p:cNvSpPr/>
            <p:nvPr/>
          </p:nvSpPr>
          <p:spPr>
            <a:xfrm>
              <a:off x="5969060" y="4008916"/>
              <a:ext cx="2182831" cy="0"/>
            </a:xfrm>
            <a:custGeom>
              <a:avLst/>
              <a:gdLst/>
              <a:ahLst/>
              <a:cxnLst/>
              <a:rect l="l" t="t" r="r" b="b"/>
              <a:pathLst>
                <a:path w="2552700">
                  <a:moveTo>
                    <a:pt x="0" y="0"/>
                  </a:moveTo>
                  <a:lnTo>
                    <a:pt x="2552699" y="0"/>
                  </a:lnTo>
                </a:path>
              </a:pathLst>
            </a:custGeom>
            <a:ln w="12954">
              <a:solidFill>
                <a:srgbClr val="000000"/>
              </a:solidFill>
            </a:ln>
          </p:spPr>
          <p:txBody>
            <a:bodyPr wrap="square" lIns="0" tIns="0" rIns="0" bIns="0" rtlCol="0"/>
            <a:lstStyle/>
            <a:p>
              <a:endParaRPr/>
            </a:p>
          </p:txBody>
        </p:sp>
        <p:sp>
          <p:nvSpPr>
            <p:cNvPr id="85" name="object 85"/>
            <p:cNvSpPr/>
            <p:nvPr/>
          </p:nvSpPr>
          <p:spPr>
            <a:xfrm>
              <a:off x="7395392" y="4432450"/>
              <a:ext cx="756932" cy="0"/>
            </a:xfrm>
            <a:custGeom>
              <a:avLst/>
              <a:gdLst/>
              <a:ahLst/>
              <a:cxnLst/>
              <a:rect l="l" t="t" r="r" b="b"/>
              <a:pathLst>
                <a:path w="885190">
                  <a:moveTo>
                    <a:pt x="0" y="0"/>
                  </a:moveTo>
                  <a:lnTo>
                    <a:pt x="884681" y="0"/>
                  </a:lnTo>
                </a:path>
              </a:pathLst>
            </a:custGeom>
            <a:ln w="12953">
              <a:solidFill>
                <a:srgbClr val="000000"/>
              </a:solidFill>
            </a:ln>
          </p:spPr>
          <p:txBody>
            <a:bodyPr wrap="square" lIns="0" tIns="0" rIns="0" bIns="0" rtlCol="0"/>
            <a:lstStyle/>
            <a:p>
              <a:endParaRPr/>
            </a:p>
          </p:txBody>
        </p:sp>
        <p:sp>
          <p:nvSpPr>
            <p:cNvPr id="86" name="object 86"/>
            <p:cNvSpPr/>
            <p:nvPr/>
          </p:nvSpPr>
          <p:spPr>
            <a:xfrm>
              <a:off x="7848900" y="4584272"/>
              <a:ext cx="302990" cy="0"/>
            </a:xfrm>
            <a:custGeom>
              <a:avLst/>
              <a:gdLst/>
              <a:ahLst/>
              <a:cxnLst/>
              <a:rect l="l" t="t" r="r" b="b"/>
              <a:pathLst>
                <a:path w="354329">
                  <a:moveTo>
                    <a:pt x="0" y="0"/>
                  </a:moveTo>
                  <a:lnTo>
                    <a:pt x="354329" y="0"/>
                  </a:lnTo>
                </a:path>
              </a:pathLst>
            </a:custGeom>
            <a:ln w="12953">
              <a:solidFill>
                <a:srgbClr val="000000"/>
              </a:solidFill>
            </a:ln>
          </p:spPr>
          <p:txBody>
            <a:bodyPr wrap="square" lIns="0" tIns="0" rIns="0" bIns="0" rtlCol="0"/>
            <a:lstStyle/>
            <a:p>
              <a:endParaRPr/>
            </a:p>
          </p:txBody>
        </p:sp>
        <p:sp>
          <p:nvSpPr>
            <p:cNvPr id="87" name="object 87"/>
            <p:cNvSpPr/>
            <p:nvPr/>
          </p:nvSpPr>
          <p:spPr>
            <a:xfrm>
              <a:off x="7220104" y="5014648"/>
              <a:ext cx="931776" cy="0"/>
            </a:xfrm>
            <a:custGeom>
              <a:avLst/>
              <a:gdLst/>
              <a:ahLst/>
              <a:cxnLst/>
              <a:rect l="l" t="t" r="r" b="b"/>
              <a:pathLst>
                <a:path w="1089659">
                  <a:moveTo>
                    <a:pt x="0" y="0"/>
                  </a:moveTo>
                  <a:lnTo>
                    <a:pt x="1089659" y="0"/>
                  </a:lnTo>
                </a:path>
              </a:pathLst>
            </a:custGeom>
            <a:ln w="12192">
              <a:solidFill>
                <a:srgbClr val="000000"/>
              </a:solidFill>
            </a:ln>
          </p:spPr>
          <p:txBody>
            <a:bodyPr wrap="square" lIns="0" tIns="0" rIns="0" bIns="0" rtlCol="0"/>
            <a:lstStyle/>
            <a:p>
              <a:endParaRPr/>
            </a:p>
          </p:txBody>
        </p:sp>
        <p:sp>
          <p:nvSpPr>
            <p:cNvPr id="88" name="object 88"/>
            <p:cNvSpPr/>
            <p:nvPr/>
          </p:nvSpPr>
          <p:spPr>
            <a:xfrm>
              <a:off x="7851506" y="5169401"/>
              <a:ext cx="300818" cy="0"/>
            </a:xfrm>
            <a:custGeom>
              <a:avLst/>
              <a:gdLst/>
              <a:ahLst/>
              <a:cxnLst/>
              <a:rect l="l" t="t" r="r" b="b"/>
              <a:pathLst>
                <a:path w="351790">
                  <a:moveTo>
                    <a:pt x="0" y="0"/>
                  </a:moveTo>
                  <a:lnTo>
                    <a:pt x="351281" y="0"/>
                  </a:lnTo>
                </a:path>
              </a:pathLst>
            </a:custGeom>
            <a:ln w="12953">
              <a:solidFill>
                <a:srgbClr val="000000"/>
              </a:solidFill>
            </a:ln>
          </p:spPr>
          <p:txBody>
            <a:bodyPr wrap="square" lIns="0" tIns="0" rIns="0" bIns="0" rtlCol="0"/>
            <a:lstStyle/>
            <a:p>
              <a:endParaRPr/>
            </a:p>
          </p:txBody>
        </p:sp>
        <p:sp>
          <p:nvSpPr>
            <p:cNvPr id="89" name="object 89"/>
            <p:cNvSpPr/>
            <p:nvPr/>
          </p:nvSpPr>
          <p:spPr>
            <a:xfrm>
              <a:off x="7851506" y="5735633"/>
              <a:ext cx="300818" cy="0"/>
            </a:xfrm>
            <a:custGeom>
              <a:avLst/>
              <a:gdLst/>
              <a:ahLst/>
              <a:cxnLst/>
              <a:rect l="l" t="t" r="r" b="b"/>
              <a:pathLst>
                <a:path w="351790">
                  <a:moveTo>
                    <a:pt x="0" y="0"/>
                  </a:moveTo>
                  <a:lnTo>
                    <a:pt x="351281" y="0"/>
                  </a:lnTo>
                </a:path>
              </a:pathLst>
            </a:custGeom>
            <a:ln w="12953">
              <a:solidFill>
                <a:srgbClr val="000000"/>
              </a:solidFill>
            </a:ln>
          </p:spPr>
          <p:txBody>
            <a:bodyPr wrap="square" lIns="0" tIns="0" rIns="0" bIns="0" rtlCol="0"/>
            <a:lstStyle/>
            <a:p>
              <a:endParaRPr/>
            </a:p>
          </p:txBody>
        </p:sp>
        <p:sp>
          <p:nvSpPr>
            <p:cNvPr id="90" name="object 90"/>
            <p:cNvSpPr/>
            <p:nvPr/>
          </p:nvSpPr>
          <p:spPr>
            <a:xfrm>
              <a:off x="7391484" y="5580554"/>
              <a:ext cx="760733" cy="0"/>
            </a:xfrm>
            <a:custGeom>
              <a:avLst/>
              <a:gdLst/>
              <a:ahLst/>
              <a:cxnLst/>
              <a:rect l="l" t="t" r="r" b="b"/>
              <a:pathLst>
                <a:path w="889634">
                  <a:moveTo>
                    <a:pt x="0" y="0"/>
                  </a:moveTo>
                  <a:lnTo>
                    <a:pt x="889253" y="0"/>
                  </a:lnTo>
                </a:path>
              </a:pathLst>
            </a:custGeom>
            <a:ln w="12953">
              <a:solidFill>
                <a:srgbClr val="000000"/>
              </a:solidFill>
            </a:ln>
          </p:spPr>
          <p:txBody>
            <a:bodyPr wrap="square" lIns="0" tIns="0" rIns="0" bIns="0" rtlCol="0"/>
            <a:lstStyle/>
            <a:p>
              <a:endParaRPr/>
            </a:p>
          </p:txBody>
        </p:sp>
        <p:sp>
          <p:nvSpPr>
            <p:cNvPr id="91" name="object 91"/>
            <p:cNvSpPr/>
            <p:nvPr/>
          </p:nvSpPr>
          <p:spPr>
            <a:xfrm>
              <a:off x="8533071" y="5658094"/>
              <a:ext cx="617926" cy="0"/>
            </a:xfrm>
            <a:custGeom>
              <a:avLst/>
              <a:gdLst/>
              <a:ahLst/>
              <a:cxnLst/>
              <a:rect l="l" t="t" r="r" b="b"/>
              <a:pathLst>
                <a:path w="722629">
                  <a:moveTo>
                    <a:pt x="0" y="0"/>
                  </a:moveTo>
                  <a:lnTo>
                    <a:pt x="722376" y="0"/>
                  </a:lnTo>
                </a:path>
              </a:pathLst>
            </a:custGeom>
            <a:ln w="12953">
              <a:solidFill>
                <a:srgbClr val="000000"/>
              </a:solidFill>
            </a:ln>
          </p:spPr>
          <p:txBody>
            <a:bodyPr wrap="square" lIns="0" tIns="0" rIns="0" bIns="0" rtlCol="0"/>
            <a:lstStyle/>
            <a:p>
              <a:endParaRPr/>
            </a:p>
          </p:txBody>
        </p:sp>
        <p:sp>
          <p:nvSpPr>
            <p:cNvPr id="92" name="object 92"/>
            <p:cNvSpPr/>
            <p:nvPr/>
          </p:nvSpPr>
          <p:spPr>
            <a:xfrm>
              <a:off x="8533071" y="5091861"/>
              <a:ext cx="617926" cy="0"/>
            </a:xfrm>
            <a:custGeom>
              <a:avLst/>
              <a:gdLst/>
              <a:ahLst/>
              <a:cxnLst/>
              <a:rect l="l" t="t" r="r" b="b"/>
              <a:pathLst>
                <a:path w="722629">
                  <a:moveTo>
                    <a:pt x="0" y="0"/>
                  </a:moveTo>
                  <a:lnTo>
                    <a:pt x="722376" y="0"/>
                  </a:lnTo>
                </a:path>
              </a:pathLst>
            </a:custGeom>
            <a:ln w="12953">
              <a:solidFill>
                <a:srgbClr val="000000"/>
              </a:solidFill>
            </a:ln>
          </p:spPr>
          <p:txBody>
            <a:bodyPr wrap="square" lIns="0" tIns="0" rIns="0" bIns="0" rtlCol="0"/>
            <a:lstStyle/>
            <a:p>
              <a:endParaRPr/>
            </a:p>
          </p:txBody>
        </p:sp>
        <p:sp>
          <p:nvSpPr>
            <p:cNvPr id="93" name="object 93"/>
            <p:cNvSpPr/>
            <p:nvPr/>
          </p:nvSpPr>
          <p:spPr>
            <a:xfrm>
              <a:off x="8533071" y="4509664"/>
              <a:ext cx="617926" cy="0"/>
            </a:xfrm>
            <a:custGeom>
              <a:avLst/>
              <a:gdLst/>
              <a:ahLst/>
              <a:cxnLst/>
              <a:rect l="l" t="t" r="r" b="b"/>
              <a:pathLst>
                <a:path w="722629">
                  <a:moveTo>
                    <a:pt x="0" y="0"/>
                  </a:moveTo>
                  <a:lnTo>
                    <a:pt x="722376" y="0"/>
                  </a:lnTo>
                </a:path>
              </a:pathLst>
            </a:custGeom>
            <a:ln w="12192">
              <a:solidFill>
                <a:srgbClr val="000000"/>
              </a:solidFill>
            </a:ln>
          </p:spPr>
          <p:txBody>
            <a:bodyPr wrap="square" lIns="0" tIns="0" rIns="0" bIns="0" rtlCol="0"/>
            <a:lstStyle/>
            <a:p>
              <a:endParaRPr/>
            </a:p>
          </p:txBody>
        </p:sp>
        <p:sp>
          <p:nvSpPr>
            <p:cNvPr id="94" name="object 94"/>
            <p:cNvSpPr/>
            <p:nvPr/>
          </p:nvSpPr>
          <p:spPr>
            <a:xfrm>
              <a:off x="8533071" y="3932680"/>
              <a:ext cx="617926" cy="0"/>
            </a:xfrm>
            <a:custGeom>
              <a:avLst/>
              <a:gdLst/>
              <a:ahLst/>
              <a:cxnLst/>
              <a:rect l="l" t="t" r="r" b="b"/>
              <a:pathLst>
                <a:path w="722629">
                  <a:moveTo>
                    <a:pt x="0" y="0"/>
                  </a:moveTo>
                  <a:lnTo>
                    <a:pt x="722376" y="0"/>
                  </a:lnTo>
                </a:path>
              </a:pathLst>
            </a:custGeom>
            <a:ln w="12953">
              <a:solidFill>
                <a:srgbClr val="000000"/>
              </a:solidFill>
            </a:ln>
          </p:spPr>
          <p:txBody>
            <a:bodyPr wrap="square" lIns="0" tIns="0" rIns="0" bIns="0" rtlCol="0"/>
            <a:lstStyle/>
            <a:p>
              <a:endParaRPr/>
            </a:p>
          </p:txBody>
        </p:sp>
        <p:sp>
          <p:nvSpPr>
            <p:cNvPr id="95" name="object 95"/>
            <p:cNvSpPr/>
            <p:nvPr/>
          </p:nvSpPr>
          <p:spPr>
            <a:xfrm>
              <a:off x="8533071" y="3348853"/>
              <a:ext cx="617926" cy="0"/>
            </a:xfrm>
            <a:custGeom>
              <a:avLst/>
              <a:gdLst/>
              <a:ahLst/>
              <a:cxnLst/>
              <a:rect l="l" t="t" r="r" b="b"/>
              <a:pathLst>
                <a:path w="722629">
                  <a:moveTo>
                    <a:pt x="0" y="0"/>
                  </a:moveTo>
                  <a:lnTo>
                    <a:pt x="722376" y="0"/>
                  </a:lnTo>
                </a:path>
              </a:pathLst>
            </a:custGeom>
            <a:ln w="12953">
              <a:solidFill>
                <a:srgbClr val="000000"/>
              </a:solidFill>
            </a:ln>
          </p:spPr>
          <p:txBody>
            <a:bodyPr wrap="square" lIns="0" tIns="0" rIns="0" bIns="0" rtlCol="0"/>
            <a:lstStyle/>
            <a:p>
              <a:endParaRPr/>
            </a:p>
          </p:txBody>
        </p:sp>
        <p:sp>
          <p:nvSpPr>
            <p:cNvPr id="96" name="object 96"/>
            <p:cNvSpPr/>
            <p:nvPr/>
          </p:nvSpPr>
          <p:spPr>
            <a:xfrm>
              <a:off x="8533071" y="2774801"/>
              <a:ext cx="617926" cy="0"/>
            </a:xfrm>
            <a:custGeom>
              <a:avLst/>
              <a:gdLst/>
              <a:ahLst/>
              <a:cxnLst/>
              <a:rect l="l" t="t" r="r" b="b"/>
              <a:pathLst>
                <a:path w="722629">
                  <a:moveTo>
                    <a:pt x="0" y="0"/>
                  </a:moveTo>
                  <a:lnTo>
                    <a:pt x="722376" y="0"/>
                  </a:lnTo>
                </a:path>
              </a:pathLst>
            </a:custGeom>
            <a:ln w="12954">
              <a:solidFill>
                <a:srgbClr val="000000"/>
              </a:solidFill>
            </a:ln>
          </p:spPr>
          <p:txBody>
            <a:bodyPr wrap="square" lIns="0" tIns="0" rIns="0" bIns="0" rtlCol="0"/>
            <a:lstStyle/>
            <a:p>
              <a:endParaRPr/>
            </a:p>
          </p:txBody>
        </p:sp>
        <p:sp>
          <p:nvSpPr>
            <p:cNvPr id="97" name="object 97"/>
            <p:cNvSpPr/>
            <p:nvPr/>
          </p:nvSpPr>
          <p:spPr>
            <a:xfrm>
              <a:off x="8533071" y="2200749"/>
              <a:ext cx="617926" cy="0"/>
            </a:xfrm>
            <a:custGeom>
              <a:avLst/>
              <a:gdLst/>
              <a:ahLst/>
              <a:cxnLst/>
              <a:rect l="l" t="t" r="r" b="b"/>
              <a:pathLst>
                <a:path w="722629">
                  <a:moveTo>
                    <a:pt x="0" y="0"/>
                  </a:moveTo>
                  <a:lnTo>
                    <a:pt x="722376" y="0"/>
                  </a:lnTo>
                </a:path>
              </a:pathLst>
            </a:custGeom>
            <a:ln w="12954">
              <a:solidFill>
                <a:srgbClr val="000000"/>
              </a:solidFill>
            </a:ln>
          </p:spPr>
          <p:txBody>
            <a:bodyPr wrap="square" lIns="0" tIns="0" rIns="0" bIns="0" rtlCol="0"/>
            <a:lstStyle/>
            <a:p>
              <a:endParaRPr/>
            </a:p>
          </p:txBody>
        </p:sp>
        <p:sp>
          <p:nvSpPr>
            <p:cNvPr id="98" name="object 98"/>
            <p:cNvSpPr/>
            <p:nvPr/>
          </p:nvSpPr>
          <p:spPr>
            <a:xfrm>
              <a:off x="8533071" y="1623440"/>
              <a:ext cx="617926" cy="0"/>
            </a:xfrm>
            <a:custGeom>
              <a:avLst/>
              <a:gdLst/>
              <a:ahLst/>
              <a:cxnLst/>
              <a:rect l="l" t="t" r="r" b="b"/>
              <a:pathLst>
                <a:path w="722629">
                  <a:moveTo>
                    <a:pt x="0" y="0"/>
                  </a:moveTo>
                  <a:lnTo>
                    <a:pt x="722376" y="0"/>
                  </a:lnTo>
                </a:path>
              </a:pathLst>
            </a:custGeom>
            <a:ln w="12954">
              <a:solidFill>
                <a:srgbClr val="000000"/>
              </a:solidFill>
            </a:ln>
          </p:spPr>
          <p:txBody>
            <a:bodyPr wrap="square" lIns="0" tIns="0" rIns="0" bIns="0" rtlCol="0"/>
            <a:lstStyle/>
            <a:p>
              <a:endParaRPr/>
            </a:p>
          </p:txBody>
        </p:sp>
        <p:sp>
          <p:nvSpPr>
            <p:cNvPr id="99" name="object 99"/>
            <p:cNvSpPr/>
            <p:nvPr/>
          </p:nvSpPr>
          <p:spPr>
            <a:xfrm>
              <a:off x="6801141" y="3666830"/>
              <a:ext cx="1056664" cy="0"/>
            </a:xfrm>
            <a:custGeom>
              <a:avLst/>
              <a:gdLst/>
              <a:ahLst/>
              <a:cxnLst/>
              <a:rect l="l" t="t" r="r" b="b"/>
              <a:pathLst>
                <a:path w="1235709">
                  <a:moveTo>
                    <a:pt x="0" y="0"/>
                  </a:moveTo>
                  <a:lnTo>
                    <a:pt x="1235202" y="0"/>
                  </a:lnTo>
                </a:path>
              </a:pathLst>
            </a:custGeom>
            <a:ln w="12953">
              <a:solidFill>
                <a:srgbClr val="000000"/>
              </a:solidFill>
            </a:ln>
          </p:spPr>
          <p:txBody>
            <a:bodyPr wrap="square" lIns="0" tIns="0" rIns="0" bIns="0" rtlCol="0"/>
            <a:lstStyle/>
            <a:p>
              <a:endParaRPr/>
            </a:p>
          </p:txBody>
        </p:sp>
        <p:sp>
          <p:nvSpPr>
            <p:cNvPr id="100" name="object 100"/>
            <p:cNvSpPr/>
            <p:nvPr/>
          </p:nvSpPr>
          <p:spPr>
            <a:xfrm>
              <a:off x="6801141" y="2935094"/>
              <a:ext cx="730868" cy="0"/>
            </a:xfrm>
            <a:custGeom>
              <a:avLst/>
              <a:gdLst/>
              <a:ahLst/>
              <a:cxnLst/>
              <a:rect l="l" t="t" r="r" b="b"/>
              <a:pathLst>
                <a:path w="854709">
                  <a:moveTo>
                    <a:pt x="0" y="0"/>
                  </a:moveTo>
                  <a:lnTo>
                    <a:pt x="854202" y="0"/>
                  </a:lnTo>
                </a:path>
              </a:pathLst>
            </a:custGeom>
            <a:ln w="12953">
              <a:solidFill>
                <a:srgbClr val="000000"/>
              </a:solidFill>
            </a:ln>
          </p:spPr>
          <p:txBody>
            <a:bodyPr wrap="square" lIns="0" tIns="0" rIns="0" bIns="0" rtlCol="0"/>
            <a:lstStyle/>
            <a:p>
              <a:endParaRPr/>
            </a:p>
          </p:txBody>
        </p:sp>
        <p:sp>
          <p:nvSpPr>
            <p:cNvPr id="101" name="object 101"/>
            <p:cNvSpPr/>
            <p:nvPr/>
          </p:nvSpPr>
          <p:spPr>
            <a:xfrm>
              <a:off x="6801141" y="2070431"/>
              <a:ext cx="421362" cy="0"/>
            </a:xfrm>
            <a:custGeom>
              <a:avLst/>
              <a:gdLst/>
              <a:ahLst/>
              <a:cxnLst/>
              <a:rect l="l" t="t" r="r" b="b"/>
              <a:pathLst>
                <a:path w="492759">
                  <a:moveTo>
                    <a:pt x="0" y="0"/>
                  </a:moveTo>
                  <a:lnTo>
                    <a:pt x="492252" y="0"/>
                  </a:lnTo>
                </a:path>
              </a:pathLst>
            </a:custGeom>
            <a:ln w="12953">
              <a:solidFill>
                <a:srgbClr val="000000"/>
              </a:solidFill>
            </a:ln>
          </p:spPr>
          <p:txBody>
            <a:bodyPr wrap="square" lIns="0" tIns="0" rIns="0" bIns="0" rtlCol="0"/>
            <a:lstStyle/>
            <a:p>
              <a:endParaRPr/>
            </a:p>
          </p:txBody>
        </p:sp>
        <p:sp>
          <p:nvSpPr>
            <p:cNvPr id="102" name="object 102"/>
            <p:cNvSpPr/>
            <p:nvPr/>
          </p:nvSpPr>
          <p:spPr>
            <a:xfrm>
              <a:off x="6595890" y="1975626"/>
              <a:ext cx="213070" cy="187657"/>
            </a:xfrm>
            <a:prstGeom prst="rect">
              <a:avLst/>
            </a:prstGeom>
            <a:blipFill>
              <a:blip r:embed="rId4" cstate="print"/>
              <a:stretch>
                <a:fillRect/>
              </a:stretch>
            </a:blipFill>
          </p:spPr>
          <p:txBody>
            <a:bodyPr wrap="square" lIns="0" tIns="0" rIns="0" bIns="0" rtlCol="0"/>
            <a:lstStyle/>
            <a:p>
              <a:endParaRPr/>
            </a:p>
          </p:txBody>
        </p:sp>
        <p:sp>
          <p:nvSpPr>
            <p:cNvPr id="103" name="object 103"/>
            <p:cNvSpPr/>
            <p:nvPr/>
          </p:nvSpPr>
          <p:spPr>
            <a:xfrm>
              <a:off x="6219922" y="2070431"/>
              <a:ext cx="377380" cy="0"/>
            </a:xfrm>
            <a:custGeom>
              <a:avLst/>
              <a:gdLst/>
              <a:ahLst/>
              <a:cxnLst/>
              <a:rect l="l" t="t" r="r" b="b"/>
              <a:pathLst>
                <a:path w="441325">
                  <a:moveTo>
                    <a:pt x="0" y="0"/>
                  </a:moveTo>
                  <a:lnTo>
                    <a:pt x="441198" y="0"/>
                  </a:lnTo>
                </a:path>
              </a:pathLst>
            </a:custGeom>
            <a:ln w="12953">
              <a:solidFill>
                <a:srgbClr val="000000"/>
              </a:solidFill>
            </a:ln>
          </p:spPr>
          <p:txBody>
            <a:bodyPr wrap="square" lIns="0" tIns="0" rIns="0" bIns="0" rtlCol="0"/>
            <a:lstStyle/>
            <a:p>
              <a:endParaRPr/>
            </a:p>
          </p:txBody>
        </p:sp>
        <p:sp>
          <p:nvSpPr>
            <p:cNvPr id="104" name="object 104"/>
            <p:cNvSpPr/>
            <p:nvPr/>
          </p:nvSpPr>
          <p:spPr>
            <a:xfrm>
              <a:off x="6219922" y="2933790"/>
              <a:ext cx="377380" cy="0"/>
            </a:xfrm>
            <a:custGeom>
              <a:avLst/>
              <a:gdLst/>
              <a:ahLst/>
              <a:cxnLst/>
              <a:rect l="l" t="t" r="r" b="b"/>
              <a:pathLst>
                <a:path w="441325">
                  <a:moveTo>
                    <a:pt x="0" y="0"/>
                  </a:moveTo>
                  <a:lnTo>
                    <a:pt x="441198" y="0"/>
                  </a:lnTo>
                </a:path>
              </a:pathLst>
            </a:custGeom>
            <a:ln w="12953">
              <a:solidFill>
                <a:srgbClr val="000000"/>
              </a:solidFill>
            </a:ln>
          </p:spPr>
          <p:txBody>
            <a:bodyPr wrap="square" lIns="0" tIns="0" rIns="0" bIns="0" rtlCol="0"/>
            <a:lstStyle/>
            <a:p>
              <a:endParaRPr/>
            </a:p>
          </p:txBody>
        </p:sp>
        <p:sp>
          <p:nvSpPr>
            <p:cNvPr id="105" name="object 105"/>
            <p:cNvSpPr/>
            <p:nvPr/>
          </p:nvSpPr>
          <p:spPr>
            <a:xfrm>
              <a:off x="6219922" y="3669437"/>
              <a:ext cx="377380" cy="0"/>
            </a:xfrm>
            <a:custGeom>
              <a:avLst/>
              <a:gdLst/>
              <a:ahLst/>
              <a:cxnLst/>
              <a:rect l="l" t="t" r="r" b="b"/>
              <a:pathLst>
                <a:path w="441325">
                  <a:moveTo>
                    <a:pt x="0" y="0"/>
                  </a:moveTo>
                  <a:lnTo>
                    <a:pt x="441198" y="0"/>
                  </a:lnTo>
                </a:path>
              </a:pathLst>
            </a:custGeom>
            <a:ln w="12954">
              <a:solidFill>
                <a:srgbClr val="000000"/>
              </a:solidFill>
            </a:ln>
          </p:spPr>
          <p:txBody>
            <a:bodyPr wrap="square" lIns="0" tIns="0" rIns="0" bIns="0" rtlCol="0"/>
            <a:lstStyle/>
            <a:p>
              <a:endParaRPr/>
            </a:p>
          </p:txBody>
        </p:sp>
        <p:sp>
          <p:nvSpPr>
            <p:cNvPr id="106" name="object 106"/>
            <p:cNvSpPr/>
            <p:nvPr/>
          </p:nvSpPr>
          <p:spPr>
            <a:xfrm>
              <a:off x="6224157" y="2928252"/>
              <a:ext cx="0" cy="249777"/>
            </a:xfrm>
            <a:custGeom>
              <a:avLst/>
              <a:gdLst/>
              <a:ahLst/>
              <a:cxnLst/>
              <a:rect l="l" t="t" r="r" b="b"/>
              <a:pathLst>
                <a:path h="292100">
                  <a:moveTo>
                    <a:pt x="0" y="0"/>
                  </a:moveTo>
                  <a:lnTo>
                    <a:pt x="0" y="291846"/>
                  </a:lnTo>
                </a:path>
              </a:pathLst>
            </a:custGeom>
            <a:ln w="12953">
              <a:solidFill>
                <a:srgbClr val="000000"/>
              </a:solidFill>
            </a:ln>
          </p:spPr>
          <p:txBody>
            <a:bodyPr wrap="square" lIns="0" tIns="0" rIns="0" bIns="0" rtlCol="0"/>
            <a:lstStyle/>
            <a:p>
              <a:endParaRPr/>
            </a:p>
          </p:txBody>
        </p:sp>
        <p:sp>
          <p:nvSpPr>
            <p:cNvPr id="107" name="object 107"/>
            <p:cNvSpPr/>
            <p:nvPr/>
          </p:nvSpPr>
          <p:spPr>
            <a:xfrm>
              <a:off x="6224157" y="2066196"/>
              <a:ext cx="0" cy="250863"/>
            </a:xfrm>
            <a:custGeom>
              <a:avLst/>
              <a:gdLst/>
              <a:ahLst/>
              <a:cxnLst/>
              <a:rect l="l" t="t" r="r" b="b"/>
              <a:pathLst>
                <a:path h="293369">
                  <a:moveTo>
                    <a:pt x="0" y="0"/>
                  </a:moveTo>
                  <a:lnTo>
                    <a:pt x="0" y="293369"/>
                  </a:lnTo>
                </a:path>
              </a:pathLst>
            </a:custGeom>
            <a:ln w="12953">
              <a:solidFill>
                <a:srgbClr val="000000"/>
              </a:solidFill>
            </a:ln>
          </p:spPr>
          <p:txBody>
            <a:bodyPr wrap="square" lIns="0" tIns="0" rIns="0" bIns="0" rtlCol="0"/>
            <a:lstStyle/>
            <a:p>
              <a:endParaRPr/>
            </a:p>
          </p:txBody>
        </p:sp>
        <p:sp>
          <p:nvSpPr>
            <p:cNvPr id="108" name="object 108"/>
            <p:cNvSpPr/>
            <p:nvPr/>
          </p:nvSpPr>
          <p:spPr>
            <a:xfrm>
              <a:off x="5967756" y="2307611"/>
              <a:ext cx="1431872" cy="0"/>
            </a:xfrm>
            <a:custGeom>
              <a:avLst/>
              <a:gdLst/>
              <a:ahLst/>
              <a:cxnLst/>
              <a:rect l="l" t="t" r="r" b="b"/>
              <a:pathLst>
                <a:path w="1674495">
                  <a:moveTo>
                    <a:pt x="0" y="0"/>
                  </a:moveTo>
                  <a:lnTo>
                    <a:pt x="1674114" y="0"/>
                  </a:lnTo>
                </a:path>
              </a:pathLst>
            </a:custGeom>
            <a:ln w="12954">
              <a:solidFill>
                <a:srgbClr val="000000"/>
              </a:solidFill>
            </a:ln>
          </p:spPr>
          <p:txBody>
            <a:bodyPr wrap="square" lIns="0" tIns="0" rIns="0" bIns="0" rtlCol="0"/>
            <a:lstStyle/>
            <a:p>
              <a:endParaRPr/>
            </a:p>
          </p:txBody>
        </p:sp>
        <p:sp>
          <p:nvSpPr>
            <p:cNvPr id="109" name="object 109"/>
            <p:cNvSpPr/>
            <p:nvPr/>
          </p:nvSpPr>
          <p:spPr>
            <a:xfrm>
              <a:off x="5967756" y="3175205"/>
              <a:ext cx="1729432" cy="0"/>
            </a:xfrm>
            <a:custGeom>
              <a:avLst/>
              <a:gdLst/>
              <a:ahLst/>
              <a:cxnLst/>
              <a:rect l="l" t="t" r="r" b="b"/>
              <a:pathLst>
                <a:path w="2022475">
                  <a:moveTo>
                    <a:pt x="0" y="0"/>
                  </a:moveTo>
                  <a:lnTo>
                    <a:pt x="2022348" y="0"/>
                  </a:lnTo>
                </a:path>
              </a:pathLst>
            </a:custGeom>
            <a:ln w="12192">
              <a:solidFill>
                <a:srgbClr val="000000"/>
              </a:solidFill>
            </a:ln>
          </p:spPr>
          <p:txBody>
            <a:bodyPr wrap="square" lIns="0" tIns="0" rIns="0" bIns="0" rtlCol="0"/>
            <a:lstStyle/>
            <a:p>
              <a:endParaRPr/>
            </a:p>
          </p:txBody>
        </p:sp>
        <p:sp>
          <p:nvSpPr>
            <p:cNvPr id="110" name="object 110"/>
            <p:cNvSpPr/>
            <p:nvPr/>
          </p:nvSpPr>
          <p:spPr>
            <a:xfrm>
              <a:off x="6224157" y="3666504"/>
              <a:ext cx="0" cy="341000"/>
            </a:xfrm>
            <a:custGeom>
              <a:avLst/>
              <a:gdLst/>
              <a:ahLst/>
              <a:cxnLst/>
              <a:rect l="l" t="t" r="r" b="b"/>
              <a:pathLst>
                <a:path h="398779">
                  <a:moveTo>
                    <a:pt x="0" y="0"/>
                  </a:moveTo>
                  <a:lnTo>
                    <a:pt x="0" y="398525"/>
                  </a:lnTo>
                </a:path>
              </a:pathLst>
            </a:custGeom>
            <a:ln w="12953">
              <a:solidFill>
                <a:srgbClr val="000000"/>
              </a:solidFill>
            </a:ln>
          </p:spPr>
          <p:txBody>
            <a:bodyPr wrap="square" lIns="0" tIns="0" rIns="0" bIns="0" rtlCol="0"/>
            <a:lstStyle/>
            <a:p>
              <a:endParaRPr/>
            </a:p>
          </p:txBody>
        </p:sp>
        <p:sp>
          <p:nvSpPr>
            <p:cNvPr id="111" name="object 111"/>
            <p:cNvSpPr txBox="1"/>
            <p:nvPr/>
          </p:nvSpPr>
          <p:spPr>
            <a:xfrm>
              <a:off x="5857849" y="3014481"/>
              <a:ext cx="99368" cy="221473"/>
            </a:xfrm>
            <a:prstGeom prst="rect">
              <a:avLst/>
            </a:prstGeom>
          </p:spPr>
          <p:txBody>
            <a:bodyPr vert="horz" wrap="square" lIns="0" tIns="10860" rIns="0" bIns="0" rtlCol="0">
              <a:spAutoFit/>
            </a:bodyPr>
            <a:lstStyle/>
            <a:p>
              <a:pPr marL="10860">
                <a:spcBef>
                  <a:spcPts val="86"/>
                </a:spcBef>
              </a:pPr>
              <a:r>
                <a:rPr sz="1368" i="1" dirty="0">
                  <a:latin typeface="Times New Roman"/>
                  <a:cs typeface="Times New Roman"/>
                </a:rPr>
                <a:t>y</a:t>
              </a:r>
              <a:endParaRPr sz="1368">
                <a:latin typeface="Times New Roman"/>
                <a:cs typeface="Times New Roman"/>
              </a:endParaRPr>
            </a:p>
          </p:txBody>
        </p:sp>
        <p:sp>
          <p:nvSpPr>
            <p:cNvPr id="112" name="object 112"/>
            <p:cNvSpPr txBox="1"/>
            <p:nvPr/>
          </p:nvSpPr>
          <p:spPr>
            <a:xfrm>
              <a:off x="5857849" y="3886303"/>
              <a:ext cx="99368" cy="221473"/>
            </a:xfrm>
            <a:prstGeom prst="rect">
              <a:avLst/>
            </a:prstGeom>
          </p:spPr>
          <p:txBody>
            <a:bodyPr vert="horz" wrap="square" lIns="0" tIns="10860" rIns="0" bIns="0" rtlCol="0">
              <a:spAutoFit/>
            </a:bodyPr>
            <a:lstStyle/>
            <a:p>
              <a:pPr marL="10860">
                <a:spcBef>
                  <a:spcPts val="86"/>
                </a:spcBef>
              </a:pPr>
              <a:r>
                <a:rPr sz="1368" i="1" dirty="0">
                  <a:latin typeface="Times New Roman"/>
                  <a:cs typeface="Times New Roman"/>
                </a:rPr>
                <a:t>x</a:t>
              </a:r>
              <a:endParaRPr sz="1368">
                <a:latin typeface="Times New Roman"/>
                <a:cs typeface="Times New Roman"/>
              </a:endParaRPr>
            </a:p>
          </p:txBody>
        </p:sp>
        <p:sp>
          <p:nvSpPr>
            <p:cNvPr id="113" name="object 113"/>
            <p:cNvSpPr txBox="1"/>
            <p:nvPr/>
          </p:nvSpPr>
          <p:spPr>
            <a:xfrm>
              <a:off x="9151430" y="1495610"/>
              <a:ext cx="849241" cy="221473"/>
            </a:xfrm>
            <a:prstGeom prst="rect">
              <a:avLst/>
            </a:prstGeom>
          </p:spPr>
          <p:txBody>
            <a:bodyPr vert="horz" wrap="square" lIns="0" tIns="10860" rIns="0" bIns="0" rtlCol="0">
              <a:spAutoFit/>
            </a:bodyPr>
            <a:lstStyle/>
            <a:p>
              <a:pPr marL="32579">
                <a:spcBef>
                  <a:spcPts val="86"/>
                </a:spcBef>
              </a:pPr>
              <a:r>
                <a:rPr sz="1368" i="1" spc="4" dirty="0">
                  <a:latin typeface="Times New Roman"/>
                  <a:cs typeface="Times New Roman"/>
                </a:rPr>
                <a:t>D</a:t>
              </a:r>
              <a:r>
                <a:rPr sz="1347" spc="6" baseline="-21164" dirty="0">
                  <a:latin typeface="Times New Roman"/>
                  <a:cs typeface="Times New Roman"/>
                </a:rPr>
                <a:t>0 </a:t>
              </a:r>
              <a:r>
                <a:rPr sz="1368" i="1" dirty="0">
                  <a:latin typeface="Times New Roman"/>
                  <a:cs typeface="Times New Roman"/>
                </a:rPr>
                <a:t>=</a:t>
              </a:r>
              <a:r>
                <a:rPr sz="1368" i="1" spc="-184" dirty="0">
                  <a:latin typeface="Times New Roman"/>
                  <a:cs typeface="Times New Roman"/>
                </a:rPr>
                <a:t> </a:t>
              </a:r>
              <a:r>
                <a:rPr sz="1368" i="1" dirty="0">
                  <a:latin typeface="Times New Roman"/>
                  <a:cs typeface="Times New Roman"/>
                </a:rPr>
                <a:t>x’y’z’</a:t>
              </a:r>
              <a:endParaRPr sz="1368">
                <a:latin typeface="Times New Roman"/>
                <a:cs typeface="Times New Roman"/>
              </a:endParaRPr>
            </a:p>
          </p:txBody>
        </p:sp>
        <p:sp>
          <p:nvSpPr>
            <p:cNvPr id="114" name="object 114"/>
            <p:cNvSpPr txBox="1"/>
            <p:nvPr/>
          </p:nvSpPr>
          <p:spPr>
            <a:xfrm>
              <a:off x="9151421" y="2073583"/>
              <a:ext cx="791140" cy="221473"/>
            </a:xfrm>
            <a:prstGeom prst="rect">
              <a:avLst/>
            </a:prstGeom>
          </p:spPr>
          <p:txBody>
            <a:bodyPr vert="horz" wrap="square" lIns="0" tIns="10860" rIns="0" bIns="0" rtlCol="0">
              <a:spAutoFit/>
            </a:bodyPr>
            <a:lstStyle/>
            <a:p>
              <a:pPr marL="32579">
                <a:spcBef>
                  <a:spcPts val="86"/>
                </a:spcBef>
              </a:pPr>
              <a:r>
                <a:rPr sz="1368" i="1" spc="4" dirty="0">
                  <a:latin typeface="Times New Roman"/>
                  <a:cs typeface="Times New Roman"/>
                </a:rPr>
                <a:t>D</a:t>
              </a:r>
              <a:r>
                <a:rPr sz="1347" spc="6" baseline="-21164" dirty="0">
                  <a:latin typeface="Times New Roman"/>
                  <a:cs typeface="Times New Roman"/>
                </a:rPr>
                <a:t>1 </a:t>
              </a:r>
              <a:r>
                <a:rPr sz="1368" i="1" dirty="0">
                  <a:latin typeface="Times New Roman"/>
                  <a:cs typeface="Times New Roman"/>
                </a:rPr>
                <a:t>=</a:t>
              </a:r>
              <a:r>
                <a:rPr sz="1368" i="1" spc="-184" dirty="0">
                  <a:latin typeface="Times New Roman"/>
                  <a:cs typeface="Times New Roman"/>
                </a:rPr>
                <a:t> </a:t>
              </a:r>
              <a:r>
                <a:rPr sz="1368" i="1" dirty="0">
                  <a:latin typeface="Times New Roman"/>
                  <a:cs typeface="Times New Roman"/>
                </a:rPr>
                <a:t>x’y’z</a:t>
              </a:r>
              <a:endParaRPr sz="1368">
                <a:latin typeface="Times New Roman"/>
                <a:cs typeface="Times New Roman"/>
              </a:endParaRPr>
            </a:p>
          </p:txBody>
        </p:sp>
        <p:sp>
          <p:nvSpPr>
            <p:cNvPr id="115" name="object 115"/>
            <p:cNvSpPr txBox="1"/>
            <p:nvPr/>
          </p:nvSpPr>
          <p:spPr>
            <a:xfrm>
              <a:off x="9151421" y="2643733"/>
              <a:ext cx="791140" cy="221473"/>
            </a:xfrm>
            <a:prstGeom prst="rect">
              <a:avLst/>
            </a:prstGeom>
          </p:spPr>
          <p:txBody>
            <a:bodyPr vert="horz" wrap="square" lIns="0" tIns="10860" rIns="0" bIns="0" rtlCol="0">
              <a:spAutoFit/>
            </a:bodyPr>
            <a:lstStyle/>
            <a:p>
              <a:pPr marL="32579">
                <a:spcBef>
                  <a:spcPts val="86"/>
                </a:spcBef>
              </a:pPr>
              <a:r>
                <a:rPr sz="1368" i="1" spc="4" dirty="0">
                  <a:latin typeface="Times New Roman"/>
                  <a:cs typeface="Times New Roman"/>
                </a:rPr>
                <a:t>D</a:t>
              </a:r>
              <a:r>
                <a:rPr sz="1347" spc="6" baseline="-21164" dirty="0">
                  <a:latin typeface="Times New Roman"/>
                  <a:cs typeface="Times New Roman"/>
                </a:rPr>
                <a:t>2 </a:t>
              </a:r>
              <a:r>
                <a:rPr sz="1368" i="1" dirty="0">
                  <a:latin typeface="Times New Roman"/>
                  <a:cs typeface="Times New Roman"/>
                </a:rPr>
                <a:t>=</a:t>
              </a:r>
              <a:r>
                <a:rPr sz="1368" i="1" spc="-184" dirty="0">
                  <a:latin typeface="Times New Roman"/>
                  <a:cs typeface="Times New Roman"/>
                </a:rPr>
                <a:t> </a:t>
              </a:r>
              <a:r>
                <a:rPr sz="1368" i="1" dirty="0">
                  <a:latin typeface="Times New Roman"/>
                  <a:cs typeface="Times New Roman"/>
                </a:rPr>
                <a:t>x’yz’</a:t>
              </a:r>
              <a:endParaRPr sz="1368">
                <a:latin typeface="Times New Roman"/>
                <a:cs typeface="Times New Roman"/>
              </a:endParaRPr>
            </a:p>
          </p:txBody>
        </p:sp>
        <p:sp>
          <p:nvSpPr>
            <p:cNvPr id="116" name="object 116"/>
            <p:cNvSpPr txBox="1"/>
            <p:nvPr/>
          </p:nvSpPr>
          <p:spPr>
            <a:xfrm>
              <a:off x="9151423" y="3222331"/>
              <a:ext cx="733583" cy="221473"/>
            </a:xfrm>
            <a:prstGeom prst="rect">
              <a:avLst/>
            </a:prstGeom>
          </p:spPr>
          <p:txBody>
            <a:bodyPr vert="horz" wrap="square" lIns="0" tIns="10860" rIns="0" bIns="0" rtlCol="0">
              <a:spAutoFit/>
            </a:bodyPr>
            <a:lstStyle/>
            <a:p>
              <a:pPr marL="32579">
                <a:spcBef>
                  <a:spcPts val="86"/>
                </a:spcBef>
              </a:pPr>
              <a:r>
                <a:rPr sz="1368" i="1" spc="4" dirty="0">
                  <a:latin typeface="Times New Roman"/>
                  <a:cs typeface="Times New Roman"/>
                </a:rPr>
                <a:t>D</a:t>
              </a:r>
              <a:r>
                <a:rPr sz="1347" spc="6" baseline="-21164" dirty="0">
                  <a:latin typeface="Times New Roman"/>
                  <a:cs typeface="Times New Roman"/>
                </a:rPr>
                <a:t>3 </a:t>
              </a:r>
              <a:r>
                <a:rPr sz="1368" i="1" dirty="0">
                  <a:latin typeface="Times New Roman"/>
                  <a:cs typeface="Times New Roman"/>
                </a:rPr>
                <a:t>=</a:t>
              </a:r>
              <a:r>
                <a:rPr sz="1368" i="1" spc="-184" dirty="0">
                  <a:latin typeface="Times New Roman"/>
                  <a:cs typeface="Times New Roman"/>
                </a:rPr>
                <a:t> </a:t>
              </a:r>
              <a:r>
                <a:rPr sz="1368" i="1" dirty="0">
                  <a:latin typeface="Times New Roman"/>
                  <a:cs typeface="Times New Roman"/>
                </a:rPr>
                <a:t>x’yz</a:t>
              </a:r>
              <a:endParaRPr sz="1368">
                <a:latin typeface="Times New Roman"/>
                <a:cs typeface="Times New Roman"/>
              </a:endParaRPr>
            </a:p>
          </p:txBody>
        </p:sp>
        <p:sp>
          <p:nvSpPr>
            <p:cNvPr id="117" name="object 117"/>
            <p:cNvSpPr txBox="1"/>
            <p:nvPr/>
          </p:nvSpPr>
          <p:spPr>
            <a:xfrm>
              <a:off x="9151421" y="3800300"/>
              <a:ext cx="791140" cy="221473"/>
            </a:xfrm>
            <a:prstGeom prst="rect">
              <a:avLst/>
            </a:prstGeom>
          </p:spPr>
          <p:txBody>
            <a:bodyPr vert="horz" wrap="square" lIns="0" tIns="10860" rIns="0" bIns="0" rtlCol="0">
              <a:spAutoFit/>
            </a:bodyPr>
            <a:lstStyle/>
            <a:p>
              <a:pPr marL="32579">
                <a:spcBef>
                  <a:spcPts val="86"/>
                </a:spcBef>
              </a:pPr>
              <a:r>
                <a:rPr sz="1368" i="1" spc="4" dirty="0">
                  <a:latin typeface="Times New Roman"/>
                  <a:cs typeface="Times New Roman"/>
                </a:rPr>
                <a:t>D</a:t>
              </a:r>
              <a:r>
                <a:rPr sz="1347" spc="6" baseline="-21164" dirty="0">
                  <a:latin typeface="Times New Roman"/>
                  <a:cs typeface="Times New Roman"/>
                </a:rPr>
                <a:t>4 </a:t>
              </a:r>
              <a:r>
                <a:rPr sz="1368" i="1" dirty="0">
                  <a:latin typeface="Times New Roman"/>
                  <a:cs typeface="Times New Roman"/>
                </a:rPr>
                <a:t>=</a:t>
              </a:r>
              <a:r>
                <a:rPr sz="1368" i="1" spc="-184" dirty="0">
                  <a:latin typeface="Times New Roman"/>
                  <a:cs typeface="Times New Roman"/>
                </a:rPr>
                <a:t> </a:t>
              </a:r>
              <a:r>
                <a:rPr sz="1368" i="1" dirty="0">
                  <a:latin typeface="Times New Roman"/>
                  <a:cs typeface="Times New Roman"/>
                </a:rPr>
                <a:t>xy’z’</a:t>
              </a:r>
              <a:endParaRPr sz="1368">
                <a:latin typeface="Times New Roman"/>
                <a:cs typeface="Times New Roman"/>
              </a:endParaRPr>
            </a:p>
          </p:txBody>
        </p:sp>
        <p:sp>
          <p:nvSpPr>
            <p:cNvPr id="118" name="object 118"/>
            <p:cNvSpPr txBox="1"/>
            <p:nvPr/>
          </p:nvSpPr>
          <p:spPr>
            <a:xfrm>
              <a:off x="9151421" y="4370450"/>
              <a:ext cx="733040" cy="221473"/>
            </a:xfrm>
            <a:prstGeom prst="rect">
              <a:avLst/>
            </a:prstGeom>
          </p:spPr>
          <p:txBody>
            <a:bodyPr vert="horz" wrap="square" lIns="0" tIns="10860" rIns="0" bIns="0" rtlCol="0">
              <a:spAutoFit/>
            </a:bodyPr>
            <a:lstStyle/>
            <a:p>
              <a:pPr marL="32579">
                <a:spcBef>
                  <a:spcPts val="86"/>
                </a:spcBef>
              </a:pPr>
              <a:r>
                <a:rPr sz="1368" i="1" spc="4" dirty="0">
                  <a:latin typeface="Times New Roman"/>
                  <a:cs typeface="Times New Roman"/>
                </a:rPr>
                <a:t>D</a:t>
              </a:r>
              <a:r>
                <a:rPr sz="1347" spc="6" baseline="-21164" dirty="0">
                  <a:latin typeface="Times New Roman"/>
                  <a:cs typeface="Times New Roman"/>
                </a:rPr>
                <a:t>5 </a:t>
              </a:r>
              <a:r>
                <a:rPr sz="1368" i="1" dirty="0">
                  <a:latin typeface="Times New Roman"/>
                  <a:cs typeface="Times New Roman"/>
                </a:rPr>
                <a:t>=</a:t>
              </a:r>
              <a:r>
                <a:rPr sz="1368" i="1" spc="-184" dirty="0">
                  <a:latin typeface="Times New Roman"/>
                  <a:cs typeface="Times New Roman"/>
                </a:rPr>
                <a:t> </a:t>
              </a:r>
              <a:r>
                <a:rPr sz="1368" i="1" dirty="0">
                  <a:latin typeface="Times New Roman"/>
                  <a:cs typeface="Times New Roman"/>
                </a:rPr>
                <a:t>xy’z</a:t>
              </a:r>
              <a:endParaRPr sz="1368">
                <a:latin typeface="Times New Roman"/>
                <a:cs typeface="Times New Roman"/>
              </a:endParaRPr>
            </a:p>
          </p:txBody>
        </p:sp>
        <p:sp>
          <p:nvSpPr>
            <p:cNvPr id="119" name="object 119"/>
            <p:cNvSpPr txBox="1"/>
            <p:nvPr/>
          </p:nvSpPr>
          <p:spPr>
            <a:xfrm>
              <a:off x="9298903" y="5053962"/>
              <a:ext cx="79820" cy="150789"/>
            </a:xfrm>
            <a:prstGeom prst="rect">
              <a:avLst/>
            </a:prstGeom>
          </p:spPr>
          <p:txBody>
            <a:bodyPr vert="horz" wrap="square" lIns="0" tIns="12488" rIns="0" bIns="0" rtlCol="0">
              <a:spAutoFit/>
            </a:bodyPr>
            <a:lstStyle/>
            <a:p>
              <a:pPr marL="10860">
                <a:spcBef>
                  <a:spcPts val="97"/>
                </a:spcBef>
              </a:pPr>
              <a:r>
                <a:rPr sz="898" spc="4" dirty="0">
                  <a:latin typeface="Times New Roman"/>
                  <a:cs typeface="Times New Roman"/>
                </a:rPr>
                <a:t>6</a:t>
              </a:r>
              <a:endParaRPr sz="898">
                <a:latin typeface="Times New Roman"/>
                <a:cs typeface="Times New Roman"/>
              </a:endParaRPr>
            </a:p>
          </p:txBody>
        </p:sp>
        <p:sp>
          <p:nvSpPr>
            <p:cNvPr id="120" name="object 120"/>
            <p:cNvSpPr txBox="1"/>
            <p:nvPr/>
          </p:nvSpPr>
          <p:spPr>
            <a:xfrm>
              <a:off x="9173142" y="4952963"/>
              <a:ext cx="689601" cy="221473"/>
            </a:xfrm>
            <a:prstGeom prst="rect">
              <a:avLst/>
            </a:prstGeom>
          </p:spPr>
          <p:txBody>
            <a:bodyPr vert="horz" wrap="square" lIns="0" tIns="10860" rIns="0" bIns="0" rtlCol="0">
              <a:spAutoFit/>
            </a:bodyPr>
            <a:lstStyle/>
            <a:p>
              <a:pPr marL="10860">
                <a:spcBef>
                  <a:spcPts val="86"/>
                </a:spcBef>
              </a:pPr>
              <a:r>
                <a:rPr sz="1368" i="1" dirty="0">
                  <a:latin typeface="Times New Roman"/>
                  <a:cs typeface="Times New Roman"/>
                </a:rPr>
                <a:t>D =</a:t>
              </a:r>
              <a:r>
                <a:rPr sz="1368" i="1" spc="30" dirty="0">
                  <a:latin typeface="Times New Roman"/>
                  <a:cs typeface="Times New Roman"/>
                </a:rPr>
                <a:t> </a:t>
              </a:r>
              <a:r>
                <a:rPr sz="1368" i="1" dirty="0">
                  <a:latin typeface="Times New Roman"/>
                  <a:cs typeface="Times New Roman"/>
                </a:rPr>
                <a:t>xyz’</a:t>
              </a:r>
              <a:endParaRPr sz="1368">
                <a:latin typeface="Times New Roman"/>
                <a:cs typeface="Times New Roman"/>
              </a:endParaRPr>
            </a:p>
          </p:txBody>
        </p:sp>
        <p:sp>
          <p:nvSpPr>
            <p:cNvPr id="121" name="object 121"/>
            <p:cNvSpPr txBox="1"/>
            <p:nvPr/>
          </p:nvSpPr>
          <p:spPr>
            <a:xfrm>
              <a:off x="9151422" y="5543314"/>
              <a:ext cx="675483" cy="221473"/>
            </a:xfrm>
            <a:prstGeom prst="rect">
              <a:avLst/>
            </a:prstGeom>
          </p:spPr>
          <p:txBody>
            <a:bodyPr vert="horz" wrap="square" lIns="0" tIns="10860" rIns="0" bIns="0" rtlCol="0">
              <a:spAutoFit/>
            </a:bodyPr>
            <a:lstStyle/>
            <a:p>
              <a:pPr marL="32579">
                <a:spcBef>
                  <a:spcPts val="86"/>
                </a:spcBef>
              </a:pPr>
              <a:r>
                <a:rPr sz="1368" i="1" spc="4" dirty="0">
                  <a:latin typeface="Times New Roman"/>
                  <a:cs typeface="Times New Roman"/>
                </a:rPr>
                <a:t>D</a:t>
              </a:r>
              <a:r>
                <a:rPr sz="1347" spc="6" baseline="-21164" dirty="0">
                  <a:latin typeface="Times New Roman"/>
                  <a:cs typeface="Times New Roman"/>
                </a:rPr>
                <a:t>7 </a:t>
              </a:r>
              <a:r>
                <a:rPr sz="1368" i="1" dirty="0">
                  <a:latin typeface="Times New Roman"/>
                  <a:cs typeface="Times New Roman"/>
                </a:rPr>
                <a:t>=</a:t>
              </a:r>
              <a:r>
                <a:rPr sz="1368" i="1" spc="-184" dirty="0">
                  <a:latin typeface="Times New Roman"/>
                  <a:cs typeface="Times New Roman"/>
                </a:rPr>
                <a:t> </a:t>
              </a:r>
              <a:r>
                <a:rPr sz="1368" i="1" dirty="0">
                  <a:latin typeface="Times New Roman"/>
                  <a:cs typeface="Times New Roman"/>
                </a:rPr>
                <a:t>xyz</a:t>
              </a:r>
              <a:endParaRPr sz="1368">
                <a:latin typeface="Times New Roman"/>
                <a:cs typeface="Times New Roman"/>
              </a:endParaRPr>
            </a:p>
          </p:txBody>
        </p:sp>
        <p:sp>
          <p:nvSpPr>
            <p:cNvPr id="122" name="object 122"/>
            <p:cNvSpPr/>
            <p:nvPr/>
          </p:nvSpPr>
          <p:spPr>
            <a:xfrm>
              <a:off x="7689911" y="2778711"/>
              <a:ext cx="470232" cy="0"/>
            </a:xfrm>
            <a:custGeom>
              <a:avLst/>
              <a:gdLst/>
              <a:ahLst/>
              <a:cxnLst/>
              <a:rect l="l" t="t" r="r" b="b"/>
              <a:pathLst>
                <a:path w="549909">
                  <a:moveTo>
                    <a:pt x="0" y="0"/>
                  </a:moveTo>
                  <a:lnTo>
                    <a:pt x="549401" y="0"/>
                  </a:lnTo>
                </a:path>
              </a:pathLst>
            </a:custGeom>
            <a:ln w="12953">
              <a:solidFill>
                <a:srgbClr val="000000"/>
              </a:solidFill>
            </a:ln>
          </p:spPr>
          <p:txBody>
            <a:bodyPr wrap="square" lIns="0" tIns="0" rIns="0" bIns="0" rtlCol="0"/>
            <a:lstStyle/>
            <a:p>
              <a:endParaRPr/>
            </a:p>
          </p:txBody>
        </p:sp>
        <p:sp>
          <p:nvSpPr>
            <p:cNvPr id="123" name="object 123"/>
            <p:cNvSpPr/>
            <p:nvPr/>
          </p:nvSpPr>
          <p:spPr>
            <a:xfrm>
              <a:off x="7529610" y="3932680"/>
              <a:ext cx="627700" cy="0"/>
            </a:xfrm>
            <a:custGeom>
              <a:avLst/>
              <a:gdLst/>
              <a:ahLst/>
              <a:cxnLst/>
              <a:rect l="l" t="t" r="r" b="b"/>
              <a:pathLst>
                <a:path w="734059">
                  <a:moveTo>
                    <a:pt x="0" y="0"/>
                  </a:moveTo>
                  <a:lnTo>
                    <a:pt x="733805" y="0"/>
                  </a:lnTo>
                </a:path>
              </a:pathLst>
            </a:custGeom>
            <a:ln w="12953">
              <a:solidFill>
                <a:srgbClr val="000000"/>
              </a:solidFill>
            </a:ln>
          </p:spPr>
          <p:txBody>
            <a:bodyPr wrap="square" lIns="0" tIns="0" rIns="0" bIns="0" rtlCol="0"/>
            <a:lstStyle/>
            <a:p>
              <a:endParaRPr/>
            </a:p>
          </p:txBody>
        </p:sp>
        <p:sp>
          <p:nvSpPr>
            <p:cNvPr id="124" name="object 124"/>
            <p:cNvSpPr/>
            <p:nvPr/>
          </p:nvSpPr>
          <p:spPr>
            <a:xfrm>
              <a:off x="7529610" y="4513899"/>
              <a:ext cx="627700" cy="0"/>
            </a:xfrm>
            <a:custGeom>
              <a:avLst/>
              <a:gdLst/>
              <a:ahLst/>
              <a:cxnLst/>
              <a:rect l="l" t="t" r="r" b="b"/>
              <a:pathLst>
                <a:path w="734059">
                  <a:moveTo>
                    <a:pt x="0" y="0"/>
                  </a:moveTo>
                  <a:lnTo>
                    <a:pt x="733805" y="0"/>
                  </a:lnTo>
                </a:path>
              </a:pathLst>
            </a:custGeom>
            <a:ln w="12953">
              <a:solidFill>
                <a:srgbClr val="000000"/>
              </a:solidFill>
            </a:ln>
          </p:spPr>
          <p:txBody>
            <a:bodyPr wrap="square" lIns="0" tIns="0" rIns="0" bIns="0" rtlCol="0"/>
            <a:lstStyle/>
            <a:p>
              <a:endParaRPr/>
            </a:p>
          </p:txBody>
        </p:sp>
        <p:sp>
          <p:nvSpPr>
            <p:cNvPr id="125" name="object 125"/>
            <p:cNvSpPr/>
            <p:nvPr/>
          </p:nvSpPr>
          <p:spPr>
            <a:xfrm>
              <a:off x="7692509" y="5093164"/>
              <a:ext cx="467517" cy="0"/>
            </a:xfrm>
            <a:custGeom>
              <a:avLst/>
              <a:gdLst/>
              <a:ahLst/>
              <a:cxnLst/>
              <a:rect l="l" t="t" r="r" b="b"/>
              <a:pathLst>
                <a:path w="546734">
                  <a:moveTo>
                    <a:pt x="0" y="0"/>
                  </a:moveTo>
                  <a:lnTo>
                    <a:pt x="546353" y="0"/>
                  </a:lnTo>
                </a:path>
              </a:pathLst>
            </a:custGeom>
            <a:ln w="12953">
              <a:solidFill>
                <a:srgbClr val="000000"/>
              </a:solidFill>
            </a:ln>
          </p:spPr>
          <p:txBody>
            <a:bodyPr wrap="square" lIns="0" tIns="0" rIns="0" bIns="0" rtlCol="0"/>
            <a:lstStyle/>
            <a:p>
              <a:endParaRPr/>
            </a:p>
          </p:txBody>
        </p:sp>
        <p:sp>
          <p:nvSpPr>
            <p:cNvPr id="126" name="object 126"/>
            <p:cNvSpPr/>
            <p:nvPr/>
          </p:nvSpPr>
          <p:spPr>
            <a:xfrm>
              <a:off x="7692509" y="5658094"/>
              <a:ext cx="467517" cy="0"/>
            </a:xfrm>
            <a:custGeom>
              <a:avLst/>
              <a:gdLst/>
              <a:ahLst/>
              <a:cxnLst/>
              <a:rect l="l" t="t" r="r" b="b"/>
              <a:pathLst>
                <a:path w="546734">
                  <a:moveTo>
                    <a:pt x="0" y="0"/>
                  </a:moveTo>
                  <a:lnTo>
                    <a:pt x="546353" y="0"/>
                  </a:lnTo>
                </a:path>
              </a:pathLst>
            </a:custGeom>
            <a:ln w="12953">
              <a:solidFill>
                <a:srgbClr val="000000"/>
              </a:solidFill>
            </a:ln>
          </p:spPr>
          <p:txBody>
            <a:bodyPr wrap="square" lIns="0" tIns="0" rIns="0" bIns="0" rtlCol="0"/>
            <a:lstStyle/>
            <a:p>
              <a:endParaRPr/>
            </a:p>
          </p:txBody>
        </p:sp>
        <p:sp>
          <p:nvSpPr>
            <p:cNvPr id="127" name="object 127"/>
            <p:cNvSpPr/>
            <p:nvPr/>
          </p:nvSpPr>
          <p:spPr>
            <a:xfrm>
              <a:off x="7824781" y="5141008"/>
              <a:ext cx="57992" cy="57759"/>
            </a:xfrm>
            <a:prstGeom prst="rect">
              <a:avLst/>
            </a:prstGeom>
            <a:blipFill>
              <a:blip r:embed="rId5" cstate="print"/>
              <a:stretch>
                <a:fillRect/>
              </a:stretch>
            </a:blipFill>
          </p:spPr>
          <p:txBody>
            <a:bodyPr wrap="square" lIns="0" tIns="0" rIns="0" bIns="0" rtlCol="0"/>
            <a:lstStyle/>
            <a:p>
              <a:endParaRPr/>
            </a:p>
          </p:txBody>
        </p:sp>
        <p:sp>
          <p:nvSpPr>
            <p:cNvPr id="128" name="object 128"/>
            <p:cNvSpPr/>
            <p:nvPr/>
          </p:nvSpPr>
          <p:spPr>
            <a:xfrm>
              <a:off x="7664488" y="5065012"/>
              <a:ext cx="57992" cy="57934"/>
            </a:xfrm>
            <a:prstGeom prst="rect">
              <a:avLst/>
            </a:prstGeom>
            <a:blipFill>
              <a:blip r:embed="rId6" cstate="print"/>
              <a:stretch>
                <a:fillRect/>
              </a:stretch>
            </a:blipFill>
          </p:spPr>
          <p:txBody>
            <a:bodyPr wrap="square" lIns="0" tIns="0" rIns="0" bIns="0" rtlCol="0"/>
            <a:lstStyle/>
            <a:p>
              <a:endParaRPr/>
            </a:p>
          </p:txBody>
        </p:sp>
        <p:sp>
          <p:nvSpPr>
            <p:cNvPr id="129" name="object 129"/>
            <p:cNvSpPr/>
            <p:nvPr/>
          </p:nvSpPr>
          <p:spPr>
            <a:xfrm>
              <a:off x="7824781" y="4557211"/>
              <a:ext cx="57992" cy="58077"/>
            </a:xfrm>
            <a:prstGeom prst="rect">
              <a:avLst/>
            </a:prstGeom>
            <a:blipFill>
              <a:blip r:embed="rId7" cstate="print"/>
              <a:stretch>
                <a:fillRect/>
              </a:stretch>
            </a:blipFill>
          </p:spPr>
          <p:txBody>
            <a:bodyPr wrap="square" lIns="0" tIns="0" rIns="0" bIns="0" rtlCol="0"/>
            <a:lstStyle/>
            <a:p>
              <a:endParaRPr/>
            </a:p>
          </p:txBody>
        </p:sp>
        <p:sp>
          <p:nvSpPr>
            <p:cNvPr id="130" name="object 130"/>
            <p:cNvSpPr/>
            <p:nvPr/>
          </p:nvSpPr>
          <p:spPr>
            <a:xfrm>
              <a:off x="7368667" y="4399544"/>
              <a:ext cx="57992" cy="58146"/>
            </a:xfrm>
            <a:prstGeom prst="rect">
              <a:avLst/>
            </a:prstGeom>
            <a:blipFill>
              <a:blip r:embed="rId8" cstate="print"/>
              <a:stretch>
                <a:fillRect/>
              </a:stretch>
            </a:blipFill>
          </p:spPr>
          <p:txBody>
            <a:bodyPr wrap="square" lIns="0" tIns="0" rIns="0" bIns="0" rtlCol="0"/>
            <a:lstStyle/>
            <a:p>
              <a:endParaRPr/>
            </a:p>
          </p:txBody>
        </p:sp>
        <p:sp>
          <p:nvSpPr>
            <p:cNvPr id="131" name="object 131"/>
            <p:cNvSpPr/>
            <p:nvPr/>
          </p:nvSpPr>
          <p:spPr>
            <a:xfrm>
              <a:off x="7824781" y="3984433"/>
              <a:ext cx="57992" cy="57759"/>
            </a:xfrm>
            <a:prstGeom prst="rect">
              <a:avLst/>
            </a:prstGeom>
            <a:blipFill>
              <a:blip r:embed="rId9" cstate="print"/>
              <a:stretch>
                <a:fillRect/>
              </a:stretch>
            </a:blipFill>
          </p:spPr>
          <p:txBody>
            <a:bodyPr wrap="square" lIns="0" tIns="0" rIns="0" bIns="0" rtlCol="0"/>
            <a:lstStyle/>
            <a:p>
              <a:endParaRPr/>
            </a:p>
          </p:txBody>
        </p:sp>
        <p:sp>
          <p:nvSpPr>
            <p:cNvPr id="132" name="object 132"/>
            <p:cNvSpPr/>
            <p:nvPr/>
          </p:nvSpPr>
          <p:spPr>
            <a:xfrm>
              <a:off x="7495738" y="3902951"/>
              <a:ext cx="58642" cy="57857"/>
            </a:xfrm>
            <a:prstGeom prst="rect">
              <a:avLst/>
            </a:prstGeom>
            <a:blipFill>
              <a:blip r:embed="rId10" cstate="print"/>
              <a:stretch>
                <a:fillRect/>
              </a:stretch>
            </a:blipFill>
          </p:spPr>
          <p:txBody>
            <a:bodyPr wrap="square" lIns="0" tIns="0" rIns="0" bIns="0" rtlCol="0"/>
            <a:lstStyle/>
            <a:p>
              <a:endParaRPr/>
            </a:p>
          </p:txBody>
        </p:sp>
        <p:sp>
          <p:nvSpPr>
            <p:cNvPr id="133" name="object 133"/>
            <p:cNvSpPr/>
            <p:nvPr/>
          </p:nvSpPr>
          <p:spPr>
            <a:xfrm>
              <a:off x="7192084" y="3824279"/>
              <a:ext cx="57992" cy="58028"/>
            </a:xfrm>
            <a:prstGeom prst="rect">
              <a:avLst/>
            </a:prstGeom>
            <a:blipFill>
              <a:blip r:embed="rId11" cstate="print"/>
              <a:stretch>
                <a:fillRect/>
              </a:stretch>
            </a:blipFill>
          </p:spPr>
          <p:txBody>
            <a:bodyPr wrap="square" lIns="0" tIns="0" rIns="0" bIns="0" rtlCol="0"/>
            <a:lstStyle/>
            <a:p>
              <a:endParaRPr/>
            </a:p>
          </p:txBody>
        </p:sp>
        <p:sp>
          <p:nvSpPr>
            <p:cNvPr id="134" name="object 134"/>
            <p:cNvSpPr/>
            <p:nvPr/>
          </p:nvSpPr>
          <p:spPr>
            <a:xfrm>
              <a:off x="7692508" y="3353090"/>
              <a:ext cx="464802" cy="0"/>
            </a:xfrm>
            <a:custGeom>
              <a:avLst/>
              <a:gdLst/>
              <a:ahLst/>
              <a:cxnLst/>
              <a:rect l="l" t="t" r="r" b="b"/>
              <a:pathLst>
                <a:path w="543559">
                  <a:moveTo>
                    <a:pt x="0" y="0"/>
                  </a:moveTo>
                  <a:lnTo>
                    <a:pt x="543305" y="0"/>
                  </a:lnTo>
                </a:path>
              </a:pathLst>
            </a:custGeom>
            <a:ln w="12192">
              <a:solidFill>
                <a:srgbClr val="000000"/>
              </a:solidFill>
            </a:ln>
          </p:spPr>
          <p:txBody>
            <a:bodyPr wrap="square" lIns="0" tIns="0" rIns="0" bIns="0" rtlCol="0"/>
            <a:lstStyle/>
            <a:p>
              <a:endParaRPr/>
            </a:p>
          </p:txBody>
        </p:sp>
        <p:sp>
          <p:nvSpPr>
            <p:cNvPr id="135" name="object 135"/>
            <p:cNvSpPr/>
            <p:nvPr/>
          </p:nvSpPr>
          <p:spPr>
            <a:xfrm>
              <a:off x="7824781" y="3398001"/>
              <a:ext cx="57992" cy="57759"/>
            </a:xfrm>
            <a:prstGeom prst="rect">
              <a:avLst/>
            </a:prstGeom>
            <a:blipFill>
              <a:blip r:embed="rId9" cstate="print"/>
              <a:stretch>
                <a:fillRect/>
              </a:stretch>
            </a:blipFill>
          </p:spPr>
          <p:txBody>
            <a:bodyPr wrap="square" lIns="0" tIns="0" rIns="0" bIns="0" rtlCol="0"/>
            <a:lstStyle/>
            <a:p>
              <a:endParaRPr/>
            </a:p>
          </p:txBody>
        </p:sp>
        <p:sp>
          <p:nvSpPr>
            <p:cNvPr id="136" name="object 136"/>
            <p:cNvSpPr/>
            <p:nvPr/>
          </p:nvSpPr>
          <p:spPr>
            <a:xfrm>
              <a:off x="7664488" y="3322004"/>
              <a:ext cx="57992" cy="57934"/>
            </a:xfrm>
            <a:prstGeom prst="rect">
              <a:avLst/>
            </a:prstGeom>
            <a:blipFill>
              <a:blip r:embed="rId6" cstate="print"/>
              <a:stretch>
                <a:fillRect/>
              </a:stretch>
            </a:blipFill>
          </p:spPr>
          <p:txBody>
            <a:bodyPr wrap="square" lIns="0" tIns="0" rIns="0" bIns="0" rtlCol="0"/>
            <a:lstStyle/>
            <a:p>
              <a:endParaRPr/>
            </a:p>
          </p:txBody>
        </p:sp>
        <p:sp>
          <p:nvSpPr>
            <p:cNvPr id="137" name="object 137"/>
            <p:cNvSpPr/>
            <p:nvPr/>
          </p:nvSpPr>
          <p:spPr>
            <a:xfrm>
              <a:off x="7368667" y="3242970"/>
              <a:ext cx="57992" cy="58146"/>
            </a:xfrm>
            <a:prstGeom prst="rect">
              <a:avLst/>
            </a:prstGeom>
            <a:blipFill>
              <a:blip r:embed="rId8" cstate="print"/>
              <a:stretch>
                <a:fillRect/>
              </a:stretch>
            </a:blipFill>
          </p:spPr>
          <p:txBody>
            <a:bodyPr wrap="square" lIns="0" tIns="0" rIns="0" bIns="0" rtlCol="0"/>
            <a:lstStyle/>
            <a:p>
              <a:endParaRPr/>
            </a:p>
          </p:txBody>
        </p:sp>
        <p:sp>
          <p:nvSpPr>
            <p:cNvPr id="138" name="object 138"/>
            <p:cNvSpPr/>
            <p:nvPr/>
          </p:nvSpPr>
          <p:spPr>
            <a:xfrm>
              <a:off x="7664488" y="3148173"/>
              <a:ext cx="57992" cy="57857"/>
            </a:xfrm>
            <a:prstGeom prst="rect">
              <a:avLst/>
            </a:prstGeom>
            <a:blipFill>
              <a:blip r:embed="rId12" cstate="print"/>
              <a:stretch>
                <a:fillRect/>
              </a:stretch>
            </a:blipFill>
          </p:spPr>
          <p:txBody>
            <a:bodyPr wrap="square" lIns="0" tIns="0" rIns="0" bIns="0" rtlCol="0"/>
            <a:lstStyle/>
            <a:p>
              <a:endParaRPr/>
            </a:p>
          </p:txBody>
        </p:sp>
        <p:sp>
          <p:nvSpPr>
            <p:cNvPr id="139" name="object 139"/>
            <p:cNvSpPr/>
            <p:nvPr/>
          </p:nvSpPr>
          <p:spPr>
            <a:xfrm>
              <a:off x="7498985" y="2906751"/>
              <a:ext cx="57992" cy="57669"/>
            </a:xfrm>
            <a:prstGeom prst="rect">
              <a:avLst/>
            </a:prstGeom>
            <a:blipFill>
              <a:blip r:embed="rId13" cstate="print"/>
              <a:stretch>
                <a:fillRect/>
              </a:stretch>
            </a:blipFill>
          </p:spPr>
          <p:txBody>
            <a:bodyPr wrap="square" lIns="0" tIns="0" rIns="0" bIns="0" rtlCol="0"/>
            <a:lstStyle/>
            <a:p>
              <a:endParaRPr/>
            </a:p>
          </p:txBody>
        </p:sp>
        <p:sp>
          <p:nvSpPr>
            <p:cNvPr id="140" name="object 140"/>
            <p:cNvSpPr/>
            <p:nvPr/>
          </p:nvSpPr>
          <p:spPr>
            <a:xfrm>
              <a:off x="7824781" y="2822043"/>
              <a:ext cx="57992" cy="58126"/>
            </a:xfrm>
            <a:prstGeom prst="rect">
              <a:avLst/>
            </a:prstGeom>
            <a:blipFill>
              <a:blip r:embed="rId14" cstate="print"/>
              <a:stretch>
                <a:fillRect/>
              </a:stretch>
            </a:blipFill>
          </p:spPr>
          <p:txBody>
            <a:bodyPr wrap="square" lIns="0" tIns="0" rIns="0" bIns="0" rtlCol="0"/>
            <a:lstStyle/>
            <a:p>
              <a:endParaRPr/>
            </a:p>
          </p:txBody>
        </p:sp>
        <p:sp>
          <p:nvSpPr>
            <p:cNvPr id="141" name="object 141"/>
            <p:cNvSpPr/>
            <p:nvPr/>
          </p:nvSpPr>
          <p:spPr>
            <a:xfrm>
              <a:off x="7192084" y="2667704"/>
              <a:ext cx="57992" cy="58028"/>
            </a:xfrm>
            <a:prstGeom prst="rect">
              <a:avLst/>
            </a:prstGeom>
            <a:blipFill>
              <a:blip r:embed="rId11" cstate="print"/>
              <a:stretch>
                <a:fillRect/>
              </a:stretch>
            </a:blipFill>
          </p:spPr>
          <p:txBody>
            <a:bodyPr wrap="square" lIns="0" tIns="0" rIns="0" bIns="0" rtlCol="0"/>
            <a:lstStyle/>
            <a:p>
              <a:endParaRPr/>
            </a:p>
          </p:txBody>
        </p:sp>
        <p:sp>
          <p:nvSpPr>
            <p:cNvPr id="142" name="object 142"/>
            <p:cNvSpPr/>
            <p:nvPr/>
          </p:nvSpPr>
          <p:spPr>
            <a:xfrm>
              <a:off x="7365420" y="2276600"/>
              <a:ext cx="58642" cy="58179"/>
            </a:xfrm>
            <a:prstGeom prst="rect">
              <a:avLst/>
            </a:prstGeom>
            <a:blipFill>
              <a:blip r:embed="rId15" cstate="print"/>
              <a:stretch>
                <a:fillRect/>
              </a:stretch>
            </a:blipFill>
          </p:spPr>
          <p:txBody>
            <a:bodyPr wrap="square" lIns="0" tIns="0" rIns="0" bIns="0" rtlCol="0"/>
            <a:lstStyle/>
            <a:p>
              <a:endParaRPr/>
            </a:p>
          </p:txBody>
        </p:sp>
        <p:sp>
          <p:nvSpPr>
            <p:cNvPr id="143" name="object 143"/>
            <p:cNvSpPr/>
            <p:nvPr/>
          </p:nvSpPr>
          <p:spPr>
            <a:xfrm>
              <a:off x="7498985" y="2170451"/>
              <a:ext cx="57992" cy="58126"/>
            </a:xfrm>
            <a:prstGeom prst="rect">
              <a:avLst/>
            </a:prstGeom>
            <a:blipFill>
              <a:blip r:embed="rId16" cstate="print"/>
              <a:stretch>
                <a:fillRect/>
              </a:stretch>
            </a:blipFill>
          </p:spPr>
          <p:txBody>
            <a:bodyPr wrap="square" lIns="0" tIns="0" rIns="0" bIns="0" rtlCol="0"/>
            <a:lstStyle/>
            <a:p>
              <a:endParaRPr/>
            </a:p>
          </p:txBody>
        </p:sp>
        <p:sp>
          <p:nvSpPr>
            <p:cNvPr id="144" name="object 144"/>
            <p:cNvSpPr/>
            <p:nvPr/>
          </p:nvSpPr>
          <p:spPr>
            <a:xfrm>
              <a:off x="7824781" y="2246689"/>
              <a:ext cx="57992" cy="58105"/>
            </a:xfrm>
            <a:prstGeom prst="rect">
              <a:avLst/>
            </a:prstGeom>
            <a:blipFill>
              <a:blip r:embed="rId17" cstate="print"/>
              <a:stretch>
                <a:fillRect/>
              </a:stretch>
            </a:blipFill>
          </p:spPr>
          <p:txBody>
            <a:bodyPr wrap="square" lIns="0" tIns="0" rIns="0" bIns="0" rtlCol="0"/>
            <a:lstStyle/>
            <a:p>
              <a:endParaRPr/>
            </a:p>
          </p:txBody>
        </p:sp>
        <p:sp>
          <p:nvSpPr>
            <p:cNvPr id="145" name="object 145"/>
            <p:cNvSpPr/>
            <p:nvPr/>
          </p:nvSpPr>
          <p:spPr>
            <a:xfrm>
              <a:off x="7192084" y="2040467"/>
              <a:ext cx="57992" cy="57857"/>
            </a:xfrm>
            <a:prstGeom prst="rect">
              <a:avLst/>
            </a:prstGeom>
            <a:blipFill>
              <a:blip r:embed="rId18" cstate="print"/>
              <a:stretch>
                <a:fillRect/>
              </a:stretch>
            </a:blipFill>
          </p:spPr>
          <p:txBody>
            <a:bodyPr wrap="square" lIns="0" tIns="0" rIns="0" bIns="0" rtlCol="0"/>
            <a:lstStyle/>
            <a:p>
              <a:endParaRPr/>
            </a:p>
          </p:txBody>
        </p:sp>
        <p:sp>
          <p:nvSpPr>
            <p:cNvPr id="146" name="object 146"/>
            <p:cNvSpPr/>
            <p:nvPr/>
          </p:nvSpPr>
          <p:spPr>
            <a:xfrm>
              <a:off x="6195813" y="2276769"/>
              <a:ext cx="59294" cy="57921"/>
            </a:xfrm>
            <a:prstGeom prst="rect">
              <a:avLst/>
            </a:prstGeom>
            <a:blipFill>
              <a:blip r:embed="rId19" cstate="print"/>
              <a:stretch>
                <a:fillRect/>
              </a:stretch>
            </a:blipFill>
          </p:spPr>
          <p:txBody>
            <a:bodyPr wrap="square" lIns="0" tIns="0" rIns="0" bIns="0" rtlCol="0"/>
            <a:lstStyle/>
            <a:p>
              <a:endParaRPr/>
            </a:p>
          </p:txBody>
        </p:sp>
        <p:sp>
          <p:nvSpPr>
            <p:cNvPr id="147" name="object 147"/>
            <p:cNvSpPr/>
            <p:nvPr/>
          </p:nvSpPr>
          <p:spPr>
            <a:xfrm>
              <a:off x="6195813" y="3145449"/>
              <a:ext cx="59294" cy="59240"/>
            </a:xfrm>
            <a:prstGeom prst="rect">
              <a:avLst/>
            </a:prstGeom>
            <a:blipFill>
              <a:blip r:embed="rId20" cstate="print"/>
              <a:stretch>
                <a:fillRect/>
              </a:stretch>
            </a:blipFill>
          </p:spPr>
          <p:txBody>
            <a:bodyPr wrap="square" lIns="0" tIns="0" rIns="0" bIns="0" rtlCol="0"/>
            <a:lstStyle/>
            <a:p>
              <a:endParaRPr/>
            </a:p>
          </p:txBody>
        </p:sp>
        <p:sp>
          <p:nvSpPr>
            <p:cNvPr id="148" name="object 148"/>
            <p:cNvSpPr/>
            <p:nvPr/>
          </p:nvSpPr>
          <p:spPr>
            <a:xfrm>
              <a:off x="6195813" y="3978949"/>
              <a:ext cx="59294" cy="57839"/>
            </a:xfrm>
            <a:prstGeom prst="rect">
              <a:avLst/>
            </a:prstGeom>
            <a:blipFill>
              <a:blip r:embed="rId21"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12768224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Decoder (2/2)</a:t>
            </a:r>
            <a:endParaRPr lang="en-US" dirty="0"/>
          </a:p>
        </p:txBody>
      </p:sp>
      <p:sp>
        <p:nvSpPr>
          <p:cNvPr id="7" name="object 7"/>
          <p:cNvSpPr txBox="1">
            <a:spLocks noGrp="1"/>
          </p:cNvSpPr>
          <p:nvPr>
            <p:ph type="ftr" sz="quarter" idx="11"/>
          </p:nvPr>
        </p:nvSpPr>
        <p:spPr/>
        <p:txBody>
          <a:bodyPr/>
          <a:lstStyle/>
          <a:p>
            <a:r>
              <a:rPr lang="en-US"/>
              <a:t>Verilog</a:t>
            </a:r>
            <a:endParaRPr lang="en-US" dirty="0"/>
          </a:p>
        </p:txBody>
      </p:sp>
      <p:sp>
        <p:nvSpPr>
          <p:cNvPr id="8" name="object 8"/>
          <p:cNvSpPr txBox="1">
            <a:spLocks noGrp="1"/>
          </p:cNvSpPr>
          <p:nvPr>
            <p:ph type="sldNum" sz="quarter" idx="12"/>
          </p:nvPr>
        </p:nvSpPr>
        <p:spPr/>
        <p:txBody>
          <a:bodyPr/>
          <a:lstStyle/>
          <a:p>
            <a:fld id="{81D60167-4931-47E6-BA6A-407CBD079E47}" type="slidenum">
              <a:rPr lang="en-US" altLang="zh-TW" smtClean="0"/>
              <a:pPr/>
              <a:t>152</a:t>
            </a:fld>
            <a:endParaRPr lang="en-US" altLang="zh-TW" dirty="0"/>
          </a:p>
        </p:txBody>
      </p:sp>
      <p:sp>
        <p:nvSpPr>
          <p:cNvPr id="3" name="object 3"/>
          <p:cNvSpPr txBox="1"/>
          <p:nvPr/>
        </p:nvSpPr>
        <p:spPr>
          <a:xfrm>
            <a:off x="679480" y="1222908"/>
            <a:ext cx="3248726" cy="1928382"/>
          </a:xfrm>
          <a:prstGeom prst="rect">
            <a:avLst/>
          </a:prstGeom>
        </p:spPr>
        <p:txBody>
          <a:bodyPr vert="horz" wrap="square" lIns="0" tIns="5430" rIns="0" bIns="0" rtlCol="0">
            <a:spAutoFit/>
          </a:bodyPr>
          <a:lstStyle/>
          <a:p>
            <a:pPr marL="10860" marR="1273308">
              <a:lnSpc>
                <a:spcPct val="115900"/>
              </a:lnSpc>
              <a:spcBef>
                <a:spcPts val="43"/>
              </a:spcBef>
            </a:pPr>
            <a:r>
              <a:rPr sz="2052" dirty="0">
                <a:latin typeface="標楷體"/>
                <a:cs typeface="標楷體"/>
              </a:rPr>
              <a:t>․</a:t>
            </a:r>
            <a:r>
              <a:rPr sz="2052" spc="-807" dirty="0">
                <a:latin typeface="標楷體"/>
                <a:cs typeface="標楷體"/>
              </a:rPr>
              <a:t> </a:t>
            </a:r>
            <a:r>
              <a:rPr sz="1710" b="1" spc="-9" dirty="0">
                <a:latin typeface="Arial"/>
                <a:cs typeface="Arial"/>
              </a:rPr>
              <a:t>Behavior </a:t>
            </a:r>
            <a:r>
              <a:rPr sz="1710" b="1" spc="-4" dirty="0">
                <a:latin typeface="Arial"/>
                <a:cs typeface="Arial"/>
              </a:rPr>
              <a:t>style 1  </a:t>
            </a:r>
            <a:r>
              <a:rPr sz="1710" spc="-4" dirty="0">
                <a:latin typeface="Consolas"/>
                <a:cs typeface="Consolas"/>
              </a:rPr>
              <a:t>input x, </a:t>
            </a:r>
            <a:r>
              <a:rPr sz="1710" dirty="0">
                <a:latin typeface="Consolas"/>
                <a:cs typeface="Consolas"/>
              </a:rPr>
              <a:t>y, </a:t>
            </a:r>
            <a:r>
              <a:rPr sz="1710" spc="-9" dirty="0">
                <a:latin typeface="Consolas"/>
                <a:cs typeface="Consolas"/>
              </a:rPr>
              <a:t>z;  </a:t>
            </a:r>
            <a:r>
              <a:rPr sz="1710" spc="-4" dirty="0">
                <a:latin typeface="Consolas"/>
                <a:cs typeface="Consolas"/>
              </a:rPr>
              <a:t>output [7:0]</a:t>
            </a:r>
            <a:r>
              <a:rPr sz="1710" spc="-34" dirty="0">
                <a:latin typeface="Consolas"/>
                <a:cs typeface="Consolas"/>
              </a:rPr>
              <a:t> </a:t>
            </a:r>
            <a:r>
              <a:rPr sz="1710" dirty="0">
                <a:latin typeface="Consolas"/>
                <a:cs typeface="Consolas"/>
              </a:rPr>
              <a:t>D;</a:t>
            </a:r>
            <a:endParaRPr sz="1710">
              <a:latin typeface="Consolas"/>
              <a:cs typeface="Consolas"/>
            </a:endParaRPr>
          </a:p>
          <a:p>
            <a:pPr marL="10860">
              <a:spcBef>
                <a:spcPts val="410"/>
              </a:spcBef>
            </a:pPr>
            <a:r>
              <a:rPr sz="1710" spc="-4" dirty="0">
                <a:latin typeface="Consolas"/>
                <a:cs typeface="Consolas"/>
              </a:rPr>
              <a:t>reg [7:0]</a:t>
            </a:r>
            <a:r>
              <a:rPr sz="1710" spc="4" dirty="0">
                <a:latin typeface="Consolas"/>
                <a:cs typeface="Consolas"/>
              </a:rPr>
              <a:t> </a:t>
            </a:r>
            <a:r>
              <a:rPr sz="1710" spc="-9" dirty="0">
                <a:latin typeface="Consolas"/>
                <a:cs typeface="Consolas"/>
              </a:rPr>
              <a:t>D;</a:t>
            </a:r>
            <a:endParaRPr sz="1710">
              <a:latin typeface="Consolas"/>
              <a:cs typeface="Consolas"/>
            </a:endParaRPr>
          </a:p>
          <a:p>
            <a:pPr marL="249232" marR="4344" indent="-238915">
              <a:lnSpc>
                <a:spcPct val="120000"/>
              </a:lnSpc>
            </a:pPr>
            <a:r>
              <a:rPr sz="1710" spc="-4" dirty="0">
                <a:latin typeface="Consolas"/>
                <a:cs typeface="Consolas"/>
              </a:rPr>
              <a:t>always @(x or y or </a:t>
            </a:r>
            <a:r>
              <a:rPr sz="1710" dirty="0">
                <a:latin typeface="Consolas"/>
                <a:cs typeface="Consolas"/>
              </a:rPr>
              <a:t>z) </a:t>
            </a:r>
            <a:r>
              <a:rPr sz="1710" spc="-4" dirty="0">
                <a:latin typeface="Consolas"/>
                <a:cs typeface="Consolas"/>
              </a:rPr>
              <a:t>begin  case ({x, y,</a:t>
            </a:r>
            <a:r>
              <a:rPr sz="1710" spc="-9" dirty="0">
                <a:latin typeface="Consolas"/>
                <a:cs typeface="Consolas"/>
              </a:rPr>
              <a:t> z})</a:t>
            </a:r>
            <a:endParaRPr sz="1710">
              <a:latin typeface="Consolas"/>
              <a:cs typeface="Consolas"/>
            </a:endParaRPr>
          </a:p>
        </p:txBody>
      </p:sp>
      <p:graphicFrame>
        <p:nvGraphicFramePr>
          <p:cNvPr id="4" name="object 4"/>
          <p:cNvGraphicFramePr>
            <a:graphicFrameLocks noGrp="1"/>
          </p:cNvGraphicFramePr>
          <p:nvPr>
            <p:extLst>
              <p:ext uri="{D42A27DB-BD31-4B8C-83A1-F6EECF244321}">
                <p14:modId xmlns:p14="http://schemas.microsoft.com/office/powerpoint/2010/main" val="222362203"/>
              </p:ext>
            </p:extLst>
          </p:nvPr>
        </p:nvGraphicFramePr>
        <p:xfrm>
          <a:off x="956503" y="3239419"/>
          <a:ext cx="5910476" cy="1178709"/>
        </p:xfrm>
        <a:graphic>
          <a:graphicData uri="http://schemas.openxmlformats.org/drawingml/2006/table">
            <a:tbl>
              <a:tblPr firstRow="1" bandRow="1">
                <a:tableStyleId>{2D5ABB26-0587-4C30-8999-92F81FD0307C}</a:tableStyleId>
              </a:tblPr>
              <a:tblGrid>
                <a:gridCol w="923088">
                  <a:extLst>
                    <a:ext uri="{9D8B030D-6E8A-4147-A177-3AD203B41FA5}">
                      <a16:colId xmlns:a16="http://schemas.microsoft.com/office/drawing/2014/main" val="20000"/>
                    </a:ext>
                  </a:extLst>
                </a:gridCol>
                <a:gridCol w="238917">
                  <a:extLst>
                    <a:ext uri="{9D8B030D-6E8A-4147-A177-3AD203B41FA5}">
                      <a16:colId xmlns:a16="http://schemas.microsoft.com/office/drawing/2014/main" val="20001"/>
                    </a:ext>
                  </a:extLst>
                </a:gridCol>
                <a:gridCol w="238917">
                  <a:extLst>
                    <a:ext uri="{9D8B030D-6E8A-4147-A177-3AD203B41FA5}">
                      <a16:colId xmlns:a16="http://schemas.microsoft.com/office/drawing/2014/main" val="20002"/>
                    </a:ext>
                  </a:extLst>
                </a:gridCol>
                <a:gridCol w="1792962">
                  <a:extLst>
                    <a:ext uri="{9D8B030D-6E8A-4147-A177-3AD203B41FA5}">
                      <a16:colId xmlns:a16="http://schemas.microsoft.com/office/drawing/2014/main" val="20003"/>
                    </a:ext>
                  </a:extLst>
                </a:gridCol>
                <a:gridCol w="2716592">
                  <a:extLst>
                    <a:ext uri="{9D8B030D-6E8A-4147-A177-3AD203B41FA5}">
                      <a16:colId xmlns:a16="http://schemas.microsoft.com/office/drawing/2014/main" val="20004"/>
                    </a:ext>
                  </a:extLst>
                </a:gridCol>
              </a:tblGrid>
              <a:tr h="269102">
                <a:tc>
                  <a:txBody>
                    <a:bodyPr/>
                    <a:lstStyle/>
                    <a:p>
                      <a:pPr marL="31750">
                        <a:lnSpc>
                          <a:spcPts val="1960"/>
                        </a:lnSpc>
                      </a:pPr>
                      <a:r>
                        <a:rPr sz="1700" spc="-5" dirty="0">
                          <a:latin typeface="Consolas"/>
                          <a:cs typeface="Consolas"/>
                        </a:rPr>
                        <a:t>3‘b000:</a:t>
                      </a:r>
                      <a:endParaRPr sz="1700">
                        <a:latin typeface="Consolas"/>
                        <a:cs typeface="Consolas"/>
                      </a:endParaRPr>
                    </a:p>
                  </a:txBody>
                  <a:tcPr marL="0" marR="0" marT="0" marB="0"/>
                </a:tc>
                <a:tc>
                  <a:txBody>
                    <a:bodyPr/>
                    <a:lstStyle/>
                    <a:p>
                      <a:pPr algn="ctr">
                        <a:lnSpc>
                          <a:spcPts val="1960"/>
                        </a:lnSpc>
                      </a:pPr>
                      <a:r>
                        <a:rPr sz="1700" dirty="0">
                          <a:latin typeface="Consolas"/>
                          <a:cs typeface="Consolas"/>
                        </a:rPr>
                        <a:t>D</a:t>
                      </a:r>
                      <a:endParaRPr sz="1700">
                        <a:latin typeface="Consolas"/>
                        <a:cs typeface="Consolas"/>
                      </a:endParaRPr>
                    </a:p>
                  </a:txBody>
                  <a:tcPr marL="0" marR="0" marT="0" marB="0"/>
                </a:tc>
                <a:tc>
                  <a:txBody>
                    <a:bodyPr/>
                    <a:lstStyle/>
                    <a:p>
                      <a:pPr algn="ctr">
                        <a:lnSpc>
                          <a:spcPts val="1960"/>
                        </a:lnSpc>
                      </a:pPr>
                      <a:r>
                        <a:rPr sz="1700" dirty="0">
                          <a:latin typeface="Consolas"/>
                          <a:cs typeface="Consolas"/>
                        </a:rPr>
                        <a:t>=</a:t>
                      </a:r>
                      <a:endParaRPr sz="1700">
                        <a:latin typeface="Consolas"/>
                        <a:cs typeface="Consolas"/>
                      </a:endParaRPr>
                    </a:p>
                  </a:txBody>
                  <a:tcPr marL="0" marR="0" marT="0" marB="0"/>
                </a:tc>
                <a:tc>
                  <a:txBody>
                    <a:bodyPr/>
                    <a:lstStyle/>
                    <a:p>
                      <a:pPr marL="69215">
                        <a:lnSpc>
                          <a:spcPts val="1960"/>
                        </a:lnSpc>
                      </a:pPr>
                      <a:r>
                        <a:rPr sz="1700" spc="-5" dirty="0">
                          <a:latin typeface="Consolas"/>
                          <a:cs typeface="Consolas"/>
                        </a:rPr>
                        <a:t>8‘b00000001;</a:t>
                      </a:r>
                      <a:endParaRPr sz="1700">
                        <a:latin typeface="Consolas"/>
                        <a:cs typeface="Consolas"/>
                      </a:endParaRPr>
                    </a:p>
                  </a:txBody>
                  <a:tcPr marL="0" marR="0" marT="0" marB="0"/>
                </a:tc>
                <a:tc>
                  <a:txBody>
                    <a:bodyPr/>
                    <a:lstStyle/>
                    <a:p>
                      <a:pPr marL="349885">
                        <a:lnSpc>
                          <a:spcPts val="1885"/>
                        </a:lnSpc>
                      </a:pPr>
                      <a:r>
                        <a:rPr sz="1700" spc="-5" dirty="0">
                          <a:latin typeface="Consolas"/>
                          <a:cs typeface="Consolas"/>
                        </a:rPr>
                        <a:t>always @(addr)</a:t>
                      </a:r>
                      <a:r>
                        <a:rPr sz="1700" spc="-30" dirty="0">
                          <a:latin typeface="Consolas"/>
                          <a:cs typeface="Consolas"/>
                        </a:rPr>
                        <a:t> </a:t>
                      </a:r>
                      <a:r>
                        <a:rPr sz="1700" spc="-5" dirty="0">
                          <a:latin typeface="Consolas"/>
                          <a:cs typeface="Consolas"/>
                        </a:rPr>
                        <a:t>begin</a:t>
                      </a:r>
                      <a:endParaRPr sz="1700">
                        <a:latin typeface="Consolas"/>
                        <a:cs typeface="Consolas"/>
                      </a:endParaRPr>
                    </a:p>
                  </a:txBody>
                  <a:tcPr marL="0" marR="0" marT="0" marB="0"/>
                </a:tc>
                <a:extLst>
                  <a:ext uri="{0D108BD9-81ED-4DB2-BD59-A6C34878D82A}">
                    <a16:rowId xmlns:a16="http://schemas.microsoft.com/office/drawing/2014/main" val="10000"/>
                  </a:ext>
                </a:extLst>
              </a:tr>
              <a:tr h="312754">
                <a:tc>
                  <a:txBody>
                    <a:bodyPr/>
                    <a:lstStyle/>
                    <a:p>
                      <a:pPr marL="31750">
                        <a:lnSpc>
                          <a:spcPts val="2365"/>
                        </a:lnSpc>
                      </a:pPr>
                      <a:r>
                        <a:rPr sz="1700" spc="-5" dirty="0">
                          <a:latin typeface="Consolas"/>
                          <a:cs typeface="Consolas"/>
                        </a:rPr>
                        <a:t>3‘b001:</a:t>
                      </a:r>
                      <a:endParaRPr sz="1700">
                        <a:latin typeface="Consolas"/>
                        <a:cs typeface="Consolas"/>
                      </a:endParaRPr>
                    </a:p>
                  </a:txBody>
                  <a:tcPr marL="0" marR="0" marT="0" marB="0"/>
                </a:tc>
                <a:tc>
                  <a:txBody>
                    <a:bodyPr/>
                    <a:lstStyle/>
                    <a:p>
                      <a:pPr algn="ctr">
                        <a:lnSpc>
                          <a:spcPts val="2365"/>
                        </a:lnSpc>
                      </a:pPr>
                      <a:r>
                        <a:rPr sz="1700" dirty="0">
                          <a:latin typeface="Consolas"/>
                          <a:cs typeface="Consolas"/>
                        </a:rPr>
                        <a:t>D</a:t>
                      </a:r>
                      <a:endParaRPr sz="1700">
                        <a:latin typeface="Consolas"/>
                        <a:cs typeface="Consolas"/>
                      </a:endParaRPr>
                    </a:p>
                  </a:txBody>
                  <a:tcPr marL="0" marR="0" marT="0" marB="0"/>
                </a:tc>
                <a:tc>
                  <a:txBody>
                    <a:bodyPr/>
                    <a:lstStyle/>
                    <a:p>
                      <a:pPr marL="635" algn="ctr">
                        <a:lnSpc>
                          <a:spcPts val="2365"/>
                        </a:lnSpc>
                      </a:pPr>
                      <a:r>
                        <a:rPr sz="1700" dirty="0">
                          <a:latin typeface="Consolas"/>
                          <a:cs typeface="Consolas"/>
                        </a:rPr>
                        <a:t>=</a:t>
                      </a:r>
                      <a:endParaRPr sz="1700">
                        <a:latin typeface="Consolas"/>
                        <a:cs typeface="Consolas"/>
                      </a:endParaRPr>
                    </a:p>
                  </a:txBody>
                  <a:tcPr marL="0" marR="0" marT="0" marB="0"/>
                </a:tc>
                <a:tc>
                  <a:txBody>
                    <a:bodyPr/>
                    <a:lstStyle/>
                    <a:p>
                      <a:pPr marL="69215">
                        <a:lnSpc>
                          <a:spcPts val="2365"/>
                        </a:lnSpc>
                      </a:pPr>
                      <a:r>
                        <a:rPr sz="1700" spc="-5" dirty="0">
                          <a:latin typeface="Consolas"/>
                          <a:cs typeface="Consolas"/>
                        </a:rPr>
                        <a:t>8‘b00000010;</a:t>
                      </a:r>
                      <a:endParaRPr sz="1700">
                        <a:latin typeface="Consolas"/>
                        <a:cs typeface="Consolas"/>
                      </a:endParaRPr>
                    </a:p>
                  </a:txBody>
                  <a:tcPr marL="0" marR="0" marT="0" marB="0"/>
                </a:tc>
                <a:tc>
                  <a:txBody>
                    <a:bodyPr/>
                    <a:lstStyle/>
                    <a:p>
                      <a:pPr marL="693420">
                        <a:lnSpc>
                          <a:spcPts val="2285"/>
                        </a:lnSpc>
                      </a:pPr>
                      <a:r>
                        <a:rPr sz="1700" spc="-5" dirty="0">
                          <a:latin typeface="Consolas"/>
                          <a:cs typeface="Consolas"/>
                        </a:rPr>
                        <a:t>D =</a:t>
                      </a:r>
                      <a:r>
                        <a:rPr sz="1700" spc="-15" dirty="0">
                          <a:latin typeface="Consolas"/>
                          <a:cs typeface="Consolas"/>
                        </a:rPr>
                        <a:t> </a:t>
                      </a:r>
                      <a:r>
                        <a:rPr sz="1700" spc="-5" dirty="0">
                          <a:latin typeface="Consolas"/>
                          <a:cs typeface="Consolas"/>
                        </a:rPr>
                        <a:t>8‘b0;</a:t>
                      </a:r>
                      <a:endParaRPr sz="1700" dirty="0">
                        <a:latin typeface="Consolas"/>
                        <a:cs typeface="Consolas"/>
                      </a:endParaRPr>
                    </a:p>
                  </a:txBody>
                  <a:tcPr marL="0" marR="0" marT="0" marB="0"/>
                </a:tc>
                <a:extLst>
                  <a:ext uri="{0D108BD9-81ED-4DB2-BD59-A6C34878D82A}">
                    <a16:rowId xmlns:a16="http://schemas.microsoft.com/office/drawing/2014/main" val="10001"/>
                  </a:ext>
                </a:extLst>
              </a:tr>
              <a:tr h="312754">
                <a:tc>
                  <a:txBody>
                    <a:bodyPr/>
                    <a:lstStyle/>
                    <a:p>
                      <a:pPr marL="31750">
                        <a:lnSpc>
                          <a:spcPts val="2365"/>
                        </a:lnSpc>
                      </a:pPr>
                      <a:r>
                        <a:rPr sz="1700" dirty="0">
                          <a:latin typeface="Consolas"/>
                          <a:cs typeface="Consolas"/>
                        </a:rPr>
                        <a:t>…</a:t>
                      </a:r>
                      <a:endParaRPr sz="1700">
                        <a:latin typeface="Consolas"/>
                        <a:cs typeface="Consolas"/>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marL="693420">
                        <a:lnSpc>
                          <a:spcPts val="2285"/>
                        </a:lnSpc>
                      </a:pPr>
                      <a:r>
                        <a:rPr sz="1700" spc="-5" dirty="0">
                          <a:solidFill>
                            <a:srgbClr val="FF0000"/>
                          </a:solidFill>
                          <a:latin typeface="Consolas"/>
                          <a:cs typeface="Consolas"/>
                        </a:rPr>
                        <a:t>D[addr] =</a:t>
                      </a:r>
                      <a:r>
                        <a:rPr sz="1700" spc="-10" dirty="0">
                          <a:solidFill>
                            <a:srgbClr val="FF0000"/>
                          </a:solidFill>
                          <a:latin typeface="Consolas"/>
                          <a:cs typeface="Consolas"/>
                        </a:rPr>
                        <a:t> 1;</a:t>
                      </a:r>
                      <a:endParaRPr sz="1700" dirty="0">
                        <a:solidFill>
                          <a:srgbClr val="FF0000"/>
                        </a:solidFill>
                        <a:latin typeface="Consolas"/>
                        <a:cs typeface="Consolas"/>
                      </a:endParaRPr>
                    </a:p>
                  </a:txBody>
                  <a:tcPr marL="0" marR="0" marT="0" marB="0"/>
                </a:tc>
                <a:extLst>
                  <a:ext uri="{0D108BD9-81ED-4DB2-BD59-A6C34878D82A}">
                    <a16:rowId xmlns:a16="http://schemas.microsoft.com/office/drawing/2014/main" val="10002"/>
                  </a:ext>
                </a:extLst>
              </a:tr>
              <a:tr h="269102">
                <a:tc>
                  <a:txBody>
                    <a:bodyPr/>
                    <a:lstStyle/>
                    <a:p>
                      <a:pPr marL="31750">
                        <a:lnSpc>
                          <a:spcPts val="2365"/>
                        </a:lnSpc>
                      </a:pPr>
                      <a:r>
                        <a:rPr sz="1700" spc="-5" dirty="0">
                          <a:latin typeface="Consolas"/>
                          <a:cs typeface="Consolas"/>
                        </a:rPr>
                        <a:t>3‘b111:</a:t>
                      </a:r>
                      <a:endParaRPr sz="1700">
                        <a:latin typeface="Consolas"/>
                        <a:cs typeface="Consolas"/>
                      </a:endParaRPr>
                    </a:p>
                  </a:txBody>
                  <a:tcPr marL="0" marR="0" marT="0" marB="0"/>
                </a:tc>
                <a:tc>
                  <a:txBody>
                    <a:bodyPr/>
                    <a:lstStyle/>
                    <a:p>
                      <a:pPr algn="ctr">
                        <a:lnSpc>
                          <a:spcPts val="2365"/>
                        </a:lnSpc>
                      </a:pPr>
                      <a:r>
                        <a:rPr sz="1700" dirty="0">
                          <a:latin typeface="Consolas"/>
                          <a:cs typeface="Consolas"/>
                        </a:rPr>
                        <a:t>D</a:t>
                      </a:r>
                      <a:endParaRPr sz="1700">
                        <a:latin typeface="Consolas"/>
                        <a:cs typeface="Consolas"/>
                      </a:endParaRPr>
                    </a:p>
                  </a:txBody>
                  <a:tcPr marL="0" marR="0" marT="0" marB="0"/>
                </a:tc>
                <a:tc>
                  <a:txBody>
                    <a:bodyPr/>
                    <a:lstStyle/>
                    <a:p>
                      <a:pPr marL="635" algn="ctr">
                        <a:lnSpc>
                          <a:spcPts val="2365"/>
                        </a:lnSpc>
                      </a:pPr>
                      <a:r>
                        <a:rPr sz="1700" dirty="0">
                          <a:latin typeface="Consolas"/>
                          <a:cs typeface="Consolas"/>
                        </a:rPr>
                        <a:t>=</a:t>
                      </a:r>
                      <a:endParaRPr sz="1700">
                        <a:latin typeface="Consolas"/>
                        <a:cs typeface="Consolas"/>
                      </a:endParaRPr>
                    </a:p>
                  </a:txBody>
                  <a:tcPr marL="0" marR="0" marT="0" marB="0"/>
                </a:tc>
                <a:tc>
                  <a:txBody>
                    <a:bodyPr/>
                    <a:lstStyle/>
                    <a:p>
                      <a:pPr marL="69215">
                        <a:lnSpc>
                          <a:spcPts val="2365"/>
                        </a:lnSpc>
                      </a:pPr>
                      <a:r>
                        <a:rPr sz="1700" spc="-5" dirty="0">
                          <a:latin typeface="Consolas"/>
                          <a:cs typeface="Consolas"/>
                        </a:rPr>
                        <a:t>8‘b10000000;</a:t>
                      </a:r>
                      <a:endParaRPr sz="1700">
                        <a:latin typeface="Consolas"/>
                        <a:cs typeface="Consolas"/>
                      </a:endParaRPr>
                    </a:p>
                  </a:txBody>
                  <a:tcPr marL="0" marR="0" marT="0" marB="0"/>
                </a:tc>
                <a:tc>
                  <a:txBody>
                    <a:bodyPr/>
                    <a:lstStyle/>
                    <a:p>
                      <a:pPr marL="350520">
                        <a:lnSpc>
                          <a:spcPts val="2285"/>
                        </a:lnSpc>
                      </a:pPr>
                      <a:r>
                        <a:rPr sz="1700" spc="-10" dirty="0">
                          <a:latin typeface="Consolas"/>
                          <a:cs typeface="Consolas"/>
                        </a:rPr>
                        <a:t>end</a:t>
                      </a:r>
                      <a:endParaRPr sz="1700" dirty="0">
                        <a:latin typeface="Consolas"/>
                        <a:cs typeface="Consolas"/>
                      </a:endParaRPr>
                    </a:p>
                  </a:txBody>
                  <a:tcPr marL="0" marR="0" marT="0" marB="0"/>
                </a:tc>
                <a:extLst>
                  <a:ext uri="{0D108BD9-81ED-4DB2-BD59-A6C34878D82A}">
                    <a16:rowId xmlns:a16="http://schemas.microsoft.com/office/drawing/2014/main" val="10003"/>
                  </a:ext>
                </a:extLst>
              </a:tr>
            </a:tbl>
          </a:graphicData>
        </a:graphic>
      </p:graphicFrame>
      <p:sp>
        <p:nvSpPr>
          <p:cNvPr id="5" name="object 5"/>
          <p:cNvSpPr txBox="1"/>
          <p:nvPr/>
        </p:nvSpPr>
        <p:spPr>
          <a:xfrm>
            <a:off x="679807" y="4379837"/>
            <a:ext cx="2465731" cy="956994"/>
          </a:xfrm>
          <a:prstGeom prst="rect">
            <a:avLst/>
          </a:prstGeom>
        </p:spPr>
        <p:txBody>
          <a:bodyPr vert="horz" wrap="square" lIns="0" tIns="10860" rIns="0" bIns="0" rtlCol="0">
            <a:spAutoFit/>
          </a:bodyPr>
          <a:lstStyle/>
          <a:p>
            <a:pPr marL="249232" marR="4344" indent="54299">
              <a:lnSpc>
                <a:spcPct val="120000"/>
              </a:lnSpc>
              <a:spcBef>
                <a:spcPts val="86"/>
              </a:spcBef>
            </a:pPr>
            <a:r>
              <a:rPr sz="1710" spc="-4" dirty="0">
                <a:latin typeface="Consolas"/>
                <a:cs typeface="Consolas"/>
              </a:rPr>
              <a:t>default: D = 8‘b0;  endcase</a:t>
            </a:r>
            <a:endParaRPr sz="1710">
              <a:latin typeface="Consolas"/>
              <a:cs typeface="Consolas"/>
            </a:endParaRPr>
          </a:p>
          <a:p>
            <a:pPr marL="10860">
              <a:spcBef>
                <a:spcPts val="410"/>
              </a:spcBef>
            </a:pPr>
            <a:r>
              <a:rPr sz="1710" spc="-9" dirty="0">
                <a:latin typeface="Consolas"/>
                <a:cs typeface="Consolas"/>
              </a:rPr>
              <a:t>end</a:t>
            </a:r>
            <a:endParaRPr sz="1710">
              <a:latin typeface="Consolas"/>
              <a:cs typeface="Consolas"/>
            </a:endParaRPr>
          </a:p>
        </p:txBody>
      </p:sp>
      <p:sp>
        <p:nvSpPr>
          <p:cNvPr id="6" name="object 6"/>
          <p:cNvSpPr txBox="1"/>
          <p:nvPr/>
        </p:nvSpPr>
        <p:spPr>
          <a:xfrm>
            <a:off x="4439816" y="1214438"/>
            <a:ext cx="2889265" cy="1925689"/>
          </a:xfrm>
          <a:prstGeom prst="rect">
            <a:avLst/>
          </a:prstGeom>
        </p:spPr>
        <p:txBody>
          <a:bodyPr vert="horz" wrap="square" lIns="0" tIns="5430" rIns="0" bIns="0" rtlCol="0">
            <a:spAutoFit/>
          </a:bodyPr>
          <a:lstStyle/>
          <a:p>
            <a:pPr marL="10860" marR="913850">
              <a:lnSpc>
                <a:spcPct val="115900"/>
              </a:lnSpc>
              <a:spcBef>
                <a:spcPts val="43"/>
              </a:spcBef>
            </a:pPr>
            <a:r>
              <a:rPr sz="2052" dirty="0">
                <a:latin typeface="標楷體"/>
                <a:cs typeface="標楷體"/>
              </a:rPr>
              <a:t>․</a:t>
            </a:r>
            <a:r>
              <a:rPr sz="2052" spc="-807" dirty="0">
                <a:latin typeface="標楷體"/>
                <a:cs typeface="標楷體"/>
              </a:rPr>
              <a:t> </a:t>
            </a:r>
            <a:r>
              <a:rPr sz="1710" b="1" spc="-9" dirty="0">
                <a:latin typeface="Arial"/>
                <a:cs typeface="Arial"/>
              </a:rPr>
              <a:t>Behavior </a:t>
            </a:r>
            <a:r>
              <a:rPr sz="1710" b="1" spc="-4" dirty="0">
                <a:latin typeface="Arial"/>
                <a:cs typeface="Arial"/>
              </a:rPr>
              <a:t>style 2  </a:t>
            </a:r>
            <a:r>
              <a:rPr sz="1710" spc="-4" dirty="0">
                <a:latin typeface="Consolas"/>
                <a:cs typeface="Consolas"/>
              </a:rPr>
              <a:t>input x, </a:t>
            </a:r>
            <a:r>
              <a:rPr sz="1710" dirty="0">
                <a:latin typeface="Consolas"/>
                <a:cs typeface="Consolas"/>
              </a:rPr>
              <a:t>y, </a:t>
            </a:r>
            <a:r>
              <a:rPr sz="1710" spc="-9" dirty="0">
                <a:latin typeface="Consolas"/>
                <a:cs typeface="Consolas"/>
              </a:rPr>
              <a:t>z;  </a:t>
            </a:r>
            <a:r>
              <a:rPr sz="1710" spc="-4" dirty="0">
                <a:latin typeface="Consolas"/>
                <a:cs typeface="Consolas"/>
              </a:rPr>
              <a:t>output [7:0]</a:t>
            </a:r>
            <a:r>
              <a:rPr sz="1710" spc="-34" dirty="0">
                <a:latin typeface="Consolas"/>
                <a:cs typeface="Consolas"/>
              </a:rPr>
              <a:t> </a:t>
            </a:r>
            <a:r>
              <a:rPr sz="1710" dirty="0">
                <a:latin typeface="Consolas"/>
                <a:cs typeface="Consolas"/>
              </a:rPr>
              <a:t>D;</a:t>
            </a:r>
          </a:p>
          <a:p>
            <a:pPr marL="10860">
              <a:spcBef>
                <a:spcPts val="410"/>
              </a:spcBef>
            </a:pPr>
            <a:r>
              <a:rPr sz="1710" spc="-4" dirty="0">
                <a:latin typeface="Consolas"/>
                <a:cs typeface="Consolas"/>
              </a:rPr>
              <a:t>wire [2:0] addr;</a:t>
            </a:r>
            <a:endParaRPr sz="1710" dirty="0">
              <a:latin typeface="Consolas"/>
              <a:cs typeface="Consolas"/>
            </a:endParaRPr>
          </a:p>
          <a:p>
            <a:pPr marL="10860">
              <a:spcBef>
                <a:spcPts val="410"/>
              </a:spcBef>
            </a:pPr>
            <a:r>
              <a:rPr sz="1710" spc="-4" dirty="0">
                <a:latin typeface="Consolas"/>
                <a:cs typeface="Consolas"/>
              </a:rPr>
              <a:t>reg [7:0]</a:t>
            </a:r>
            <a:r>
              <a:rPr sz="1710" dirty="0">
                <a:latin typeface="Consolas"/>
                <a:cs typeface="Consolas"/>
              </a:rPr>
              <a:t> </a:t>
            </a:r>
            <a:r>
              <a:rPr sz="1710" spc="-9" dirty="0">
                <a:latin typeface="Consolas"/>
                <a:cs typeface="Consolas"/>
              </a:rPr>
              <a:t>D;</a:t>
            </a:r>
            <a:endParaRPr sz="1710" dirty="0">
              <a:latin typeface="Consolas"/>
              <a:cs typeface="Consolas"/>
            </a:endParaRPr>
          </a:p>
          <a:p>
            <a:pPr marL="10860">
              <a:spcBef>
                <a:spcPts val="410"/>
              </a:spcBef>
            </a:pPr>
            <a:r>
              <a:rPr sz="1710" spc="-4" dirty="0">
                <a:latin typeface="Consolas"/>
                <a:cs typeface="Consolas"/>
              </a:rPr>
              <a:t>assign addr = {x, </a:t>
            </a:r>
            <a:r>
              <a:rPr sz="1710" dirty="0">
                <a:latin typeface="Consolas"/>
                <a:cs typeface="Consolas"/>
              </a:rPr>
              <a:t>y,</a:t>
            </a:r>
            <a:r>
              <a:rPr sz="1710" spc="-26" dirty="0">
                <a:latin typeface="Consolas"/>
                <a:cs typeface="Consolas"/>
              </a:rPr>
              <a:t> </a:t>
            </a:r>
            <a:r>
              <a:rPr sz="1710" spc="-9" dirty="0">
                <a:latin typeface="Consolas"/>
                <a:cs typeface="Consolas"/>
              </a:rPr>
              <a:t>z};</a:t>
            </a:r>
            <a:endParaRPr sz="1710" dirty="0">
              <a:latin typeface="Consolas"/>
              <a:cs typeface="Consolas"/>
            </a:endParaRPr>
          </a:p>
        </p:txBody>
      </p:sp>
      <p:pic>
        <p:nvPicPr>
          <p:cNvPr id="9" name="圖片 8">
            <a:extLst>
              <a:ext uri="{FF2B5EF4-FFF2-40B4-BE49-F238E27FC236}">
                <a16:creationId xmlns:a16="http://schemas.microsoft.com/office/drawing/2014/main" id="{BB3F1581-B45F-D1BA-76D4-1C24FB66E0AA}"/>
              </a:ext>
            </a:extLst>
          </p:cNvPr>
          <p:cNvPicPr>
            <a:picLocks noChangeAspect="1"/>
          </p:cNvPicPr>
          <p:nvPr/>
        </p:nvPicPr>
        <p:blipFill>
          <a:blip r:embed="rId2"/>
          <a:stretch>
            <a:fillRect/>
          </a:stretch>
        </p:blipFill>
        <p:spPr>
          <a:xfrm>
            <a:off x="5231904" y="4941168"/>
            <a:ext cx="908383" cy="908383"/>
          </a:xfrm>
          <a:prstGeom prst="rect">
            <a:avLst/>
          </a:prstGeom>
        </p:spPr>
      </p:pic>
    </p:spTree>
    <p:extLst>
      <p:ext uri="{BB962C8B-B14F-4D97-AF65-F5344CB8AC3E}">
        <p14:creationId xmlns:p14="http://schemas.microsoft.com/office/powerpoint/2010/main" val="37226534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idx="1"/>
          </p:nvPr>
        </p:nvSpPr>
        <p:spPr/>
        <p:txBody>
          <a:bodyPr>
            <a:normAutofit fontScale="92500" lnSpcReduction="20000"/>
          </a:bodyPr>
          <a:lstStyle/>
          <a:p>
            <a:pPr lvl="0">
              <a:buClr>
                <a:srgbClr val="DD8047"/>
              </a:buClr>
            </a:pPr>
            <a:r>
              <a:rPr lang="zh-TW" altLang="en-US" dirty="0">
                <a:solidFill>
                  <a:srgbClr val="775F55"/>
                </a:solidFill>
              </a:rPr>
              <a:t>以下語法，除</a:t>
            </a:r>
            <a:r>
              <a:rPr lang="en-US" altLang="zh-TW" dirty="0">
                <a:solidFill>
                  <a:srgbClr val="775F55"/>
                </a:solidFill>
              </a:rPr>
              <a:t>latch </a:t>
            </a:r>
            <a:r>
              <a:rPr lang="zh-TW" altLang="en-US" dirty="0">
                <a:solidFill>
                  <a:srgbClr val="775F55"/>
                </a:solidFill>
              </a:rPr>
              <a:t>外，請在</a:t>
            </a:r>
            <a:endParaRPr lang="en-US" altLang="zh-TW" dirty="0">
              <a:solidFill>
                <a:srgbClr val="775F55"/>
              </a:solidFill>
            </a:endParaRPr>
          </a:p>
          <a:p>
            <a:pPr lvl="0">
              <a:buClr>
                <a:srgbClr val="DD8047"/>
              </a:buClr>
            </a:pPr>
            <a:r>
              <a:rPr lang="en-US" altLang="zh-TW" dirty="0">
                <a:solidFill>
                  <a:srgbClr val="FF0000"/>
                </a:solidFill>
              </a:rPr>
              <a:t>always @(posedge clock or </a:t>
            </a:r>
            <a:r>
              <a:rPr lang="en-US" altLang="zh-TW" dirty="0" err="1">
                <a:solidFill>
                  <a:srgbClr val="FF0000"/>
                </a:solidFill>
              </a:rPr>
              <a:t>negedge</a:t>
            </a:r>
            <a:r>
              <a:rPr lang="en-US" altLang="zh-TW" dirty="0">
                <a:solidFill>
                  <a:srgbClr val="FF0000"/>
                </a:solidFill>
              </a:rPr>
              <a:t> </a:t>
            </a:r>
            <a:r>
              <a:rPr lang="en-US" altLang="zh-TW" dirty="0" err="1">
                <a:solidFill>
                  <a:srgbClr val="FF0000"/>
                </a:solidFill>
              </a:rPr>
              <a:t>reset_n</a:t>
            </a:r>
            <a:r>
              <a:rPr lang="en-US" altLang="zh-TW" dirty="0">
                <a:solidFill>
                  <a:srgbClr val="FF0000"/>
                </a:solidFill>
              </a:rPr>
              <a:t>)</a:t>
            </a:r>
            <a:r>
              <a:rPr lang="zh-TW" altLang="en-US" dirty="0">
                <a:solidFill>
                  <a:srgbClr val="FF0000"/>
                </a:solidFill>
              </a:rPr>
              <a:t> </a:t>
            </a:r>
            <a:endParaRPr lang="en-US" altLang="zh-TW" dirty="0">
              <a:solidFill>
                <a:srgbClr val="FF0000"/>
              </a:solidFill>
            </a:endParaRPr>
          </a:p>
          <a:p>
            <a:pPr lvl="0">
              <a:buClr>
                <a:srgbClr val="DD8047"/>
              </a:buClr>
            </a:pPr>
            <a:r>
              <a:rPr lang="en-US" altLang="zh-TW" dirty="0">
                <a:solidFill>
                  <a:srgbClr val="FF0000"/>
                </a:solidFill>
              </a:rPr>
              <a:t>begin</a:t>
            </a:r>
          </a:p>
          <a:p>
            <a:pPr lvl="0">
              <a:buClr>
                <a:srgbClr val="DD8047"/>
              </a:buClr>
            </a:pPr>
            <a:r>
              <a:rPr lang="en-US" altLang="zh-TW" dirty="0">
                <a:solidFill>
                  <a:srgbClr val="FF0000"/>
                </a:solidFill>
              </a:rPr>
              <a:t>  </a:t>
            </a:r>
            <a:r>
              <a:rPr lang="zh-TW" altLang="en-US" dirty="0">
                <a:solidFill>
                  <a:srgbClr val="FF0000"/>
                </a:solidFill>
              </a:rPr>
              <a:t>  </a:t>
            </a:r>
            <a:r>
              <a:rPr lang="en-US" altLang="zh-TW" dirty="0">
                <a:solidFill>
                  <a:srgbClr val="FF0000"/>
                </a:solidFill>
              </a:rPr>
              <a:t>.. &lt;= ….</a:t>
            </a:r>
          </a:p>
          <a:p>
            <a:pPr lvl="0">
              <a:buClr>
                <a:srgbClr val="DD8047"/>
              </a:buClr>
            </a:pPr>
            <a:r>
              <a:rPr lang="en-US" altLang="zh-TW" dirty="0">
                <a:solidFill>
                  <a:srgbClr val="FF0000"/>
                </a:solidFill>
              </a:rPr>
              <a:t>end</a:t>
            </a:r>
            <a:endParaRPr lang="zh-TW" altLang="en-US" dirty="0">
              <a:solidFill>
                <a:srgbClr val="FF0000"/>
              </a:solidFill>
            </a:endParaRPr>
          </a:p>
        </p:txBody>
      </p:sp>
      <p:sp>
        <p:nvSpPr>
          <p:cNvPr id="5" name="標題 4"/>
          <p:cNvSpPr>
            <a:spLocks noGrp="1"/>
          </p:cNvSpPr>
          <p:nvPr>
            <p:ph type="title"/>
          </p:nvPr>
        </p:nvSpPr>
        <p:spPr/>
        <p:txBody>
          <a:bodyPr/>
          <a:lstStyle/>
          <a:p>
            <a:r>
              <a:rPr lang="en-US" altLang="zh-TW" dirty="0"/>
              <a:t>Model Sequential Logic</a:t>
            </a:r>
            <a:br>
              <a:rPr lang="en-US" altLang="zh-TW" dirty="0"/>
            </a:br>
            <a:r>
              <a:rPr lang="zh-TW" altLang="en-US" dirty="0"/>
              <a:t>請只拿來</a:t>
            </a:r>
            <a:r>
              <a:rPr lang="en-US" altLang="zh-TW" dirty="0"/>
              <a:t>model DFFs (</a:t>
            </a:r>
            <a:r>
              <a:rPr lang="zh-TW" altLang="en-US" dirty="0"/>
              <a:t>建議，作業規定</a:t>
            </a:r>
            <a:r>
              <a:rPr lang="en-US" altLang="zh-TW" dirty="0"/>
              <a:t>)</a:t>
            </a:r>
            <a:br>
              <a:rPr lang="en-US" altLang="zh-TW" dirty="0"/>
            </a:br>
            <a:r>
              <a:rPr lang="zh-TW" altLang="en-US" dirty="0">
                <a:solidFill>
                  <a:srgbClr val="FF0000"/>
                </a:solidFill>
              </a:rPr>
              <a:t>請用</a:t>
            </a:r>
            <a:r>
              <a:rPr lang="en-US" altLang="zh-TW" dirty="0">
                <a:solidFill>
                  <a:srgbClr val="FF0000"/>
                </a:solidFill>
              </a:rPr>
              <a:t>non-blocking assignment &lt;=</a:t>
            </a:r>
            <a:endParaRPr lang="zh-TW" altLang="en-US" dirty="0">
              <a:solidFill>
                <a:srgbClr val="FF0000"/>
              </a:solidFill>
            </a:endParaRPr>
          </a:p>
        </p:txBody>
      </p:sp>
      <p:sp>
        <p:nvSpPr>
          <p:cNvPr id="4" name="投影片編號版面配置區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1893789-2137-4D3A-98B4-7C03A987661D}" type="slidenum">
              <a:rPr kumimoji="0" lang="en-US" altLang="zh-TW"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153</a:t>
            </a:fld>
            <a:endParaRPr kumimoji="0" lang="en-US" altLang="zh-TW" sz="1200" b="0" i="0" u="none" strike="noStrike" kern="1200" cap="none" spc="0" normalizeH="0" baseline="0" noProof="0" dirty="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Tree>
    <p:extLst>
      <p:ext uri="{BB962C8B-B14F-4D97-AF65-F5344CB8AC3E}">
        <p14:creationId xmlns:p14="http://schemas.microsoft.com/office/powerpoint/2010/main" val="3957495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Common patterns for </a:t>
            </a:r>
            <a:br>
              <a:rPr lang="en-US" altLang="zh-TW" dirty="0"/>
            </a:br>
            <a:r>
              <a:rPr lang="en-US" altLang="zh-TW" dirty="0"/>
              <a:t>latch and flip-flop inference</a:t>
            </a:r>
            <a:endParaRPr lang="zh-TW" altLang="en-US" dirty="0"/>
          </a:p>
        </p:txBody>
      </p:sp>
      <p:sp>
        <p:nvSpPr>
          <p:cNvPr id="3" name="Text Box 17"/>
          <p:cNvSpPr txBox="1">
            <a:spLocks noChangeArrowheads="1"/>
          </p:cNvSpPr>
          <p:nvPr/>
        </p:nvSpPr>
        <p:spPr bwMode="auto">
          <a:xfrm>
            <a:off x="914400" y="1595438"/>
            <a:ext cx="3733800" cy="167798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cs typeface="+mn-cs"/>
              </a:rPr>
              <a:t>always</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1"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clk</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cs typeface="+mn-cs"/>
              </a:rPr>
              <a:t>begin</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cs typeface="+mn-cs"/>
              </a:rPr>
              <a:t>  if </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clk</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D &lt;= Q;</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cs typeface="+mn-cs"/>
              </a:rPr>
              <a:t>end</a:t>
            </a:r>
          </a:p>
        </p:txBody>
      </p:sp>
      <p:sp>
        <p:nvSpPr>
          <p:cNvPr id="4" name="Text Box 18"/>
          <p:cNvSpPr txBox="1">
            <a:spLocks noChangeArrowheads="1"/>
          </p:cNvSpPr>
          <p:nvPr/>
        </p:nvSpPr>
        <p:spPr bwMode="auto">
          <a:xfrm>
            <a:off x="914400" y="3168650"/>
            <a:ext cx="3733800" cy="14033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cs typeface="+mn-cs"/>
              </a:rPr>
              <a:t>always</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1" i="0" u="none" strike="noStrike" kern="1200" cap="none" spc="0" normalizeH="0" baseline="0" noProof="0" dirty="0" err="1">
                <a:ln>
                  <a:noFill/>
                </a:ln>
                <a:solidFill>
                  <a:srgbClr val="3333CC"/>
                </a:solidFill>
                <a:effectLst/>
                <a:uLnTx/>
                <a:uFillTx/>
                <a:latin typeface="Courier New" panose="02070309020205020404" pitchFamily="49" charset="0"/>
                <a:ea typeface="新細明體" panose="02020500000000000000" pitchFamily="18" charset="-120"/>
                <a:cs typeface="+mn-cs"/>
              </a:rPr>
              <a:t>posedge</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clk</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cs typeface="+mn-cs"/>
              </a:rPr>
              <a:t>begin</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D &lt;= Q;</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cs typeface="+mn-cs"/>
              </a:rPr>
              <a:t>end</a:t>
            </a:r>
          </a:p>
        </p:txBody>
      </p:sp>
      <p:sp>
        <p:nvSpPr>
          <p:cNvPr id="5" name="Text Box 19"/>
          <p:cNvSpPr txBox="1">
            <a:spLocks noChangeArrowheads="1"/>
          </p:cNvSpPr>
          <p:nvPr/>
        </p:nvSpPr>
        <p:spPr bwMode="auto">
          <a:xfrm>
            <a:off x="914400" y="4494213"/>
            <a:ext cx="3733800" cy="167798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cs typeface="+mn-cs"/>
              </a:rPr>
              <a:t>always</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 </a:t>
            </a:r>
            <a:r>
              <a:rPr kumimoji="0" lang="en-US" altLang="zh-TW" sz="1800" b="1" i="0" u="none" strike="noStrike" kern="1200" cap="none" spc="0" normalizeH="0" baseline="0" noProof="0" dirty="0" err="1">
                <a:ln>
                  <a:noFill/>
                </a:ln>
                <a:solidFill>
                  <a:srgbClr val="3333CC"/>
                </a:solidFill>
                <a:effectLst/>
                <a:uLnTx/>
                <a:uFillTx/>
                <a:latin typeface="Courier New" panose="02070309020205020404" pitchFamily="49" charset="0"/>
                <a:ea typeface="新細明體" panose="02020500000000000000" pitchFamily="18" charset="-120"/>
                <a:cs typeface="+mn-cs"/>
              </a:rPr>
              <a:t>posedge</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clk</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cs typeface="+mn-cs"/>
              </a:rPr>
              <a:t>begin</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cs typeface="+mn-cs"/>
              </a:rPr>
              <a:t>  if </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enable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D &lt;= Q;</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cs typeface="+mn-cs"/>
              </a:rPr>
              <a:t>end</a:t>
            </a:r>
          </a:p>
        </p:txBody>
      </p:sp>
      <p:grpSp>
        <p:nvGrpSpPr>
          <p:cNvPr id="6" name="Group 56"/>
          <p:cNvGrpSpPr>
            <a:grpSpLocks/>
          </p:cNvGrpSpPr>
          <p:nvPr/>
        </p:nvGrpSpPr>
        <p:grpSpPr bwMode="auto">
          <a:xfrm>
            <a:off x="5607050" y="2005013"/>
            <a:ext cx="2546350" cy="762000"/>
            <a:chOff x="3120" y="1215"/>
            <a:chExt cx="1604" cy="480"/>
          </a:xfrm>
        </p:grpSpPr>
        <p:sp>
          <p:nvSpPr>
            <p:cNvPr id="7" name="Rectangle 6"/>
            <p:cNvSpPr>
              <a:spLocks noChangeArrowheads="1"/>
            </p:cNvSpPr>
            <p:nvPr/>
          </p:nvSpPr>
          <p:spPr bwMode="auto">
            <a:xfrm>
              <a:off x="3958" y="1248"/>
              <a:ext cx="422" cy="435"/>
            </a:xfrm>
            <a:prstGeom prst="rect">
              <a:avLst/>
            </a:prstGeom>
            <a:solidFill>
              <a:srgbClr val="99CC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Text Box 9"/>
            <p:cNvSpPr txBox="1">
              <a:spLocks noChangeArrowheads="1"/>
            </p:cNvSpPr>
            <p:nvPr/>
          </p:nvSpPr>
          <p:spPr bwMode="auto">
            <a:xfrm>
              <a:off x="3998" y="1289"/>
              <a:ext cx="105" cy="12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50000"/>
                </a:spcBef>
                <a:spcAft>
                  <a:spcPct val="0"/>
                </a:spcAft>
                <a:buClrTx/>
                <a:buSzTx/>
                <a:buFontTx/>
                <a:buNone/>
                <a:tabLst/>
                <a:defRPr/>
              </a:pPr>
              <a:r>
                <a:rPr kumimoji="0" lang="en-US" altLang="zh-TW" sz="13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D</a:t>
              </a:r>
            </a:p>
          </p:txBody>
        </p:sp>
        <p:sp>
          <p:nvSpPr>
            <p:cNvPr id="9" name="Text Box 10"/>
            <p:cNvSpPr txBox="1">
              <a:spLocks noChangeArrowheads="1"/>
            </p:cNvSpPr>
            <p:nvPr/>
          </p:nvSpPr>
          <p:spPr bwMode="auto">
            <a:xfrm>
              <a:off x="4248" y="1288"/>
              <a:ext cx="106" cy="1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50000"/>
                </a:spcBef>
                <a:spcAft>
                  <a:spcPct val="0"/>
                </a:spcAft>
                <a:buClrTx/>
                <a:buSzTx/>
                <a:buFontTx/>
                <a:buNone/>
                <a:tabLst/>
                <a:defRPr/>
              </a:pPr>
              <a:r>
                <a:rPr kumimoji="0" lang="en-US" altLang="zh-TW" sz="13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Q</a:t>
              </a:r>
            </a:p>
          </p:txBody>
        </p:sp>
        <p:sp>
          <p:nvSpPr>
            <p:cNvPr id="10" name="Line 11"/>
            <p:cNvSpPr>
              <a:spLocks noChangeShapeType="1"/>
            </p:cNvSpPr>
            <p:nvPr/>
          </p:nvSpPr>
          <p:spPr bwMode="auto">
            <a:xfrm flipH="1">
              <a:off x="3853" y="1357"/>
              <a:ext cx="10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1" name="Line 12"/>
            <p:cNvSpPr>
              <a:spLocks noChangeShapeType="1"/>
            </p:cNvSpPr>
            <p:nvPr/>
          </p:nvSpPr>
          <p:spPr bwMode="auto">
            <a:xfrm flipH="1">
              <a:off x="4380" y="1357"/>
              <a:ext cx="10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 name="Line 13"/>
            <p:cNvSpPr>
              <a:spLocks noChangeShapeType="1"/>
            </p:cNvSpPr>
            <p:nvPr/>
          </p:nvSpPr>
          <p:spPr bwMode="auto">
            <a:xfrm flipH="1">
              <a:off x="3853" y="1574"/>
              <a:ext cx="10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3" name="Text Box 49"/>
            <p:cNvSpPr txBox="1">
              <a:spLocks noChangeArrowheads="1"/>
            </p:cNvSpPr>
            <p:nvPr/>
          </p:nvSpPr>
          <p:spPr bwMode="auto">
            <a:xfrm>
              <a:off x="4512" y="1215"/>
              <a:ext cx="212" cy="250"/>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kern="0" cap="none" spc="0" normalizeH="0" baseline="0" noProof="0">
                  <a:ln>
                    <a:noFill/>
                  </a:ln>
                  <a:solidFill>
                    <a:srgbClr val="000000"/>
                  </a:solidFill>
                  <a:effectLst/>
                  <a:uLnTx/>
                  <a:uFillTx/>
                  <a:latin typeface="Courier New" panose="02070309020205020404" pitchFamily="49" charset="0"/>
                  <a:ea typeface="新細明體" panose="02020500000000000000" pitchFamily="18" charset="-120"/>
                  <a:cs typeface="+mn-cs"/>
                </a:rPr>
                <a:t>X</a:t>
              </a:r>
            </a:p>
          </p:txBody>
        </p:sp>
        <p:sp>
          <p:nvSpPr>
            <p:cNvPr id="14" name="Text Box 52"/>
            <p:cNvSpPr txBox="1">
              <a:spLocks noChangeArrowheads="1"/>
            </p:cNvSpPr>
            <p:nvPr/>
          </p:nvSpPr>
          <p:spPr bwMode="auto">
            <a:xfrm>
              <a:off x="3120" y="1215"/>
              <a:ext cx="692" cy="250"/>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kern="0" cap="none" spc="0" normalizeH="0" baseline="0" noProof="0">
                  <a:ln>
                    <a:noFill/>
                  </a:ln>
                  <a:solidFill>
                    <a:srgbClr val="000000"/>
                  </a:solidFill>
                  <a:effectLst/>
                  <a:uLnTx/>
                  <a:uFillTx/>
                  <a:latin typeface="Courier New" panose="02070309020205020404" pitchFamily="49" charset="0"/>
                  <a:ea typeface="新細明體" panose="02020500000000000000" pitchFamily="18" charset="-120"/>
                  <a:cs typeface="+mn-cs"/>
                </a:rPr>
                <a:t>next_X</a:t>
              </a:r>
            </a:p>
          </p:txBody>
        </p:sp>
        <p:sp>
          <p:nvSpPr>
            <p:cNvPr id="15" name="Text Box 53"/>
            <p:cNvSpPr txBox="1">
              <a:spLocks noChangeArrowheads="1"/>
            </p:cNvSpPr>
            <p:nvPr/>
          </p:nvSpPr>
          <p:spPr bwMode="auto">
            <a:xfrm>
              <a:off x="3408" y="1445"/>
              <a:ext cx="404" cy="250"/>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kern="0" cap="none" spc="0" normalizeH="0" baseline="0" noProof="0">
                  <a:ln>
                    <a:noFill/>
                  </a:ln>
                  <a:solidFill>
                    <a:srgbClr val="000000"/>
                  </a:solidFill>
                  <a:effectLst/>
                  <a:uLnTx/>
                  <a:uFillTx/>
                  <a:latin typeface="Courier New" panose="02070309020205020404" pitchFamily="49" charset="0"/>
                  <a:ea typeface="新細明體" panose="02020500000000000000" pitchFamily="18" charset="-120"/>
                  <a:cs typeface="+mn-cs"/>
                </a:rPr>
                <a:t>clk</a:t>
              </a:r>
            </a:p>
          </p:txBody>
        </p:sp>
      </p:grpSp>
      <p:grpSp>
        <p:nvGrpSpPr>
          <p:cNvPr id="16" name="Group 57"/>
          <p:cNvGrpSpPr>
            <a:grpSpLocks/>
          </p:cNvGrpSpPr>
          <p:nvPr/>
        </p:nvGrpSpPr>
        <p:grpSpPr bwMode="auto">
          <a:xfrm>
            <a:off x="5607050" y="3352800"/>
            <a:ext cx="2546350" cy="762000"/>
            <a:chOff x="3120" y="1215"/>
            <a:chExt cx="1604" cy="480"/>
          </a:xfrm>
        </p:grpSpPr>
        <p:sp>
          <p:nvSpPr>
            <p:cNvPr id="17" name="Rectangle 58"/>
            <p:cNvSpPr>
              <a:spLocks noChangeArrowheads="1"/>
            </p:cNvSpPr>
            <p:nvPr/>
          </p:nvSpPr>
          <p:spPr bwMode="auto">
            <a:xfrm>
              <a:off x="3958" y="1248"/>
              <a:ext cx="422" cy="435"/>
            </a:xfrm>
            <a:prstGeom prst="rect">
              <a:avLst/>
            </a:prstGeom>
            <a:solidFill>
              <a:srgbClr val="99CC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8" name="Text Box 59"/>
            <p:cNvSpPr txBox="1">
              <a:spLocks noChangeArrowheads="1"/>
            </p:cNvSpPr>
            <p:nvPr/>
          </p:nvSpPr>
          <p:spPr bwMode="auto">
            <a:xfrm>
              <a:off x="3998" y="1289"/>
              <a:ext cx="105" cy="12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50000"/>
                </a:spcBef>
                <a:spcAft>
                  <a:spcPct val="0"/>
                </a:spcAft>
                <a:buClrTx/>
                <a:buSzTx/>
                <a:buFontTx/>
                <a:buNone/>
                <a:tabLst/>
                <a:defRPr/>
              </a:pPr>
              <a:r>
                <a:rPr kumimoji="0" lang="en-US" altLang="zh-TW" sz="13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D</a:t>
              </a:r>
            </a:p>
          </p:txBody>
        </p:sp>
        <p:sp>
          <p:nvSpPr>
            <p:cNvPr id="19" name="Text Box 60"/>
            <p:cNvSpPr txBox="1">
              <a:spLocks noChangeArrowheads="1"/>
            </p:cNvSpPr>
            <p:nvPr/>
          </p:nvSpPr>
          <p:spPr bwMode="auto">
            <a:xfrm>
              <a:off x="4248" y="1288"/>
              <a:ext cx="106" cy="1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50000"/>
                </a:spcBef>
                <a:spcAft>
                  <a:spcPct val="0"/>
                </a:spcAft>
                <a:buClrTx/>
                <a:buSzTx/>
                <a:buFontTx/>
                <a:buNone/>
                <a:tabLst/>
                <a:defRPr/>
              </a:pPr>
              <a:r>
                <a:rPr kumimoji="0" lang="en-US" altLang="zh-TW" sz="13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Q</a:t>
              </a:r>
            </a:p>
          </p:txBody>
        </p:sp>
        <p:sp>
          <p:nvSpPr>
            <p:cNvPr id="20" name="Line 61"/>
            <p:cNvSpPr>
              <a:spLocks noChangeShapeType="1"/>
            </p:cNvSpPr>
            <p:nvPr/>
          </p:nvSpPr>
          <p:spPr bwMode="auto">
            <a:xfrm flipH="1">
              <a:off x="3853" y="1357"/>
              <a:ext cx="10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1" name="Line 62"/>
            <p:cNvSpPr>
              <a:spLocks noChangeShapeType="1"/>
            </p:cNvSpPr>
            <p:nvPr/>
          </p:nvSpPr>
          <p:spPr bwMode="auto">
            <a:xfrm flipH="1">
              <a:off x="4380" y="1357"/>
              <a:ext cx="10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2" name="Line 63"/>
            <p:cNvSpPr>
              <a:spLocks noChangeShapeType="1"/>
            </p:cNvSpPr>
            <p:nvPr/>
          </p:nvSpPr>
          <p:spPr bwMode="auto">
            <a:xfrm flipH="1">
              <a:off x="3853" y="1574"/>
              <a:ext cx="10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3" name="Text Box 64"/>
            <p:cNvSpPr txBox="1">
              <a:spLocks noChangeArrowheads="1"/>
            </p:cNvSpPr>
            <p:nvPr/>
          </p:nvSpPr>
          <p:spPr bwMode="auto">
            <a:xfrm>
              <a:off x="4512" y="1215"/>
              <a:ext cx="212" cy="250"/>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kern="0" cap="none" spc="0" normalizeH="0" baseline="0" noProof="0">
                  <a:ln>
                    <a:noFill/>
                  </a:ln>
                  <a:solidFill>
                    <a:srgbClr val="000000"/>
                  </a:solidFill>
                  <a:effectLst/>
                  <a:uLnTx/>
                  <a:uFillTx/>
                  <a:latin typeface="Courier New" panose="02070309020205020404" pitchFamily="49" charset="0"/>
                  <a:ea typeface="新細明體" panose="02020500000000000000" pitchFamily="18" charset="-120"/>
                  <a:cs typeface="+mn-cs"/>
                </a:rPr>
                <a:t>X</a:t>
              </a:r>
            </a:p>
          </p:txBody>
        </p:sp>
        <p:sp>
          <p:nvSpPr>
            <p:cNvPr id="24" name="Text Box 65"/>
            <p:cNvSpPr txBox="1">
              <a:spLocks noChangeArrowheads="1"/>
            </p:cNvSpPr>
            <p:nvPr/>
          </p:nvSpPr>
          <p:spPr bwMode="auto">
            <a:xfrm>
              <a:off x="3120" y="1215"/>
              <a:ext cx="692" cy="250"/>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kern="0" cap="none" spc="0" normalizeH="0" baseline="0" noProof="0">
                  <a:ln>
                    <a:noFill/>
                  </a:ln>
                  <a:solidFill>
                    <a:srgbClr val="000000"/>
                  </a:solidFill>
                  <a:effectLst/>
                  <a:uLnTx/>
                  <a:uFillTx/>
                  <a:latin typeface="Courier New" panose="02070309020205020404" pitchFamily="49" charset="0"/>
                  <a:ea typeface="新細明體" panose="02020500000000000000" pitchFamily="18" charset="-120"/>
                  <a:cs typeface="+mn-cs"/>
                </a:rPr>
                <a:t>next_X</a:t>
              </a:r>
            </a:p>
          </p:txBody>
        </p:sp>
        <p:sp>
          <p:nvSpPr>
            <p:cNvPr id="25" name="Text Box 66"/>
            <p:cNvSpPr txBox="1">
              <a:spLocks noChangeArrowheads="1"/>
            </p:cNvSpPr>
            <p:nvPr/>
          </p:nvSpPr>
          <p:spPr bwMode="auto">
            <a:xfrm>
              <a:off x="3408" y="1445"/>
              <a:ext cx="404" cy="250"/>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kern="0" cap="none" spc="0" normalizeH="0" baseline="0" noProof="0">
                  <a:ln>
                    <a:noFill/>
                  </a:ln>
                  <a:solidFill>
                    <a:srgbClr val="000000"/>
                  </a:solidFill>
                  <a:effectLst/>
                  <a:uLnTx/>
                  <a:uFillTx/>
                  <a:latin typeface="Courier New" panose="02070309020205020404" pitchFamily="49" charset="0"/>
                  <a:ea typeface="新細明體" panose="02020500000000000000" pitchFamily="18" charset="-120"/>
                  <a:cs typeface="+mn-cs"/>
                </a:rPr>
                <a:t>clk</a:t>
              </a:r>
            </a:p>
          </p:txBody>
        </p:sp>
      </p:grpSp>
      <p:sp>
        <p:nvSpPr>
          <p:cNvPr id="26" name="Rectangle 68"/>
          <p:cNvSpPr>
            <a:spLocks noChangeArrowheads="1"/>
          </p:cNvSpPr>
          <p:nvPr/>
        </p:nvSpPr>
        <p:spPr bwMode="auto">
          <a:xfrm>
            <a:off x="6937375" y="4776788"/>
            <a:ext cx="669925" cy="690562"/>
          </a:xfrm>
          <a:prstGeom prst="rect">
            <a:avLst/>
          </a:prstGeom>
          <a:solidFill>
            <a:srgbClr val="99CC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7" name="Text Box 69"/>
          <p:cNvSpPr txBox="1">
            <a:spLocks noChangeArrowheads="1"/>
          </p:cNvSpPr>
          <p:nvPr/>
        </p:nvSpPr>
        <p:spPr bwMode="auto">
          <a:xfrm>
            <a:off x="7000875" y="4841875"/>
            <a:ext cx="166688" cy="2000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50000"/>
              </a:spcBef>
              <a:spcAft>
                <a:spcPct val="0"/>
              </a:spcAft>
              <a:buClrTx/>
              <a:buSzTx/>
              <a:buFontTx/>
              <a:buNone/>
              <a:tabLst/>
              <a:defRPr/>
            </a:pPr>
            <a:r>
              <a:rPr kumimoji="0" lang="en-US" altLang="zh-TW" sz="13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D</a:t>
            </a:r>
          </a:p>
        </p:txBody>
      </p:sp>
      <p:sp>
        <p:nvSpPr>
          <p:cNvPr id="28" name="Text Box 70"/>
          <p:cNvSpPr txBox="1">
            <a:spLocks noChangeArrowheads="1"/>
          </p:cNvSpPr>
          <p:nvPr/>
        </p:nvSpPr>
        <p:spPr bwMode="auto">
          <a:xfrm>
            <a:off x="7397750" y="4840288"/>
            <a:ext cx="168275" cy="1984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50000"/>
              </a:spcBef>
              <a:spcAft>
                <a:spcPct val="0"/>
              </a:spcAft>
              <a:buClrTx/>
              <a:buSzTx/>
              <a:buFontTx/>
              <a:buNone/>
              <a:tabLst/>
              <a:defRPr/>
            </a:pPr>
            <a:r>
              <a:rPr kumimoji="0" lang="en-US" altLang="zh-TW" sz="13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Q</a:t>
            </a:r>
          </a:p>
        </p:txBody>
      </p:sp>
      <p:sp>
        <p:nvSpPr>
          <p:cNvPr id="29" name="Line 71"/>
          <p:cNvSpPr>
            <a:spLocks noChangeShapeType="1"/>
          </p:cNvSpPr>
          <p:nvPr/>
        </p:nvSpPr>
        <p:spPr bwMode="auto">
          <a:xfrm flipH="1">
            <a:off x="6770688" y="4949825"/>
            <a:ext cx="166687"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0" name="Line 72"/>
          <p:cNvSpPr>
            <a:spLocks noChangeShapeType="1"/>
          </p:cNvSpPr>
          <p:nvPr/>
        </p:nvSpPr>
        <p:spPr bwMode="auto">
          <a:xfrm flipH="1">
            <a:off x="7607300" y="4949825"/>
            <a:ext cx="16827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1" name="Line 73"/>
          <p:cNvSpPr>
            <a:spLocks noChangeShapeType="1"/>
          </p:cNvSpPr>
          <p:nvPr/>
        </p:nvSpPr>
        <p:spPr bwMode="auto">
          <a:xfrm flipH="1">
            <a:off x="6770688" y="5294313"/>
            <a:ext cx="166687"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2" name="Text Box 74"/>
          <p:cNvSpPr txBox="1">
            <a:spLocks noChangeArrowheads="1"/>
          </p:cNvSpPr>
          <p:nvPr/>
        </p:nvSpPr>
        <p:spPr bwMode="auto">
          <a:xfrm>
            <a:off x="7816850" y="4724400"/>
            <a:ext cx="336550" cy="396875"/>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kern="1200" cap="none" spc="0" normalizeH="0" baseline="0" noProof="0">
                <a:ln>
                  <a:noFill/>
                </a:ln>
                <a:solidFill>
                  <a:srgbClr val="000000"/>
                </a:solidFill>
                <a:effectLst/>
                <a:uLnTx/>
                <a:uFillTx/>
                <a:latin typeface="Courier New" panose="02070309020205020404" pitchFamily="49" charset="0"/>
                <a:ea typeface="新細明體" panose="02020500000000000000" pitchFamily="18" charset="-120"/>
                <a:cs typeface="+mn-cs"/>
              </a:rPr>
              <a:t>X</a:t>
            </a:r>
          </a:p>
        </p:txBody>
      </p:sp>
      <p:sp>
        <p:nvSpPr>
          <p:cNvPr id="33" name="Text Box 75"/>
          <p:cNvSpPr txBox="1">
            <a:spLocks noChangeArrowheads="1"/>
          </p:cNvSpPr>
          <p:nvPr/>
        </p:nvSpPr>
        <p:spPr bwMode="auto">
          <a:xfrm>
            <a:off x="5607050" y="4724400"/>
            <a:ext cx="1098550" cy="396875"/>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kern="1200" cap="none" spc="0" normalizeH="0" baseline="0" noProof="0">
                <a:ln>
                  <a:noFill/>
                </a:ln>
                <a:solidFill>
                  <a:srgbClr val="000000"/>
                </a:solidFill>
                <a:effectLst/>
                <a:uLnTx/>
                <a:uFillTx/>
                <a:latin typeface="Courier New" panose="02070309020205020404" pitchFamily="49" charset="0"/>
                <a:ea typeface="新細明體" panose="02020500000000000000" pitchFamily="18" charset="-120"/>
                <a:cs typeface="+mn-cs"/>
              </a:rPr>
              <a:t>next_X</a:t>
            </a:r>
          </a:p>
        </p:txBody>
      </p:sp>
      <p:sp>
        <p:nvSpPr>
          <p:cNvPr id="34" name="Text Box 76"/>
          <p:cNvSpPr txBox="1">
            <a:spLocks noChangeArrowheads="1"/>
          </p:cNvSpPr>
          <p:nvPr/>
        </p:nvSpPr>
        <p:spPr bwMode="auto">
          <a:xfrm>
            <a:off x="6064250" y="5089525"/>
            <a:ext cx="641350" cy="396875"/>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kern="1200" cap="none" spc="0" normalizeH="0" baseline="0" noProof="0">
                <a:ln>
                  <a:noFill/>
                </a:ln>
                <a:solidFill>
                  <a:srgbClr val="000000"/>
                </a:solidFill>
                <a:effectLst/>
                <a:uLnTx/>
                <a:uFillTx/>
                <a:latin typeface="Courier New" panose="02070309020205020404" pitchFamily="49" charset="0"/>
                <a:ea typeface="新細明體" panose="02020500000000000000" pitchFamily="18" charset="-120"/>
                <a:cs typeface="+mn-cs"/>
              </a:rPr>
              <a:t>clk</a:t>
            </a:r>
          </a:p>
        </p:txBody>
      </p:sp>
      <p:sp>
        <p:nvSpPr>
          <p:cNvPr id="35" name="Line 78"/>
          <p:cNvSpPr>
            <a:spLocks noChangeShapeType="1"/>
          </p:cNvSpPr>
          <p:nvPr/>
        </p:nvSpPr>
        <p:spPr bwMode="auto">
          <a:xfrm>
            <a:off x="6937375" y="3841750"/>
            <a:ext cx="152400" cy="76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6" name="Line 79"/>
          <p:cNvSpPr>
            <a:spLocks noChangeShapeType="1"/>
          </p:cNvSpPr>
          <p:nvPr/>
        </p:nvSpPr>
        <p:spPr bwMode="auto">
          <a:xfrm flipV="1">
            <a:off x="6937375" y="3917950"/>
            <a:ext cx="152400" cy="76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7" name="Line 80"/>
          <p:cNvSpPr>
            <a:spLocks noChangeShapeType="1"/>
          </p:cNvSpPr>
          <p:nvPr/>
        </p:nvSpPr>
        <p:spPr bwMode="auto">
          <a:xfrm>
            <a:off x="6935788" y="5219700"/>
            <a:ext cx="152400" cy="76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8" name="Line 81"/>
          <p:cNvSpPr>
            <a:spLocks noChangeShapeType="1"/>
          </p:cNvSpPr>
          <p:nvPr/>
        </p:nvSpPr>
        <p:spPr bwMode="auto">
          <a:xfrm flipV="1">
            <a:off x="6935788" y="5295900"/>
            <a:ext cx="152400" cy="76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9" name="AutoShape 82"/>
          <p:cNvSpPr>
            <a:spLocks noChangeArrowheads="1"/>
          </p:cNvSpPr>
          <p:nvPr/>
        </p:nvSpPr>
        <p:spPr bwMode="auto">
          <a:xfrm>
            <a:off x="4540250" y="2209800"/>
            <a:ext cx="838200" cy="381000"/>
          </a:xfrm>
          <a:prstGeom prst="rightArrow">
            <a:avLst>
              <a:gd name="adj1" fmla="val 50000"/>
              <a:gd name="adj2" fmla="val 55000"/>
            </a:avLst>
          </a:prstGeom>
          <a:solidFill>
            <a:srgbClr val="FF0000"/>
          </a:solidFill>
          <a:ln w="28575" algn="ctr">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0" name="AutoShape 83"/>
          <p:cNvSpPr>
            <a:spLocks noChangeArrowheads="1"/>
          </p:cNvSpPr>
          <p:nvPr/>
        </p:nvSpPr>
        <p:spPr bwMode="auto">
          <a:xfrm>
            <a:off x="4540250" y="3581400"/>
            <a:ext cx="838200" cy="381000"/>
          </a:xfrm>
          <a:prstGeom prst="rightArrow">
            <a:avLst>
              <a:gd name="adj1" fmla="val 50000"/>
              <a:gd name="adj2" fmla="val 55000"/>
            </a:avLst>
          </a:prstGeom>
          <a:solidFill>
            <a:srgbClr val="FF0000"/>
          </a:solidFill>
          <a:ln w="28575" algn="ctr">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1" name="AutoShape 84"/>
          <p:cNvSpPr>
            <a:spLocks noChangeArrowheads="1"/>
          </p:cNvSpPr>
          <p:nvPr/>
        </p:nvSpPr>
        <p:spPr bwMode="auto">
          <a:xfrm>
            <a:off x="4540250" y="4953000"/>
            <a:ext cx="838200" cy="381000"/>
          </a:xfrm>
          <a:prstGeom prst="rightArrow">
            <a:avLst>
              <a:gd name="adj1" fmla="val 50000"/>
              <a:gd name="adj2" fmla="val 55000"/>
            </a:avLst>
          </a:prstGeom>
          <a:solidFill>
            <a:srgbClr val="FF0000"/>
          </a:solidFill>
          <a:ln w="28575" algn="ctr">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2" name="Line 85"/>
          <p:cNvSpPr>
            <a:spLocks noChangeShapeType="1"/>
          </p:cNvSpPr>
          <p:nvPr/>
        </p:nvSpPr>
        <p:spPr bwMode="auto">
          <a:xfrm>
            <a:off x="7239000" y="5454650"/>
            <a:ext cx="0" cy="2286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3" name="Text Box 86"/>
          <p:cNvSpPr txBox="1">
            <a:spLocks noChangeArrowheads="1"/>
          </p:cNvSpPr>
          <p:nvPr/>
        </p:nvSpPr>
        <p:spPr bwMode="auto">
          <a:xfrm>
            <a:off x="6689725" y="5699125"/>
            <a:ext cx="1098550" cy="396875"/>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kern="1200" cap="none" spc="0" normalizeH="0" baseline="0" noProof="0">
                <a:ln>
                  <a:noFill/>
                </a:ln>
                <a:solidFill>
                  <a:srgbClr val="000000"/>
                </a:solidFill>
                <a:effectLst/>
                <a:uLnTx/>
                <a:uFillTx/>
                <a:latin typeface="Courier New" panose="02070309020205020404" pitchFamily="49" charset="0"/>
                <a:ea typeface="新細明體" panose="02020500000000000000" pitchFamily="18" charset="-120"/>
                <a:cs typeface="+mn-cs"/>
              </a:rPr>
              <a:t>enable</a:t>
            </a:r>
          </a:p>
        </p:txBody>
      </p:sp>
      <p:sp>
        <p:nvSpPr>
          <p:cNvPr id="45" name="矩形 44"/>
          <p:cNvSpPr/>
          <p:nvPr/>
        </p:nvSpPr>
        <p:spPr>
          <a:xfrm>
            <a:off x="8265850" y="1935961"/>
            <a:ext cx="3997325" cy="1532727"/>
          </a:xfrm>
          <a:prstGeom prst="rect">
            <a:avLst/>
          </a:prstGeom>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Tx/>
              <a:buChar char="•"/>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Verilog uses </a:t>
            </a:r>
            <a:r>
              <a:rPr kumimoji="0" lang="en-US" altLang="zh-TW" sz="18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idioms</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 to describe latches, flip-flops and FSMs</a:t>
            </a:r>
          </a:p>
          <a:p>
            <a:pPr marL="342900" marR="0" lvl="0" indent="-342900" algn="l" defTabSz="914400" rtl="0" eaLnBrk="1" fontAlgn="auto" latinLnBrk="0" hangingPunct="1">
              <a:lnSpc>
                <a:spcPct val="100000"/>
              </a:lnSpc>
              <a:spcBef>
                <a:spcPct val="20000"/>
              </a:spcBef>
              <a:spcAft>
                <a:spcPts val="0"/>
              </a:spcAft>
              <a:buClrTx/>
              <a:buSzTx/>
              <a:buFontTx/>
              <a:buChar char="•"/>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Other coding styles may simulate correctly but produce incorrect hardware</a:t>
            </a:r>
          </a:p>
        </p:txBody>
      </p:sp>
      <p:sp>
        <p:nvSpPr>
          <p:cNvPr id="46" name="文字方塊 45"/>
          <p:cNvSpPr txBox="1"/>
          <p:nvPr/>
        </p:nvSpPr>
        <p:spPr>
          <a:xfrm>
            <a:off x="6881019" y="1712159"/>
            <a:ext cx="6397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latch</a:t>
            </a:r>
            <a:endParaRPr kumimoji="0" lang="zh-TW" altLang="en-US"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
        <p:nvSpPr>
          <p:cNvPr id="47" name="文字方塊 46"/>
          <p:cNvSpPr txBox="1"/>
          <p:nvPr/>
        </p:nvSpPr>
        <p:spPr>
          <a:xfrm>
            <a:off x="6952230" y="3052883"/>
            <a:ext cx="5389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DFF</a:t>
            </a:r>
            <a:endParaRPr kumimoji="0" lang="zh-TW" altLang="en-US"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
        <p:nvSpPr>
          <p:cNvPr id="48" name="文字方塊 47"/>
          <p:cNvSpPr txBox="1"/>
          <p:nvPr/>
        </p:nvSpPr>
        <p:spPr>
          <a:xfrm>
            <a:off x="6814698" y="4411663"/>
            <a:ext cx="16995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DFF with enable</a:t>
            </a:r>
            <a:endParaRPr kumimoji="0" lang="zh-TW" altLang="en-US"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6047540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26" grpId="0" animBg="1"/>
      <p:bldP spid="27" grpId="0"/>
      <p:bldP spid="28" grpId="0"/>
      <p:bldP spid="29" grpId="0" animBg="1"/>
      <p:bldP spid="30" grpId="0" animBg="1"/>
      <p:bldP spid="31" grpId="0" animBg="1"/>
      <p:bldP spid="32" grpId="0"/>
      <p:bldP spid="33" grpId="0"/>
      <p:bldP spid="34" grpId="0"/>
      <p:bldP spid="35" grpId="0" animBg="1"/>
      <p:bldP spid="36" grpId="0" animBg="1"/>
      <p:bldP spid="37" grpId="0" animBg="1"/>
      <p:bldP spid="38" grpId="0" animBg="1"/>
      <p:bldP spid="39" grpId="0" animBg="1"/>
      <p:bldP spid="40" grpId="0" animBg="1"/>
      <p:bldP spid="41" grpId="0" animBg="1"/>
      <p:bldP spid="42" grpId="0" animBg="1"/>
      <p:bldP spid="43" grpId="0"/>
      <p:bldP spid="45" grpId="0"/>
      <p:bldP spid="46" grpId="0"/>
      <p:bldP spid="47" grpId="0"/>
      <p:bldP spid="4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The Simplest Shift Register</a:t>
            </a:r>
          </a:p>
        </p:txBody>
      </p:sp>
      <p:sp>
        <p:nvSpPr>
          <p:cNvPr id="34" name="object 34"/>
          <p:cNvSpPr txBox="1">
            <a:spLocks noGrp="1"/>
          </p:cNvSpPr>
          <p:nvPr>
            <p:ph type="ftr" sz="quarter" idx="11"/>
          </p:nvPr>
        </p:nvSpPr>
        <p:spPr/>
        <p:txBody>
          <a:bodyPr/>
          <a:lstStyle/>
          <a:p>
            <a:r>
              <a:rPr lang="en-US"/>
              <a:t>Verilog</a:t>
            </a:r>
            <a:endParaRPr lang="en-US" dirty="0"/>
          </a:p>
        </p:txBody>
      </p:sp>
      <p:sp>
        <p:nvSpPr>
          <p:cNvPr id="35" name="object 35"/>
          <p:cNvSpPr txBox="1">
            <a:spLocks noGrp="1"/>
          </p:cNvSpPr>
          <p:nvPr>
            <p:ph type="sldNum" sz="quarter" idx="12"/>
          </p:nvPr>
        </p:nvSpPr>
        <p:spPr/>
        <p:txBody>
          <a:bodyPr/>
          <a:lstStyle/>
          <a:p>
            <a:fld id="{81D60167-4931-47E6-BA6A-407CBD079E47}" type="slidenum">
              <a:rPr lang="en-US" altLang="zh-TW" smtClean="0"/>
              <a:pPr/>
              <a:t>155</a:t>
            </a:fld>
            <a:endParaRPr lang="en-US" altLang="zh-TW" dirty="0"/>
          </a:p>
        </p:txBody>
      </p:sp>
      <p:sp>
        <p:nvSpPr>
          <p:cNvPr id="3" name="object 3"/>
          <p:cNvSpPr/>
          <p:nvPr/>
        </p:nvSpPr>
        <p:spPr>
          <a:xfrm>
            <a:off x="3567293" y="5534617"/>
            <a:ext cx="3273160" cy="0"/>
          </a:xfrm>
          <a:custGeom>
            <a:avLst/>
            <a:gdLst/>
            <a:ahLst/>
            <a:cxnLst/>
            <a:rect l="l" t="t" r="r" b="b"/>
            <a:pathLst>
              <a:path w="3827779">
                <a:moveTo>
                  <a:pt x="0" y="0"/>
                </a:moveTo>
                <a:lnTo>
                  <a:pt x="3827526" y="0"/>
                </a:lnTo>
              </a:path>
            </a:pathLst>
          </a:custGeom>
          <a:ln w="12191">
            <a:solidFill>
              <a:srgbClr val="000000"/>
            </a:solidFill>
          </a:ln>
        </p:spPr>
        <p:txBody>
          <a:bodyPr wrap="square" lIns="0" tIns="0" rIns="0" bIns="0" rtlCol="0"/>
          <a:lstStyle/>
          <a:p>
            <a:endParaRPr/>
          </a:p>
        </p:txBody>
      </p:sp>
      <p:sp>
        <p:nvSpPr>
          <p:cNvPr id="4" name="object 4"/>
          <p:cNvSpPr/>
          <p:nvPr/>
        </p:nvSpPr>
        <p:spPr>
          <a:xfrm>
            <a:off x="3924365" y="4857288"/>
            <a:ext cx="367062" cy="0"/>
          </a:xfrm>
          <a:custGeom>
            <a:avLst/>
            <a:gdLst/>
            <a:ahLst/>
            <a:cxnLst/>
            <a:rect l="l" t="t" r="r" b="b"/>
            <a:pathLst>
              <a:path w="429260">
                <a:moveTo>
                  <a:pt x="0" y="0"/>
                </a:moveTo>
                <a:lnTo>
                  <a:pt x="429006" y="0"/>
                </a:lnTo>
              </a:path>
            </a:pathLst>
          </a:custGeom>
          <a:ln w="12953">
            <a:solidFill>
              <a:srgbClr val="000000"/>
            </a:solidFill>
          </a:ln>
        </p:spPr>
        <p:txBody>
          <a:bodyPr wrap="square" lIns="0" tIns="0" rIns="0" bIns="0" rtlCol="0"/>
          <a:lstStyle/>
          <a:p>
            <a:endParaRPr/>
          </a:p>
        </p:txBody>
      </p:sp>
      <p:sp>
        <p:nvSpPr>
          <p:cNvPr id="5" name="object 5"/>
          <p:cNvSpPr/>
          <p:nvPr/>
        </p:nvSpPr>
        <p:spPr>
          <a:xfrm>
            <a:off x="4287954" y="4090040"/>
            <a:ext cx="923631" cy="1144629"/>
          </a:xfrm>
          <a:custGeom>
            <a:avLst/>
            <a:gdLst/>
            <a:ahLst/>
            <a:cxnLst/>
            <a:rect l="l" t="t" r="r" b="b"/>
            <a:pathLst>
              <a:path w="1080135" h="1338579">
                <a:moveTo>
                  <a:pt x="1079753" y="1338072"/>
                </a:moveTo>
                <a:lnTo>
                  <a:pt x="1079753" y="0"/>
                </a:lnTo>
                <a:lnTo>
                  <a:pt x="0" y="0"/>
                </a:lnTo>
                <a:lnTo>
                  <a:pt x="0" y="1338072"/>
                </a:lnTo>
                <a:lnTo>
                  <a:pt x="6857" y="1338072"/>
                </a:lnTo>
                <a:lnTo>
                  <a:pt x="6857" y="12953"/>
                </a:lnTo>
                <a:lnTo>
                  <a:pt x="12954" y="6858"/>
                </a:lnTo>
                <a:lnTo>
                  <a:pt x="12954" y="12953"/>
                </a:lnTo>
                <a:lnTo>
                  <a:pt x="1066800" y="12953"/>
                </a:lnTo>
                <a:lnTo>
                  <a:pt x="1066800" y="6858"/>
                </a:lnTo>
                <a:lnTo>
                  <a:pt x="1073657" y="12953"/>
                </a:lnTo>
                <a:lnTo>
                  <a:pt x="1073657" y="1338072"/>
                </a:lnTo>
                <a:lnTo>
                  <a:pt x="1079753" y="1338072"/>
                </a:lnTo>
                <a:close/>
              </a:path>
              <a:path w="1080135" h="1338579">
                <a:moveTo>
                  <a:pt x="12954" y="12953"/>
                </a:moveTo>
                <a:lnTo>
                  <a:pt x="12954" y="6858"/>
                </a:lnTo>
                <a:lnTo>
                  <a:pt x="6857" y="12953"/>
                </a:lnTo>
                <a:lnTo>
                  <a:pt x="12954" y="12953"/>
                </a:lnTo>
                <a:close/>
              </a:path>
              <a:path w="1080135" h="1338579">
                <a:moveTo>
                  <a:pt x="12954" y="1325879"/>
                </a:moveTo>
                <a:lnTo>
                  <a:pt x="12954" y="12953"/>
                </a:lnTo>
                <a:lnTo>
                  <a:pt x="6857" y="12953"/>
                </a:lnTo>
                <a:lnTo>
                  <a:pt x="6857" y="1325879"/>
                </a:lnTo>
                <a:lnTo>
                  <a:pt x="12954" y="1325879"/>
                </a:lnTo>
                <a:close/>
              </a:path>
              <a:path w="1080135" h="1338579">
                <a:moveTo>
                  <a:pt x="1073657" y="1325879"/>
                </a:moveTo>
                <a:lnTo>
                  <a:pt x="6857" y="1325879"/>
                </a:lnTo>
                <a:lnTo>
                  <a:pt x="12954" y="1331976"/>
                </a:lnTo>
                <a:lnTo>
                  <a:pt x="12954" y="1338072"/>
                </a:lnTo>
                <a:lnTo>
                  <a:pt x="1066800" y="1338072"/>
                </a:lnTo>
                <a:lnTo>
                  <a:pt x="1066800" y="1331976"/>
                </a:lnTo>
                <a:lnTo>
                  <a:pt x="1073657" y="1325879"/>
                </a:lnTo>
                <a:close/>
              </a:path>
              <a:path w="1080135" h="1338579">
                <a:moveTo>
                  <a:pt x="12954" y="1338072"/>
                </a:moveTo>
                <a:lnTo>
                  <a:pt x="12954" y="1331976"/>
                </a:lnTo>
                <a:lnTo>
                  <a:pt x="6857" y="1325879"/>
                </a:lnTo>
                <a:lnTo>
                  <a:pt x="6857" y="1338072"/>
                </a:lnTo>
                <a:lnTo>
                  <a:pt x="12954" y="1338072"/>
                </a:lnTo>
                <a:close/>
              </a:path>
              <a:path w="1080135" h="1338579">
                <a:moveTo>
                  <a:pt x="1073657" y="12953"/>
                </a:moveTo>
                <a:lnTo>
                  <a:pt x="1066800" y="6858"/>
                </a:lnTo>
                <a:lnTo>
                  <a:pt x="1066800" y="12953"/>
                </a:lnTo>
                <a:lnTo>
                  <a:pt x="1073657" y="12953"/>
                </a:lnTo>
                <a:close/>
              </a:path>
              <a:path w="1080135" h="1338579">
                <a:moveTo>
                  <a:pt x="1073657" y="1325879"/>
                </a:moveTo>
                <a:lnTo>
                  <a:pt x="1073657" y="12953"/>
                </a:lnTo>
                <a:lnTo>
                  <a:pt x="1066800" y="12953"/>
                </a:lnTo>
                <a:lnTo>
                  <a:pt x="1066800" y="1325879"/>
                </a:lnTo>
                <a:lnTo>
                  <a:pt x="1073657" y="1325879"/>
                </a:lnTo>
                <a:close/>
              </a:path>
              <a:path w="1080135" h="1338579">
                <a:moveTo>
                  <a:pt x="1073657" y="1338072"/>
                </a:moveTo>
                <a:lnTo>
                  <a:pt x="1073657" y="1325879"/>
                </a:lnTo>
                <a:lnTo>
                  <a:pt x="1066800" y="1331976"/>
                </a:lnTo>
                <a:lnTo>
                  <a:pt x="1066800" y="1338072"/>
                </a:lnTo>
                <a:lnTo>
                  <a:pt x="1073657" y="1338072"/>
                </a:lnTo>
                <a:close/>
              </a:path>
            </a:pathLst>
          </a:custGeom>
          <a:solidFill>
            <a:srgbClr val="000000"/>
          </a:solidFill>
        </p:spPr>
        <p:txBody>
          <a:bodyPr wrap="square" lIns="0" tIns="0" rIns="0" bIns="0" rtlCol="0"/>
          <a:lstStyle/>
          <a:p>
            <a:endParaRPr/>
          </a:p>
        </p:txBody>
      </p:sp>
      <p:sp>
        <p:nvSpPr>
          <p:cNvPr id="6" name="object 6"/>
          <p:cNvSpPr/>
          <p:nvPr/>
        </p:nvSpPr>
        <p:spPr>
          <a:xfrm>
            <a:off x="4286650" y="4746193"/>
            <a:ext cx="180491" cy="20850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871587" y="5484218"/>
            <a:ext cx="95131" cy="9189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834253" y="1437412"/>
            <a:ext cx="2591705" cy="1672961"/>
          </a:xfrm>
          <a:custGeom>
            <a:avLst/>
            <a:gdLst/>
            <a:ahLst/>
            <a:cxnLst/>
            <a:rect l="l" t="t" r="r" b="b"/>
            <a:pathLst>
              <a:path w="3030854" h="1956435">
                <a:moveTo>
                  <a:pt x="3030474" y="1956054"/>
                </a:moveTo>
                <a:lnTo>
                  <a:pt x="3030474" y="0"/>
                </a:lnTo>
                <a:lnTo>
                  <a:pt x="0" y="0"/>
                </a:lnTo>
                <a:lnTo>
                  <a:pt x="0" y="1956054"/>
                </a:lnTo>
                <a:lnTo>
                  <a:pt x="8382" y="1956054"/>
                </a:lnTo>
                <a:lnTo>
                  <a:pt x="8382" y="16002"/>
                </a:lnTo>
                <a:lnTo>
                  <a:pt x="16002" y="8382"/>
                </a:lnTo>
                <a:lnTo>
                  <a:pt x="16002" y="16002"/>
                </a:lnTo>
                <a:lnTo>
                  <a:pt x="3014472" y="16002"/>
                </a:lnTo>
                <a:lnTo>
                  <a:pt x="3014472" y="8382"/>
                </a:lnTo>
                <a:lnTo>
                  <a:pt x="3022854" y="16002"/>
                </a:lnTo>
                <a:lnTo>
                  <a:pt x="3022854" y="1956054"/>
                </a:lnTo>
                <a:lnTo>
                  <a:pt x="3030474" y="1956054"/>
                </a:lnTo>
                <a:close/>
              </a:path>
              <a:path w="3030854" h="1956435">
                <a:moveTo>
                  <a:pt x="16002" y="16002"/>
                </a:moveTo>
                <a:lnTo>
                  <a:pt x="16002" y="8382"/>
                </a:lnTo>
                <a:lnTo>
                  <a:pt x="8382" y="16002"/>
                </a:lnTo>
                <a:lnTo>
                  <a:pt x="16002" y="16002"/>
                </a:lnTo>
                <a:close/>
              </a:path>
              <a:path w="3030854" h="1956435">
                <a:moveTo>
                  <a:pt x="16002" y="1940052"/>
                </a:moveTo>
                <a:lnTo>
                  <a:pt x="16002" y="16002"/>
                </a:lnTo>
                <a:lnTo>
                  <a:pt x="8382" y="16002"/>
                </a:lnTo>
                <a:lnTo>
                  <a:pt x="8382" y="1940052"/>
                </a:lnTo>
                <a:lnTo>
                  <a:pt x="16002" y="1940052"/>
                </a:lnTo>
                <a:close/>
              </a:path>
              <a:path w="3030854" h="1956435">
                <a:moveTo>
                  <a:pt x="3022854" y="1940052"/>
                </a:moveTo>
                <a:lnTo>
                  <a:pt x="8382" y="1940052"/>
                </a:lnTo>
                <a:lnTo>
                  <a:pt x="16002" y="1948434"/>
                </a:lnTo>
                <a:lnTo>
                  <a:pt x="16002" y="1956054"/>
                </a:lnTo>
                <a:lnTo>
                  <a:pt x="3014472" y="1956054"/>
                </a:lnTo>
                <a:lnTo>
                  <a:pt x="3014472" y="1948434"/>
                </a:lnTo>
                <a:lnTo>
                  <a:pt x="3022854" y="1940052"/>
                </a:lnTo>
                <a:close/>
              </a:path>
              <a:path w="3030854" h="1956435">
                <a:moveTo>
                  <a:pt x="16002" y="1956054"/>
                </a:moveTo>
                <a:lnTo>
                  <a:pt x="16002" y="1948434"/>
                </a:lnTo>
                <a:lnTo>
                  <a:pt x="8382" y="1940052"/>
                </a:lnTo>
                <a:lnTo>
                  <a:pt x="8382" y="1956054"/>
                </a:lnTo>
                <a:lnTo>
                  <a:pt x="16002" y="1956054"/>
                </a:lnTo>
                <a:close/>
              </a:path>
              <a:path w="3030854" h="1956435">
                <a:moveTo>
                  <a:pt x="3022854" y="16002"/>
                </a:moveTo>
                <a:lnTo>
                  <a:pt x="3014472" y="8382"/>
                </a:lnTo>
                <a:lnTo>
                  <a:pt x="3014472" y="16002"/>
                </a:lnTo>
                <a:lnTo>
                  <a:pt x="3022854" y="16002"/>
                </a:lnTo>
                <a:close/>
              </a:path>
              <a:path w="3030854" h="1956435">
                <a:moveTo>
                  <a:pt x="3022854" y="1940052"/>
                </a:moveTo>
                <a:lnTo>
                  <a:pt x="3022854" y="16002"/>
                </a:lnTo>
                <a:lnTo>
                  <a:pt x="3014472" y="16002"/>
                </a:lnTo>
                <a:lnTo>
                  <a:pt x="3014472" y="1940052"/>
                </a:lnTo>
                <a:lnTo>
                  <a:pt x="3022854" y="1940052"/>
                </a:lnTo>
                <a:close/>
              </a:path>
              <a:path w="3030854" h="1956435">
                <a:moveTo>
                  <a:pt x="3022854" y="1956054"/>
                </a:moveTo>
                <a:lnTo>
                  <a:pt x="3022854" y="1940052"/>
                </a:lnTo>
                <a:lnTo>
                  <a:pt x="3014472" y="1948434"/>
                </a:lnTo>
                <a:lnTo>
                  <a:pt x="3014472" y="1956054"/>
                </a:lnTo>
                <a:lnTo>
                  <a:pt x="3022854" y="1956054"/>
                </a:lnTo>
                <a:close/>
              </a:path>
            </a:pathLst>
          </a:custGeom>
          <a:solidFill>
            <a:srgbClr val="000000"/>
          </a:solidFill>
        </p:spPr>
        <p:txBody>
          <a:bodyPr wrap="square" lIns="0" tIns="0" rIns="0" bIns="0" rtlCol="0"/>
          <a:lstStyle/>
          <a:p>
            <a:endParaRPr/>
          </a:p>
        </p:txBody>
      </p:sp>
      <p:sp>
        <p:nvSpPr>
          <p:cNvPr id="9" name="object 9"/>
          <p:cNvSpPr txBox="1"/>
          <p:nvPr/>
        </p:nvSpPr>
        <p:spPr>
          <a:xfrm>
            <a:off x="2908094" y="1460433"/>
            <a:ext cx="2411974" cy="1589312"/>
          </a:xfrm>
          <a:prstGeom prst="rect">
            <a:avLst/>
          </a:prstGeom>
        </p:spPr>
        <p:txBody>
          <a:bodyPr vert="horz" wrap="square" lIns="0" tIns="10317" rIns="0" bIns="0" rtlCol="0">
            <a:spAutoFit/>
          </a:bodyPr>
          <a:lstStyle/>
          <a:p>
            <a:pPr marL="10860" marR="4344" indent="-543">
              <a:spcBef>
                <a:spcPts val="81"/>
              </a:spcBef>
            </a:pPr>
            <a:r>
              <a:rPr sz="1710" spc="-4" dirty="0">
                <a:latin typeface="Consolas"/>
                <a:cs typeface="Consolas"/>
              </a:rPr>
              <a:t>always@(posedge clk)  begin</a:t>
            </a:r>
            <a:endParaRPr sz="1710" dirty="0">
              <a:latin typeface="Consolas"/>
              <a:cs typeface="Consolas"/>
            </a:endParaRPr>
          </a:p>
          <a:p>
            <a:pPr marL="368146" marR="721632"/>
            <a:r>
              <a:rPr sz="1710" spc="-4" dirty="0">
                <a:latin typeface="Consolas"/>
                <a:cs typeface="Consolas"/>
              </a:rPr>
              <a:t>outa</a:t>
            </a:r>
            <a:r>
              <a:rPr sz="1710" spc="-4" dirty="0">
                <a:solidFill>
                  <a:srgbClr val="FF0000"/>
                </a:solidFill>
                <a:latin typeface="Consolas"/>
                <a:cs typeface="Consolas"/>
              </a:rPr>
              <a:t>&lt;=</a:t>
            </a:r>
            <a:r>
              <a:rPr sz="1710" spc="-4" dirty="0">
                <a:latin typeface="Consolas"/>
                <a:cs typeface="Consolas"/>
              </a:rPr>
              <a:t>in;  outb</a:t>
            </a:r>
            <a:r>
              <a:rPr sz="1710" spc="-4" dirty="0">
                <a:solidFill>
                  <a:srgbClr val="FF0000"/>
                </a:solidFill>
                <a:latin typeface="Consolas"/>
                <a:cs typeface="Consolas"/>
              </a:rPr>
              <a:t>&lt;=</a:t>
            </a:r>
            <a:r>
              <a:rPr sz="1710" spc="-4" dirty="0">
                <a:latin typeface="Consolas"/>
                <a:cs typeface="Consolas"/>
              </a:rPr>
              <a:t>outa;  outc</a:t>
            </a:r>
            <a:r>
              <a:rPr sz="1710" spc="-4" dirty="0">
                <a:solidFill>
                  <a:srgbClr val="FF0000"/>
                </a:solidFill>
                <a:latin typeface="Consolas"/>
                <a:cs typeface="Consolas"/>
              </a:rPr>
              <a:t>&lt;=</a:t>
            </a:r>
            <a:r>
              <a:rPr sz="1710" spc="-4" dirty="0">
                <a:latin typeface="Consolas"/>
                <a:cs typeface="Consolas"/>
              </a:rPr>
              <a:t>outb;</a:t>
            </a:r>
            <a:endParaRPr sz="1710" dirty="0">
              <a:latin typeface="Consolas"/>
              <a:cs typeface="Consolas"/>
            </a:endParaRPr>
          </a:p>
          <a:p>
            <a:pPr marL="10860"/>
            <a:r>
              <a:rPr sz="1710" spc="-9" dirty="0">
                <a:latin typeface="Consolas"/>
                <a:cs typeface="Consolas"/>
              </a:rPr>
              <a:t>end</a:t>
            </a:r>
            <a:endParaRPr sz="1710" dirty="0">
              <a:latin typeface="Consolas"/>
              <a:cs typeface="Consolas"/>
            </a:endParaRPr>
          </a:p>
        </p:txBody>
      </p:sp>
      <p:sp>
        <p:nvSpPr>
          <p:cNvPr id="10" name="object 10"/>
          <p:cNvSpPr/>
          <p:nvPr/>
        </p:nvSpPr>
        <p:spPr>
          <a:xfrm>
            <a:off x="3745178" y="4379346"/>
            <a:ext cx="553853" cy="0"/>
          </a:xfrm>
          <a:custGeom>
            <a:avLst/>
            <a:gdLst/>
            <a:ahLst/>
            <a:cxnLst/>
            <a:rect l="l" t="t" r="r" b="b"/>
            <a:pathLst>
              <a:path w="647700">
                <a:moveTo>
                  <a:pt x="0" y="0"/>
                </a:moveTo>
                <a:lnTo>
                  <a:pt x="647700" y="0"/>
                </a:lnTo>
              </a:path>
            </a:pathLst>
          </a:custGeom>
          <a:ln w="12192">
            <a:solidFill>
              <a:srgbClr val="000000"/>
            </a:solidFill>
          </a:ln>
        </p:spPr>
        <p:txBody>
          <a:bodyPr wrap="square" lIns="0" tIns="0" rIns="0" bIns="0" rtlCol="0"/>
          <a:lstStyle/>
          <a:p>
            <a:endParaRPr/>
          </a:p>
        </p:txBody>
      </p:sp>
      <p:sp>
        <p:nvSpPr>
          <p:cNvPr id="11" name="object 11"/>
          <p:cNvSpPr/>
          <p:nvPr/>
        </p:nvSpPr>
        <p:spPr>
          <a:xfrm>
            <a:off x="3920455" y="4847840"/>
            <a:ext cx="0" cy="685800"/>
          </a:xfrm>
          <a:custGeom>
            <a:avLst/>
            <a:gdLst/>
            <a:ahLst/>
            <a:cxnLst/>
            <a:rect l="l" t="t" r="r" b="b"/>
            <a:pathLst>
              <a:path h="802004">
                <a:moveTo>
                  <a:pt x="0" y="0"/>
                </a:moveTo>
                <a:lnTo>
                  <a:pt x="0" y="801624"/>
                </a:lnTo>
              </a:path>
            </a:pathLst>
          </a:custGeom>
          <a:ln w="12191">
            <a:solidFill>
              <a:srgbClr val="000000"/>
            </a:solidFill>
          </a:ln>
        </p:spPr>
        <p:txBody>
          <a:bodyPr wrap="square" lIns="0" tIns="0" rIns="0" bIns="0" rtlCol="0"/>
          <a:lstStyle/>
          <a:p>
            <a:endParaRPr/>
          </a:p>
        </p:txBody>
      </p:sp>
      <p:sp>
        <p:nvSpPr>
          <p:cNvPr id="12" name="object 12"/>
          <p:cNvSpPr txBox="1"/>
          <p:nvPr/>
        </p:nvSpPr>
        <p:spPr>
          <a:xfrm>
            <a:off x="4351369" y="4178872"/>
            <a:ext cx="796570" cy="326758"/>
          </a:xfrm>
          <a:prstGeom prst="rect">
            <a:avLst/>
          </a:prstGeom>
        </p:spPr>
        <p:txBody>
          <a:bodyPr vert="horz" wrap="square" lIns="0" tIns="10860" rIns="0" bIns="0" rtlCol="0">
            <a:spAutoFit/>
          </a:bodyPr>
          <a:lstStyle/>
          <a:p>
            <a:pPr marL="10860">
              <a:spcBef>
                <a:spcPts val="86"/>
              </a:spcBef>
              <a:tabLst>
                <a:tab pos="596744" algn="l"/>
              </a:tabLst>
            </a:pPr>
            <a:r>
              <a:rPr sz="2052" spc="-4" dirty="0">
                <a:latin typeface="Times New Roman"/>
                <a:cs typeface="Times New Roman"/>
              </a:rPr>
              <a:t>D	Q</a:t>
            </a:r>
            <a:endParaRPr sz="2052">
              <a:latin typeface="Times New Roman"/>
              <a:cs typeface="Times New Roman"/>
            </a:endParaRPr>
          </a:p>
        </p:txBody>
      </p:sp>
      <p:sp>
        <p:nvSpPr>
          <p:cNvPr id="13" name="object 13"/>
          <p:cNvSpPr/>
          <p:nvPr/>
        </p:nvSpPr>
        <p:spPr>
          <a:xfrm>
            <a:off x="5379369" y="4857288"/>
            <a:ext cx="367062" cy="0"/>
          </a:xfrm>
          <a:custGeom>
            <a:avLst/>
            <a:gdLst/>
            <a:ahLst/>
            <a:cxnLst/>
            <a:rect l="l" t="t" r="r" b="b"/>
            <a:pathLst>
              <a:path w="429260">
                <a:moveTo>
                  <a:pt x="0" y="0"/>
                </a:moveTo>
                <a:lnTo>
                  <a:pt x="429006" y="0"/>
                </a:lnTo>
              </a:path>
            </a:pathLst>
          </a:custGeom>
          <a:ln w="12953">
            <a:solidFill>
              <a:srgbClr val="000000"/>
            </a:solidFill>
          </a:ln>
        </p:spPr>
        <p:txBody>
          <a:bodyPr wrap="square" lIns="0" tIns="0" rIns="0" bIns="0" rtlCol="0"/>
          <a:lstStyle/>
          <a:p>
            <a:endParaRPr/>
          </a:p>
        </p:txBody>
      </p:sp>
      <p:sp>
        <p:nvSpPr>
          <p:cNvPr id="14" name="object 14"/>
          <p:cNvSpPr/>
          <p:nvPr/>
        </p:nvSpPr>
        <p:spPr>
          <a:xfrm>
            <a:off x="5743608" y="4090040"/>
            <a:ext cx="923088" cy="1144629"/>
          </a:xfrm>
          <a:custGeom>
            <a:avLst/>
            <a:gdLst/>
            <a:ahLst/>
            <a:cxnLst/>
            <a:rect l="l" t="t" r="r" b="b"/>
            <a:pathLst>
              <a:path w="1079500" h="1338579">
                <a:moveTo>
                  <a:pt x="1078991" y="1338072"/>
                </a:moveTo>
                <a:lnTo>
                  <a:pt x="1078991" y="0"/>
                </a:lnTo>
                <a:lnTo>
                  <a:pt x="0" y="0"/>
                </a:lnTo>
                <a:lnTo>
                  <a:pt x="0" y="1338072"/>
                </a:lnTo>
                <a:lnTo>
                  <a:pt x="6096" y="1338072"/>
                </a:lnTo>
                <a:lnTo>
                  <a:pt x="6096" y="12954"/>
                </a:lnTo>
                <a:lnTo>
                  <a:pt x="12192" y="6858"/>
                </a:lnTo>
                <a:lnTo>
                  <a:pt x="12192" y="12954"/>
                </a:lnTo>
                <a:lnTo>
                  <a:pt x="1066800" y="12953"/>
                </a:lnTo>
                <a:lnTo>
                  <a:pt x="1066800" y="6858"/>
                </a:lnTo>
                <a:lnTo>
                  <a:pt x="1072896" y="12953"/>
                </a:lnTo>
                <a:lnTo>
                  <a:pt x="1072896" y="1338072"/>
                </a:lnTo>
                <a:lnTo>
                  <a:pt x="1078991" y="1338072"/>
                </a:lnTo>
                <a:close/>
              </a:path>
              <a:path w="1079500" h="1338579">
                <a:moveTo>
                  <a:pt x="12192" y="12954"/>
                </a:moveTo>
                <a:lnTo>
                  <a:pt x="12192" y="6858"/>
                </a:lnTo>
                <a:lnTo>
                  <a:pt x="6096" y="12954"/>
                </a:lnTo>
                <a:lnTo>
                  <a:pt x="12192" y="12954"/>
                </a:lnTo>
                <a:close/>
              </a:path>
              <a:path w="1079500" h="1338579">
                <a:moveTo>
                  <a:pt x="12192" y="1325880"/>
                </a:moveTo>
                <a:lnTo>
                  <a:pt x="12192" y="12954"/>
                </a:lnTo>
                <a:lnTo>
                  <a:pt x="6096" y="12954"/>
                </a:lnTo>
                <a:lnTo>
                  <a:pt x="6096" y="1325880"/>
                </a:lnTo>
                <a:lnTo>
                  <a:pt x="12192" y="1325880"/>
                </a:lnTo>
                <a:close/>
              </a:path>
              <a:path w="1079500" h="1338579">
                <a:moveTo>
                  <a:pt x="1072896" y="1325879"/>
                </a:moveTo>
                <a:lnTo>
                  <a:pt x="6096" y="1325880"/>
                </a:lnTo>
                <a:lnTo>
                  <a:pt x="12192" y="1331976"/>
                </a:lnTo>
                <a:lnTo>
                  <a:pt x="12192" y="1338072"/>
                </a:lnTo>
                <a:lnTo>
                  <a:pt x="1066800" y="1338072"/>
                </a:lnTo>
                <a:lnTo>
                  <a:pt x="1066800" y="1331976"/>
                </a:lnTo>
                <a:lnTo>
                  <a:pt x="1072896" y="1325879"/>
                </a:lnTo>
                <a:close/>
              </a:path>
              <a:path w="1079500" h="1338579">
                <a:moveTo>
                  <a:pt x="12192" y="1338072"/>
                </a:moveTo>
                <a:lnTo>
                  <a:pt x="12192" y="1331976"/>
                </a:lnTo>
                <a:lnTo>
                  <a:pt x="6096" y="1325880"/>
                </a:lnTo>
                <a:lnTo>
                  <a:pt x="6096" y="1338072"/>
                </a:lnTo>
                <a:lnTo>
                  <a:pt x="12192" y="1338072"/>
                </a:lnTo>
                <a:close/>
              </a:path>
              <a:path w="1079500" h="1338579">
                <a:moveTo>
                  <a:pt x="1072896" y="12953"/>
                </a:moveTo>
                <a:lnTo>
                  <a:pt x="1066800" y="6858"/>
                </a:lnTo>
                <a:lnTo>
                  <a:pt x="1066800" y="12953"/>
                </a:lnTo>
                <a:lnTo>
                  <a:pt x="1072896" y="12953"/>
                </a:lnTo>
                <a:close/>
              </a:path>
              <a:path w="1079500" h="1338579">
                <a:moveTo>
                  <a:pt x="1072896" y="1325879"/>
                </a:moveTo>
                <a:lnTo>
                  <a:pt x="1072896" y="12953"/>
                </a:lnTo>
                <a:lnTo>
                  <a:pt x="1066800" y="12953"/>
                </a:lnTo>
                <a:lnTo>
                  <a:pt x="1066800" y="1325879"/>
                </a:lnTo>
                <a:lnTo>
                  <a:pt x="1072896" y="1325879"/>
                </a:lnTo>
                <a:close/>
              </a:path>
              <a:path w="1079500" h="1338579">
                <a:moveTo>
                  <a:pt x="1072896" y="1338072"/>
                </a:moveTo>
                <a:lnTo>
                  <a:pt x="1072896" y="1325879"/>
                </a:lnTo>
                <a:lnTo>
                  <a:pt x="1066800" y="1331976"/>
                </a:lnTo>
                <a:lnTo>
                  <a:pt x="1066800" y="1338072"/>
                </a:lnTo>
                <a:lnTo>
                  <a:pt x="1072896" y="1338072"/>
                </a:lnTo>
                <a:close/>
              </a:path>
            </a:pathLst>
          </a:custGeom>
          <a:solidFill>
            <a:srgbClr val="000000"/>
          </a:solidFill>
        </p:spPr>
        <p:txBody>
          <a:bodyPr wrap="square" lIns="0" tIns="0" rIns="0" bIns="0" rtlCol="0"/>
          <a:lstStyle/>
          <a:p>
            <a:endParaRPr/>
          </a:p>
        </p:txBody>
      </p:sp>
      <p:sp>
        <p:nvSpPr>
          <p:cNvPr id="15" name="object 15"/>
          <p:cNvSpPr/>
          <p:nvPr/>
        </p:nvSpPr>
        <p:spPr>
          <a:xfrm>
            <a:off x="5742306" y="4746193"/>
            <a:ext cx="180491" cy="208508"/>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5200181" y="4379346"/>
            <a:ext cx="553853" cy="0"/>
          </a:xfrm>
          <a:custGeom>
            <a:avLst/>
            <a:gdLst/>
            <a:ahLst/>
            <a:cxnLst/>
            <a:rect l="l" t="t" r="r" b="b"/>
            <a:pathLst>
              <a:path w="647700">
                <a:moveTo>
                  <a:pt x="0" y="0"/>
                </a:moveTo>
                <a:lnTo>
                  <a:pt x="647700" y="0"/>
                </a:lnTo>
              </a:path>
            </a:pathLst>
          </a:custGeom>
          <a:ln w="12192">
            <a:solidFill>
              <a:srgbClr val="000000"/>
            </a:solidFill>
          </a:ln>
        </p:spPr>
        <p:txBody>
          <a:bodyPr wrap="square" lIns="0" tIns="0" rIns="0" bIns="0" rtlCol="0"/>
          <a:lstStyle/>
          <a:p>
            <a:endParaRPr/>
          </a:p>
        </p:txBody>
      </p:sp>
      <p:sp>
        <p:nvSpPr>
          <p:cNvPr id="17" name="object 17"/>
          <p:cNvSpPr/>
          <p:nvPr/>
        </p:nvSpPr>
        <p:spPr>
          <a:xfrm>
            <a:off x="5375785" y="4847840"/>
            <a:ext cx="0" cy="685800"/>
          </a:xfrm>
          <a:custGeom>
            <a:avLst/>
            <a:gdLst/>
            <a:ahLst/>
            <a:cxnLst/>
            <a:rect l="l" t="t" r="r" b="b"/>
            <a:pathLst>
              <a:path h="802004">
                <a:moveTo>
                  <a:pt x="0" y="0"/>
                </a:moveTo>
                <a:lnTo>
                  <a:pt x="0" y="801624"/>
                </a:lnTo>
              </a:path>
            </a:pathLst>
          </a:custGeom>
          <a:ln w="12954">
            <a:solidFill>
              <a:srgbClr val="000000"/>
            </a:solidFill>
          </a:ln>
        </p:spPr>
        <p:txBody>
          <a:bodyPr wrap="square" lIns="0" tIns="0" rIns="0" bIns="0" rtlCol="0"/>
          <a:lstStyle/>
          <a:p>
            <a:endParaRPr/>
          </a:p>
        </p:txBody>
      </p:sp>
      <p:sp>
        <p:nvSpPr>
          <p:cNvPr id="18" name="object 18"/>
          <p:cNvSpPr txBox="1"/>
          <p:nvPr/>
        </p:nvSpPr>
        <p:spPr>
          <a:xfrm>
            <a:off x="5806373" y="4178872"/>
            <a:ext cx="796570" cy="326758"/>
          </a:xfrm>
          <a:prstGeom prst="rect">
            <a:avLst/>
          </a:prstGeom>
        </p:spPr>
        <p:txBody>
          <a:bodyPr vert="horz" wrap="square" lIns="0" tIns="10860" rIns="0" bIns="0" rtlCol="0">
            <a:spAutoFit/>
          </a:bodyPr>
          <a:lstStyle/>
          <a:p>
            <a:pPr marL="10860">
              <a:spcBef>
                <a:spcPts val="86"/>
              </a:spcBef>
              <a:tabLst>
                <a:tab pos="596744" algn="l"/>
              </a:tabLst>
            </a:pPr>
            <a:r>
              <a:rPr sz="2052" spc="-4" dirty="0">
                <a:latin typeface="Times New Roman"/>
                <a:cs typeface="Times New Roman"/>
              </a:rPr>
              <a:t>D	Q</a:t>
            </a:r>
            <a:endParaRPr sz="2052">
              <a:latin typeface="Times New Roman"/>
              <a:cs typeface="Times New Roman"/>
            </a:endParaRPr>
          </a:p>
        </p:txBody>
      </p:sp>
      <p:sp>
        <p:nvSpPr>
          <p:cNvPr id="19" name="object 19"/>
          <p:cNvSpPr/>
          <p:nvPr/>
        </p:nvSpPr>
        <p:spPr>
          <a:xfrm>
            <a:off x="6840237" y="4857288"/>
            <a:ext cx="367062" cy="0"/>
          </a:xfrm>
          <a:custGeom>
            <a:avLst/>
            <a:gdLst/>
            <a:ahLst/>
            <a:cxnLst/>
            <a:rect l="l" t="t" r="r" b="b"/>
            <a:pathLst>
              <a:path w="429259">
                <a:moveTo>
                  <a:pt x="0" y="0"/>
                </a:moveTo>
                <a:lnTo>
                  <a:pt x="429006" y="0"/>
                </a:lnTo>
              </a:path>
            </a:pathLst>
          </a:custGeom>
          <a:ln w="12953">
            <a:solidFill>
              <a:srgbClr val="000000"/>
            </a:solidFill>
          </a:ln>
        </p:spPr>
        <p:txBody>
          <a:bodyPr wrap="square" lIns="0" tIns="0" rIns="0" bIns="0" rtlCol="0"/>
          <a:lstStyle/>
          <a:p>
            <a:endParaRPr/>
          </a:p>
        </p:txBody>
      </p:sp>
      <p:sp>
        <p:nvSpPr>
          <p:cNvPr id="20" name="object 20"/>
          <p:cNvSpPr/>
          <p:nvPr/>
        </p:nvSpPr>
        <p:spPr>
          <a:xfrm>
            <a:off x="7203815" y="4090040"/>
            <a:ext cx="923631" cy="1144629"/>
          </a:xfrm>
          <a:custGeom>
            <a:avLst/>
            <a:gdLst/>
            <a:ahLst/>
            <a:cxnLst/>
            <a:rect l="l" t="t" r="r" b="b"/>
            <a:pathLst>
              <a:path w="1080134" h="1338579">
                <a:moveTo>
                  <a:pt x="1079753" y="1338072"/>
                </a:moveTo>
                <a:lnTo>
                  <a:pt x="1079753" y="0"/>
                </a:lnTo>
                <a:lnTo>
                  <a:pt x="0" y="0"/>
                </a:lnTo>
                <a:lnTo>
                  <a:pt x="0" y="1338072"/>
                </a:lnTo>
                <a:lnTo>
                  <a:pt x="6857" y="1338072"/>
                </a:lnTo>
                <a:lnTo>
                  <a:pt x="6857" y="12953"/>
                </a:lnTo>
                <a:lnTo>
                  <a:pt x="12966" y="6858"/>
                </a:lnTo>
                <a:lnTo>
                  <a:pt x="12966" y="12953"/>
                </a:lnTo>
                <a:lnTo>
                  <a:pt x="1066800" y="12953"/>
                </a:lnTo>
                <a:lnTo>
                  <a:pt x="1066800" y="6858"/>
                </a:lnTo>
                <a:lnTo>
                  <a:pt x="1073670" y="12953"/>
                </a:lnTo>
                <a:lnTo>
                  <a:pt x="1073670" y="1338072"/>
                </a:lnTo>
                <a:lnTo>
                  <a:pt x="1079753" y="1338072"/>
                </a:lnTo>
                <a:close/>
              </a:path>
              <a:path w="1080134" h="1338579">
                <a:moveTo>
                  <a:pt x="12966" y="12953"/>
                </a:moveTo>
                <a:lnTo>
                  <a:pt x="12966" y="6858"/>
                </a:lnTo>
                <a:lnTo>
                  <a:pt x="6857" y="12953"/>
                </a:lnTo>
                <a:lnTo>
                  <a:pt x="12966" y="12953"/>
                </a:lnTo>
                <a:close/>
              </a:path>
              <a:path w="1080134" h="1338579">
                <a:moveTo>
                  <a:pt x="12966" y="1325879"/>
                </a:moveTo>
                <a:lnTo>
                  <a:pt x="12966" y="12953"/>
                </a:lnTo>
                <a:lnTo>
                  <a:pt x="6857" y="12953"/>
                </a:lnTo>
                <a:lnTo>
                  <a:pt x="6857" y="1325879"/>
                </a:lnTo>
                <a:lnTo>
                  <a:pt x="12966" y="1325879"/>
                </a:lnTo>
                <a:close/>
              </a:path>
              <a:path w="1080134" h="1338579">
                <a:moveTo>
                  <a:pt x="1073670" y="1325879"/>
                </a:moveTo>
                <a:lnTo>
                  <a:pt x="6857" y="1325879"/>
                </a:lnTo>
                <a:lnTo>
                  <a:pt x="12966" y="1331976"/>
                </a:lnTo>
                <a:lnTo>
                  <a:pt x="12966" y="1338072"/>
                </a:lnTo>
                <a:lnTo>
                  <a:pt x="1066800" y="1338072"/>
                </a:lnTo>
                <a:lnTo>
                  <a:pt x="1066800" y="1331976"/>
                </a:lnTo>
                <a:lnTo>
                  <a:pt x="1073670" y="1325879"/>
                </a:lnTo>
                <a:close/>
              </a:path>
              <a:path w="1080134" h="1338579">
                <a:moveTo>
                  <a:pt x="12966" y="1338072"/>
                </a:moveTo>
                <a:lnTo>
                  <a:pt x="12966" y="1331976"/>
                </a:lnTo>
                <a:lnTo>
                  <a:pt x="6857" y="1325879"/>
                </a:lnTo>
                <a:lnTo>
                  <a:pt x="6857" y="1338072"/>
                </a:lnTo>
                <a:lnTo>
                  <a:pt x="12966" y="1338072"/>
                </a:lnTo>
                <a:close/>
              </a:path>
              <a:path w="1080134" h="1338579">
                <a:moveTo>
                  <a:pt x="1073670" y="12953"/>
                </a:moveTo>
                <a:lnTo>
                  <a:pt x="1066800" y="6858"/>
                </a:lnTo>
                <a:lnTo>
                  <a:pt x="1066800" y="12953"/>
                </a:lnTo>
                <a:lnTo>
                  <a:pt x="1073670" y="12953"/>
                </a:lnTo>
                <a:close/>
              </a:path>
              <a:path w="1080134" h="1338579">
                <a:moveTo>
                  <a:pt x="1073670" y="1325879"/>
                </a:moveTo>
                <a:lnTo>
                  <a:pt x="1073670" y="12953"/>
                </a:lnTo>
                <a:lnTo>
                  <a:pt x="1066800" y="12953"/>
                </a:lnTo>
                <a:lnTo>
                  <a:pt x="1066800" y="1325879"/>
                </a:lnTo>
                <a:lnTo>
                  <a:pt x="1073670" y="1325879"/>
                </a:lnTo>
                <a:close/>
              </a:path>
              <a:path w="1080134" h="1338579">
                <a:moveTo>
                  <a:pt x="1073670" y="1338072"/>
                </a:moveTo>
                <a:lnTo>
                  <a:pt x="1073670" y="1325879"/>
                </a:lnTo>
                <a:lnTo>
                  <a:pt x="1066800" y="1331976"/>
                </a:lnTo>
                <a:lnTo>
                  <a:pt x="1066800" y="1338072"/>
                </a:lnTo>
                <a:lnTo>
                  <a:pt x="1073670" y="1338072"/>
                </a:lnTo>
                <a:close/>
              </a:path>
            </a:pathLst>
          </a:custGeom>
          <a:solidFill>
            <a:srgbClr val="000000"/>
          </a:solidFill>
        </p:spPr>
        <p:txBody>
          <a:bodyPr wrap="square" lIns="0" tIns="0" rIns="0" bIns="0" rtlCol="0"/>
          <a:lstStyle/>
          <a:p>
            <a:endParaRPr/>
          </a:p>
        </p:txBody>
      </p:sp>
      <p:sp>
        <p:nvSpPr>
          <p:cNvPr id="21" name="object 21"/>
          <p:cNvSpPr/>
          <p:nvPr/>
        </p:nvSpPr>
        <p:spPr>
          <a:xfrm>
            <a:off x="7202522" y="4746193"/>
            <a:ext cx="180491" cy="208508"/>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6661050" y="4379346"/>
            <a:ext cx="553853" cy="0"/>
          </a:xfrm>
          <a:custGeom>
            <a:avLst/>
            <a:gdLst/>
            <a:ahLst/>
            <a:cxnLst/>
            <a:rect l="l" t="t" r="r" b="b"/>
            <a:pathLst>
              <a:path w="647700">
                <a:moveTo>
                  <a:pt x="0" y="0"/>
                </a:moveTo>
                <a:lnTo>
                  <a:pt x="647699" y="0"/>
                </a:lnTo>
              </a:path>
            </a:pathLst>
          </a:custGeom>
          <a:ln w="12192">
            <a:solidFill>
              <a:srgbClr val="000000"/>
            </a:solidFill>
          </a:ln>
        </p:spPr>
        <p:txBody>
          <a:bodyPr wrap="square" lIns="0" tIns="0" rIns="0" bIns="0" rtlCol="0"/>
          <a:lstStyle/>
          <a:p>
            <a:endParaRPr/>
          </a:p>
        </p:txBody>
      </p:sp>
      <p:sp>
        <p:nvSpPr>
          <p:cNvPr id="23" name="object 23"/>
          <p:cNvSpPr/>
          <p:nvPr/>
        </p:nvSpPr>
        <p:spPr>
          <a:xfrm>
            <a:off x="6836327" y="4847840"/>
            <a:ext cx="0" cy="685800"/>
          </a:xfrm>
          <a:custGeom>
            <a:avLst/>
            <a:gdLst/>
            <a:ahLst/>
            <a:cxnLst/>
            <a:rect l="l" t="t" r="r" b="b"/>
            <a:pathLst>
              <a:path h="802004">
                <a:moveTo>
                  <a:pt x="0" y="0"/>
                </a:moveTo>
                <a:lnTo>
                  <a:pt x="0" y="801624"/>
                </a:lnTo>
              </a:path>
            </a:pathLst>
          </a:custGeom>
          <a:ln w="12191">
            <a:solidFill>
              <a:srgbClr val="000000"/>
            </a:solidFill>
          </a:ln>
        </p:spPr>
        <p:txBody>
          <a:bodyPr wrap="square" lIns="0" tIns="0" rIns="0" bIns="0" rtlCol="0"/>
          <a:lstStyle/>
          <a:p>
            <a:endParaRPr/>
          </a:p>
        </p:txBody>
      </p:sp>
      <p:sp>
        <p:nvSpPr>
          <p:cNvPr id="24" name="object 24"/>
          <p:cNvSpPr txBox="1"/>
          <p:nvPr/>
        </p:nvSpPr>
        <p:spPr>
          <a:xfrm>
            <a:off x="7267241" y="4178872"/>
            <a:ext cx="796570" cy="326758"/>
          </a:xfrm>
          <a:prstGeom prst="rect">
            <a:avLst/>
          </a:prstGeom>
        </p:spPr>
        <p:txBody>
          <a:bodyPr vert="horz" wrap="square" lIns="0" tIns="10860" rIns="0" bIns="0" rtlCol="0">
            <a:spAutoFit/>
          </a:bodyPr>
          <a:lstStyle/>
          <a:p>
            <a:pPr marL="10860">
              <a:spcBef>
                <a:spcPts val="86"/>
              </a:spcBef>
              <a:tabLst>
                <a:tab pos="596744" algn="l"/>
              </a:tabLst>
            </a:pPr>
            <a:r>
              <a:rPr sz="2052" spc="-4" dirty="0">
                <a:latin typeface="Times New Roman"/>
                <a:cs typeface="Times New Roman"/>
              </a:rPr>
              <a:t>D	Q</a:t>
            </a:r>
            <a:endParaRPr sz="2052">
              <a:latin typeface="Times New Roman"/>
              <a:cs typeface="Times New Roman"/>
            </a:endParaRPr>
          </a:p>
        </p:txBody>
      </p:sp>
      <p:sp>
        <p:nvSpPr>
          <p:cNvPr id="25" name="object 25"/>
          <p:cNvSpPr txBox="1"/>
          <p:nvPr/>
        </p:nvSpPr>
        <p:spPr>
          <a:xfrm>
            <a:off x="8267435" y="3991215"/>
            <a:ext cx="470775" cy="326758"/>
          </a:xfrm>
          <a:prstGeom prst="rect">
            <a:avLst/>
          </a:prstGeom>
        </p:spPr>
        <p:txBody>
          <a:bodyPr vert="horz" wrap="square" lIns="0" tIns="10860" rIns="0" bIns="0" rtlCol="0">
            <a:spAutoFit/>
          </a:bodyPr>
          <a:lstStyle/>
          <a:p>
            <a:pPr marL="10860">
              <a:spcBef>
                <a:spcPts val="86"/>
              </a:spcBef>
            </a:pPr>
            <a:r>
              <a:rPr sz="2052" spc="-4" dirty="0">
                <a:latin typeface="Times New Roman"/>
                <a:cs typeface="Times New Roman"/>
              </a:rPr>
              <a:t>outc</a:t>
            </a:r>
            <a:endParaRPr sz="2052">
              <a:latin typeface="Times New Roman"/>
              <a:cs typeface="Times New Roman"/>
            </a:endParaRPr>
          </a:p>
        </p:txBody>
      </p:sp>
      <p:sp>
        <p:nvSpPr>
          <p:cNvPr id="26" name="object 26"/>
          <p:cNvSpPr txBox="1"/>
          <p:nvPr/>
        </p:nvSpPr>
        <p:spPr>
          <a:xfrm>
            <a:off x="3867889" y="3997078"/>
            <a:ext cx="224799" cy="326758"/>
          </a:xfrm>
          <a:prstGeom prst="rect">
            <a:avLst/>
          </a:prstGeom>
        </p:spPr>
        <p:txBody>
          <a:bodyPr vert="horz" wrap="square" lIns="0" tIns="10860" rIns="0" bIns="0" rtlCol="0">
            <a:spAutoFit/>
          </a:bodyPr>
          <a:lstStyle/>
          <a:p>
            <a:pPr marL="10860">
              <a:spcBef>
                <a:spcPts val="86"/>
              </a:spcBef>
            </a:pPr>
            <a:r>
              <a:rPr sz="2052" spc="-4" dirty="0">
                <a:latin typeface="Times New Roman"/>
                <a:cs typeface="Times New Roman"/>
              </a:rPr>
              <a:t>in</a:t>
            </a:r>
            <a:endParaRPr sz="2052">
              <a:latin typeface="Times New Roman"/>
              <a:cs typeface="Times New Roman"/>
            </a:endParaRPr>
          </a:p>
        </p:txBody>
      </p:sp>
      <p:sp>
        <p:nvSpPr>
          <p:cNvPr id="27" name="object 27"/>
          <p:cNvSpPr txBox="1"/>
          <p:nvPr/>
        </p:nvSpPr>
        <p:spPr>
          <a:xfrm>
            <a:off x="3577278" y="5132803"/>
            <a:ext cx="341000" cy="326758"/>
          </a:xfrm>
          <a:prstGeom prst="rect">
            <a:avLst/>
          </a:prstGeom>
        </p:spPr>
        <p:txBody>
          <a:bodyPr vert="horz" wrap="square" lIns="0" tIns="10860" rIns="0" bIns="0" rtlCol="0">
            <a:spAutoFit/>
          </a:bodyPr>
          <a:lstStyle/>
          <a:p>
            <a:pPr marL="10860">
              <a:spcBef>
                <a:spcPts val="86"/>
              </a:spcBef>
            </a:pPr>
            <a:r>
              <a:rPr sz="2052" dirty="0">
                <a:latin typeface="Times New Roman"/>
                <a:cs typeface="Times New Roman"/>
              </a:rPr>
              <a:t>clk</a:t>
            </a:r>
            <a:endParaRPr sz="2052">
              <a:latin typeface="Times New Roman"/>
              <a:cs typeface="Times New Roman"/>
            </a:endParaRPr>
          </a:p>
        </p:txBody>
      </p:sp>
      <p:sp>
        <p:nvSpPr>
          <p:cNvPr id="28" name="object 28"/>
          <p:cNvSpPr/>
          <p:nvPr/>
        </p:nvSpPr>
        <p:spPr>
          <a:xfrm>
            <a:off x="8121917" y="4379346"/>
            <a:ext cx="646162" cy="0"/>
          </a:xfrm>
          <a:custGeom>
            <a:avLst/>
            <a:gdLst/>
            <a:ahLst/>
            <a:cxnLst/>
            <a:rect l="l" t="t" r="r" b="b"/>
            <a:pathLst>
              <a:path w="755650">
                <a:moveTo>
                  <a:pt x="0" y="0"/>
                </a:moveTo>
                <a:lnTo>
                  <a:pt x="755142" y="0"/>
                </a:lnTo>
              </a:path>
            </a:pathLst>
          </a:custGeom>
          <a:ln w="12192">
            <a:solidFill>
              <a:srgbClr val="000000"/>
            </a:solidFill>
          </a:ln>
        </p:spPr>
        <p:txBody>
          <a:bodyPr wrap="square" lIns="0" tIns="0" rIns="0" bIns="0" rtlCol="0"/>
          <a:lstStyle/>
          <a:p>
            <a:endParaRPr/>
          </a:p>
        </p:txBody>
      </p:sp>
      <p:sp>
        <p:nvSpPr>
          <p:cNvPr id="29" name="object 29"/>
          <p:cNvSpPr/>
          <p:nvPr/>
        </p:nvSpPr>
        <p:spPr>
          <a:xfrm>
            <a:off x="5326591" y="5484291"/>
            <a:ext cx="95131" cy="91723"/>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5778794" y="2273728"/>
            <a:ext cx="360004" cy="0"/>
          </a:xfrm>
          <a:custGeom>
            <a:avLst/>
            <a:gdLst/>
            <a:ahLst/>
            <a:cxnLst/>
            <a:rect l="l" t="t" r="r" b="b"/>
            <a:pathLst>
              <a:path w="421004">
                <a:moveTo>
                  <a:pt x="0" y="0"/>
                </a:moveTo>
                <a:lnTo>
                  <a:pt x="420624" y="0"/>
                </a:lnTo>
              </a:path>
            </a:pathLst>
          </a:custGeom>
          <a:ln w="63245">
            <a:solidFill>
              <a:srgbClr val="000000"/>
            </a:solidFill>
          </a:ln>
        </p:spPr>
        <p:txBody>
          <a:bodyPr wrap="square" lIns="0" tIns="0" rIns="0" bIns="0" rtlCol="0"/>
          <a:lstStyle/>
          <a:p>
            <a:endParaRPr/>
          </a:p>
        </p:txBody>
      </p:sp>
      <p:sp>
        <p:nvSpPr>
          <p:cNvPr id="31" name="object 31"/>
          <p:cNvSpPr/>
          <p:nvPr/>
        </p:nvSpPr>
        <p:spPr>
          <a:xfrm>
            <a:off x="5778794" y="2474744"/>
            <a:ext cx="360004" cy="0"/>
          </a:xfrm>
          <a:custGeom>
            <a:avLst/>
            <a:gdLst/>
            <a:ahLst/>
            <a:cxnLst/>
            <a:rect l="l" t="t" r="r" b="b"/>
            <a:pathLst>
              <a:path w="421004">
                <a:moveTo>
                  <a:pt x="0" y="0"/>
                </a:moveTo>
                <a:lnTo>
                  <a:pt x="420624" y="0"/>
                </a:lnTo>
              </a:path>
            </a:pathLst>
          </a:custGeom>
          <a:ln w="64007">
            <a:solidFill>
              <a:srgbClr val="000000"/>
            </a:solidFill>
          </a:ln>
        </p:spPr>
        <p:txBody>
          <a:bodyPr wrap="square" lIns="0" tIns="0" rIns="0" bIns="0" rtlCol="0"/>
          <a:lstStyle/>
          <a:p>
            <a:endParaRPr/>
          </a:p>
        </p:txBody>
      </p:sp>
      <p:sp>
        <p:nvSpPr>
          <p:cNvPr id="32" name="object 32"/>
          <p:cNvSpPr/>
          <p:nvPr/>
        </p:nvSpPr>
        <p:spPr>
          <a:xfrm>
            <a:off x="6706010" y="1437412"/>
            <a:ext cx="2592791" cy="1672961"/>
          </a:xfrm>
          <a:custGeom>
            <a:avLst/>
            <a:gdLst/>
            <a:ahLst/>
            <a:cxnLst/>
            <a:rect l="l" t="t" r="r" b="b"/>
            <a:pathLst>
              <a:path w="3032125" h="1956435">
                <a:moveTo>
                  <a:pt x="3031998" y="1956053"/>
                </a:moveTo>
                <a:lnTo>
                  <a:pt x="3031998" y="0"/>
                </a:lnTo>
                <a:lnTo>
                  <a:pt x="0" y="0"/>
                </a:lnTo>
                <a:lnTo>
                  <a:pt x="0" y="1956053"/>
                </a:lnTo>
                <a:lnTo>
                  <a:pt x="7620" y="1956053"/>
                </a:lnTo>
                <a:lnTo>
                  <a:pt x="7620" y="16002"/>
                </a:lnTo>
                <a:lnTo>
                  <a:pt x="16001" y="8382"/>
                </a:lnTo>
                <a:lnTo>
                  <a:pt x="16001" y="16002"/>
                </a:lnTo>
                <a:lnTo>
                  <a:pt x="3015995" y="16002"/>
                </a:lnTo>
                <a:lnTo>
                  <a:pt x="3015995" y="8381"/>
                </a:lnTo>
                <a:lnTo>
                  <a:pt x="3024378" y="16002"/>
                </a:lnTo>
                <a:lnTo>
                  <a:pt x="3024378" y="1956053"/>
                </a:lnTo>
                <a:lnTo>
                  <a:pt x="3031998" y="1956053"/>
                </a:lnTo>
                <a:close/>
              </a:path>
              <a:path w="3032125" h="1956435">
                <a:moveTo>
                  <a:pt x="16001" y="16002"/>
                </a:moveTo>
                <a:lnTo>
                  <a:pt x="16001" y="8382"/>
                </a:lnTo>
                <a:lnTo>
                  <a:pt x="7620" y="16002"/>
                </a:lnTo>
                <a:lnTo>
                  <a:pt x="16001" y="16002"/>
                </a:lnTo>
                <a:close/>
              </a:path>
              <a:path w="3032125" h="1956435">
                <a:moveTo>
                  <a:pt x="16001" y="1940052"/>
                </a:moveTo>
                <a:lnTo>
                  <a:pt x="16001" y="16002"/>
                </a:lnTo>
                <a:lnTo>
                  <a:pt x="7620" y="16002"/>
                </a:lnTo>
                <a:lnTo>
                  <a:pt x="7620" y="1940052"/>
                </a:lnTo>
                <a:lnTo>
                  <a:pt x="16001" y="1940052"/>
                </a:lnTo>
                <a:close/>
              </a:path>
              <a:path w="3032125" h="1956435">
                <a:moveTo>
                  <a:pt x="3024378" y="1940052"/>
                </a:moveTo>
                <a:lnTo>
                  <a:pt x="7620" y="1940052"/>
                </a:lnTo>
                <a:lnTo>
                  <a:pt x="16001" y="1948433"/>
                </a:lnTo>
                <a:lnTo>
                  <a:pt x="16001" y="1956053"/>
                </a:lnTo>
                <a:lnTo>
                  <a:pt x="3015995" y="1956053"/>
                </a:lnTo>
                <a:lnTo>
                  <a:pt x="3015995" y="1948433"/>
                </a:lnTo>
                <a:lnTo>
                  <a:pt x="3024378" y="1940052"/>
                </a:lnTo>
                <a:close/>
              </a:path>
              <a:path w="3032125" h="1956435">
                <a:moveTo>
                  <a:pt x="16001" y="1956053"/>
                </a:moveTo>
                <a:lnTo>
                  <a:pt x="16001" y="1948433"/>
                </a:lnTo>
                <a:lnTo>
                  <a:pt x="7620" y="1940052"/>
                </a:lnTo>
                <a:lnTo>
                  <a:pt x="7620" y="1956053"/>
                </a:lnTo>
                <a:lnTo>
                  <a:pt x="16001" y="1956053"/>
                </a:lnTo>
                <a:close/>
              </a:path>
              <a:path w="3032125" h="1956435">
                <a:moveTo>
                  <a:pt x="3024378" y="16002"/>
                </a:moveTo>
                <a:lnTo>
                  <a:pt x="3015995" y="8381"/>
                </a:lnTo>
                <a:lnTo>
                  <a:pt x="3015995" y="16002"/>
                </a:lnTo>
                <a:lnTo>
                  <a:pt x="3024378" y="16002"/>
                </a:lnTo>
                <a:close/>
              </a:path>
              <a:path w="3032125" h="1956435">
                <a:moveTo>
                  <a:pt x="3024378" y="1940052"/>
                </a:moveTo>
                <a:lnTo>
                  <a:pt x="3024378" y="16002"/>
                </a:lnTo>
                <a:lnTo>
                  <a:pt x="3015995" y="16002"/>
                </a:lnTo>
                <a:lnTo>
                  <a:pt x="3015995" y="1940052"/>
                </a:lnTo>
                <a:lnTo>
                  <a:pt x="3024378" y="1940052"/>
                </a:lnTo>
                <a:close/>
              </a:path>
              <a:path w="3032125" h="1956435">
                <a:moveTo>
                  <a:pt x="3024378" y="1956053"/>
                </a:moveTo>
                <a:lnTo>
                  <a:pt x="3024378" y="1940052"/>
                </a:lnTo>
                <a:lnTo>
                  <a:pt x="3015995" y="1948433"/>
                </a:lnTo>
                <a:lnTo>
                  <a:pt x="3015995" y="1956053"/>
                </a:lnTo>
                <a:lnTo>
                  <a:pt x="3024378" y="1956053"/>
                </a:lnTo>
                <a:close/>
              </a:path>
            </a:pathLst>
          </a:custGeom>
          <a:solidFill>
            <a:srgbClr val="000000"/>
          </a:solidFill>
        </p:spPr>
        <p:txBody>
          <a:bodyPr wrap="square" lIns="0" tIns="0" rIns="0" bIns="0" rtlCol="0"/>
          <a:lstStyle/>
          <a:p>
            <a:endParaRPr/>
          </a:p>
        </p:txBody>
      </p:sp>
      <p:sp>
        <p:nvSpPr>
          <p:cNvPr id="33" name="object 33"/>
          <p:cNvSpPr txBox="1"/>
          <p:nvPr/>
        </p:nvSpPr>
        <p:spPr>
          <a:xfrm>
            <a:off x="6779851" y="1460433"/>
            <a:ext cx="2411974" cy="1589312"/>
          </a:xfrm>
          <a:prstGeom prst="rect">
            <a:avLst/>
          </a:prstGeom>
        </p:spPr>
        <p:txBody>
          <a:bodyPr vert="horz" wrap="square" lIns="0" tIns="10317" rIns="0" bIns="0" rtlCol="0">
            <a:spAutoFit/>
          </a:bodyPr>
          <a:lstStyle/>
          <a:p>
            <a:pPr marL="368146" marR="4344" indent="-357829">
              <a:spcBef>
                <a:spcPts val="81"/>
              </a:spcBef>
            </a:pPr>
            <a:r>
              <a:rPr sz="1710" spc="-4" dirty="0">
                <a:latin typeface="Consolas"/>
                <a:cs typeface="Consolas"/>
              </a:rPr>
              <a:t>always@(posedge clk)  outa</a:t>
            </a:r>
            <a:r>
              <a:rPr lang="en-US" sz="1710" spc="-4" dirty="0">
                <a:solidFill>
                  <a:srgbClr val="FF0000"/>
                </a:solidFill>
                <a:latin typeface="Consolas"/>
                <a:cs typeface="Consolas"/>
              </a:rPr>
              <a:t>&lt;</a:t>
            </a:r>
            <a:r>
              <a:rPr sz="1710" spc="-4" dirty="0">
                <a:solidFill>
                  <a:srgbClr val="FF0000"/>
                </a:solidFill>
                <a:latin typeface="Consolas"/>
                <a:cs typeface="Consolas"/>
              </a:rPr>
              <a:t>=</a:t>
            </a:r>
            <a:r>
              <a:rPr sz="1710" spc="-4" dirty="0">
                <a:latin typeface="Consolas"/>
                <a:cs typeface="Consolas"/>
              </a:rPr>
              <a:t>in;</a:t>
            </a:r>
            <a:endParaRPr sz="1710" dirty="0">
              <a:latin typeface="Consolas"/>
              <a:cs typeface="Consolas"/>
            </a:endParaRPr>
          </a:p>
          <a:p>
            <a:pPr marL="368146" marR="4344" indent="-357829"/>
            <a:r>
              <a:rPr sz="1710" spc="-4" dirty="0">
                <a:latin typeface="Consolas"/>
                <a:cs typeface="Consolas"/>
              </a:rPr>
              <a:t>always@(posedge clk)  </a:t>
            </a:r>
            <a:r>
              <a:rPr sz="1710" spc="-4" dirty="0" err="1">
                <a:latin typeface="Consolas"/>
                <a:cs typeface="Consolas"/>
              </a:rPr>
              <a:t>outb</a:t>
            </a:r>
            <a:r>
              <a:rPr lang="en-US" sz="1710" spc="-4" dirty="0">
                <a:solidFill>
                  <a:srgbClr val="FF0000"/>
                </a:solidFill>
                <a:latin typeface="Consolas"/>
                <a:cs typeface="Consolas"/>
              </a:rPr>
              <a:t>&lt;</a:t>
            </a:r>
            <a:r>
              <a:rPr sz="1710" spc="-4" dirty="0">
                <a:solidFill>
                  <a:srgbClr val="FF0000"/>
                </a:solidFill>
                <a:latin typeface="Consolas"/>
                <a:cs typeface="Consolas"/>
              </a:rPr>
              <a:t>=</a:t>
            </a:r>
            <a:r>
              <a:rPr sz="1710" spc="-4" dirty="0">
                <a:latin typeface="Consolas"/>
                <a:cs typeface="Consolas"/>
              </a:rPr>
              <a:t>outa;</a:t>
            </a:r>
            <a:endParaRPr sz="1710" dirty="0">
              <a:latin typeface="Consolas"/>
              <a:cs typeface="Consolas"/>
            </a:endParaRPr>
          </a:p>
          <a:p>
            <a:pPr marL="368146" marR="4344" indent="-357829"/>
            <a:r>
              <a:rPr sz="1710" spc="-4" dirty="0">
                <a:latin typeface="Consolas"/>
                <a:cs typeface="Consolas"/>
              </a:rPr>
              <a:t>always@(posedge clk)  </a:t>
            </a:r>
            <a:r>
              <a:rPr sz="1710" spc="-4" dirty="0" err="1">
                <a:latin typeface="Consolas"/>
                <a:cs typeface="Consolas"/>
              </a:rPr>
              <a:t>outc</a:t>
            </a:r>
            <a:r>
              <a:rPr lang="en-US" sz="1710" spc="-4" dirty="0">
                <a:solidFill>
                  <a:srgbClr val="FF0000"/>
                </a:solidFill>
                <a:latin typeface="Consolas"/>
                <a:cs typeface="Consolas"/>
              </a:rPr>
              <a:t>&lt;</a:t>
            </a:r>
            <a:r>
              <a:rPr sz="1710" spc="-4" dirty="0">
                <a:solidFill>
                  <a:srgbClr val="FF0000"/>
                </a:solidFill>
                <a:latin typeface="Consolas"/>
                <a:cs typeface="Consolas"/>
              </a:rPr>
              <a:t>=</a:t>
            </a:r>
            <a:r>
              <a:rPr sz="1710" spc="-4" dirty="0">
                <a:latin typeface="Consolas"/>
                <a:cs typeface="Consolas"/>
              </a:rPr>
              <a:t>outb;</a:t>
            </a:r>
            <a:endParaRPr sz="1710" dirty="0">
              <a:latin typeface="Consolas"/>
              <a:cs typeface="Consolas"/>
            </a:endParaRPr>
          </a:p>
        </p:txBody>
      </p:sp>
      <p:sp>
        <p:nvSpPr>
          <p:cNvPr id="36" name="文字方塊 35"/>
          <p:cNvSpPr txBox="1"/>
          <p:nvPr/>
        </p:nvSpPr>
        <p:spPr>
          <a:xfrm>
            <a:off x="8502822" y="3132087"/>
            <a:ext cx="1720215" cy="369332"/>
          </a:xfrm>
          <a:prstGeom prst="rect">
            <a:avLst/>
          </a:prstGeom>
          <a:noFill/>
        </p:spPr>
        <p:txBody>
          <a:bodyPr wrap="none" rtlCol="0">
            <a:spAutoFit/>
          </a:bodyPr>
          <a:lstStyle/>
          <a:p>
            <a:r>
              <a:rPr lang="en-US" altLang="zh-TW" dirty="0">
                <a:solidFill>
                  <a:srgbClr val="FF0000"/>
                </a:solidFill>
              </a:rPr>
              <a:t>Better avoid this</a:t>
            </a:r>
            <a:endParaRPr lang="zh-TW" altLang="en-US" dirty="0">
              <a:solidFill>
                <a:srgbClr val="FF0000"/>
              </a:solidFill>
            </a:endParaRPr>
          </a:p>
        </p:txBody>
      </p:sp>
      <p:pic>
        <p:nvPicPr>
          <p:cNvPr id="37" name="圖片 36">
            <a:extLst>
              <a:ext uri="{FF2B5EF4-FFF2-40B4-BE49-F238E27FC236}">
                <a16:creationId xmlns:a16="http://schemas.microsoft.com/office/drawing/2014/main" id="{302D7A61-3058-FFCC-39DC-9F7FE930F6C6}"/>
              </a:ext>
            </a:extLst>
          </p:cNvPr>
          <p:cNvPicPr>
            <a:picLocks noChangeAspect="1"/>
          </p:cNvPicPr>
          <p:nvPr/>
        </p:nvPicPr>
        <p:blipFill>
          <a:blip r:embed="rId6"/>
          <a:stretch>
            <a:fillRect/>
          </a:stretch>
        </p:blipFill>
        <p:spPr>
          <a:xfrm>
            <a:off x="4871864" y="2564904"/>
            <a:ext cx="908383" cy="908383"/>
          </a:xfrm>
          <a:prstGeom prst="rect">
            <a:avLst/>
          </a:prstGeom>
        </p:spPr>
      </p:pic>
    </p:spTree>
    <p:extLst>
      <p:ext uri="{BB962C8B-B14F-4D97-AF65-F5344CB8AC3E}">
        <p14:creationId xmlns:p14="http://schemas.microsoft.com/office/powerpoint/2010/main" val="37074059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Latch Inference (</a:t>
            </a:r>
            <a:r>
              <a:rPr lang="zh-TW" altLang="en-US"/>
              <a:t>不建議使用，作業禁止</a:t>
            </a:r>
            <a:r>
              <a:rPr lang="en-US" altLang="zh-TW"/>
              <a:t>)</a:t>
            </a:r>
            <a:endParaRPr lang="en-US" dirty="0"/>
          </a:p>
        </p:txBody>
      </p:sp>
      <p:sp>
        <p:nvSpPr>
          <p:cNvPr id="6" name="內容版面配置區 5"/>
          <p:cNvSpPr>
            <a:spLocks noGrp="1"/>
          </p:cNvSpPr>
          <p:nvPr>
            <p:ph idx="1"/>
          </p:nvPr>
        </p:nvSpPr>
        <p:spPr/>
        <p:txBody>
          <a:bodyPr/>
          <a:lstStyle/>
          <a:p>
            <a:r>
              <a:rPr lang="en-US" altLang="zh-TW" dirty="0"/>
              <a:t>Incompletely specified wire in the synchronous section</a:t>
            </a:r>
          </a:p>
          <a:p>
            <a:r>
              <a:rPr lang="en-US" altLang="zh-TW" dirty="0"/>
              <a:t>D latch</a:t>
            </a:r>
          </a:p>
          <a:p>
            <a:pPr marL="0" indent="0">
              <a:buNone/>
            </a:pPr>
            <a:r>
              <a:rPr lang="en-US" altLang="zh-TW" dirty="0">
                <a:latin typeface="Consolas" panose="020B0609020204030204" pitchFamily="49" charset="0"/>
              </a:rPr>
              <a:t>always @(enable or data)  </a:t>
            </a:r>
          </a:p>
          <a:p>
            <a:pPr marL="0" indent="0">
              <a:buNone/>
            </a:pPr>
            <a:r>
              <a:rPr lang="en-US" altLang="zh-TW" dirty="0">
                <a:latin typeface="Consolas" panose="020B0609020204030204" pitchFamily="49" charset="0"/>
              </a:rPr>
              <a:t>  if (enable)</a:t>
            </a:r>
          </a:p>
          <a:p>
            <a:pPr marL="0" indent="0">
              <a:buNone/>
            </a:pPr>
            <a:r>
              <a:rPr lang="en-US" altLang="zh-TW" dirty="0">
                <a:latin typeface="Consolas" panose="020B0609020204030204" pitchFamily="49" charset="0"/>
              </a:rPr>
              <a:t>    q &lt;= data;</a:t>
            </a:r>
          </a:p>
          <a:p>
            <a:endParaRPr lang="zh-TW" altLang="en-US" dirty="0"/>
          </a:p>
        </p:txBody>
      </p:sp>
      <p:sp>
        <p:nvSpPr>
          <p:cNvPr id="4" name="object 4"/>
          <p:cNvSpPr txBox="1">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t>Verilog</a:t>
            </a:r>
            <a:endParaRPr kumimoji="0" lang="en-US" sz="1200" b="0" i="0" u="none" strike="noStrike" kern="1200" cap="none" spc="0" normalizeH="0" baseline="0" noProof="0" dirty="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
        <p:nvSpPr>
          <p:cNvPr id="5" name="object 5"/>
          <p:cNvSpPr txBox="1">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lang="en-US" altLang="zh-TW"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altLang="zh-TW" sz="1200" b="0" i="0" u="none" strike="noStrike" kern="1200" cap="none" spc="0" normalizeH="0" baseline="0" noProof="0" dirty="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Tree>
    <p:extLst>
      <p:ext uri="{BB962C8B-B14F-4D97-AF65-F5344CB8AC3E}">
        <p14:creationId xmlns:p14="http://schemas.microsoft.com/office/powerpoint/2010/main" val="29725998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15249-6259-2FA5-427E-C37C479ACE63}"/>
              </a:ext>
            </a:extLst>
          </p:cNvPr>
          <p:cNvSpPr>
            <a:spLocks noGrp="1"/>
          </p:cNvSpPr>
          <p:nvPr>
            <p:ph type="title"/>
          </p:nvPr>
        </p:nvSpPr>
        <p:spPr/>
        <p:txBody>
          <a:bodyPr/>
          <a:lstStyle/>
          <a:p>
            <a:r>
              <a:rPr lang="en-US" dirty="0"/>
              <a:t>DFF</a:t>
            </a:r>
          </a:p>
        </p:txBody>
      </p:sp>
      <p:sp>
        <p:nvSpPr>
          <p:cNvPr id="3" name="內容版面配置區 2">
            <a:extLst>
              <a:ext uri="{FF2B5EF4-FFF2-40B4-BE49-F238E27FC236}">
                <a16:creationId xmlns:a16="http://schemas.microsoft.com/office/drawing/2014/main" id="{1EDD266E-15EF-DA8A-C0F2-42BB2F62D8DD}"/>
              </a:ext>
            </a:extLst>
          </p:cNvPr>
          <p:cNvSpPr>
            <a:spLocks noGrp="1"/>
          </p:cNvSpPr>
          <p:nvPr>
            <p:ph sz="half" idx="1"/>
          </p:nvPr>
        </p:nvSpPr>
        <p:spPr/>
        <p:txBody>
          <a:bodyPr/>
          <a:lstStyle/>
          <a:p>
            <a:r>
              <a:rPr lang="en-US" dirty="0"/>
              <a:t>DFF with asynchronous reset</a:t>
            </a:r>
          </a:p>
        </p:txBody>
      </p:sp>
      <p:sp>
        <p:nvSpPr>
          <p:cNvPr id="4" name="內容版面配置區 3">
            <a:extLst>
              <a:ext uri="{FF2B5EF4-FFF2-40B4-BE49-F238E27FC236}">
                <a16:creationId xmlns:a16="http://schemas.microsoft.com/office/drawing/2014/main" id="{B1A27AA4-53F6-2F48-C5AE-DD959CB46E48}"/>
              </a:ext>
            </a:extLst>
          </p:cNvPr>
          <p:cNvSpPr>
            <a:spLocks noGrp="1"/>
          </p:cNvSpPr>
          <p:nvPr>
            <p:ph sz="half" idx="2"/>
          </p:nvPr>
        </p:nvSpPr>
        <p:spPr/>
        <p:txBody>
          <a:bodyPr/>
          <a:lstStyle/>
          <a:p>
            <a:r>
              <a:rPr lang="en-US" dirty="0"/>
              <a:t>DFF with synchronous reset</a:t>
            </a:r>
          </a:p>
        </p:txBody>
      </p:sp>
      <p:sp>
        <p:nvSpPr>
          <p:cNvPr id="6" name="文字方塊 5">
            <a:extLst>
              <a:ext uri="{FF2B5EF4-FFF2-40B4-BE49-F238E27FC236}">
                <a16:creationId xmlns:a16="http://schemas.microsoft.com/office/drawing/2014/main" id="{FBB34319-6D83-6867-2B21-3F54718FE5FF}"/>
              </a:ext>
            </a:extLst>
          </p:cNvPr>
          <p:cNvSpPr txBox="1"/>
          <p:nvPr/>
        </p:nvSpPr>
        <p:spPr>
          <a:xfrm>
            <a:off x="6672064" y="1772816"/>
            <a:ext cx="4896544" cy="1754326"/>
          </a:xfrm>
          <a:prstGeom prst="rect">
            <a:avLst/>
          </a:prstGeom>
          <a:noFill/>
        </p:spPr>
        <p:txBody>
          <a:bodyPr wrap="square">
            <a:spAutoFit/>
          </a:bodyPr>
          <a:lstStyle/>
          <a:p>
            <a:pPr algn="l"/>
            <a:r>
              <a:rPr lang="en-US" sz="1800" b="0" i="0" u="none" strike="noStrike" baseline="0" dirty="0">
                <a:latin typeface="Consolas" panose="020B0609020204030204" pitchFamily="49" charset="0"/>
              </a:rPr>
              <a:t>always @(posedge CLK)</a:t>
            </a:r>
          </a:p>
          <a:p>
            <a:pPr algn="l"/>
            <a:r>
              <a:rPr lang="en-US" sz="1800" b="0" i="0" u="none" strike="noStrike" baseline="0" dirty="0">
                <a:solidFill>
                  <a:srgbClr val="FF0000"/>
                </a:solidFill>
                <a:latin typeface="Consolas" panose="020B0609020204030204" pitchFamily="49" charset="0"/>
              </a:rPr>
              <a:t>if (~RESET)</a:t>
            </a:r>
          </a:p>
          <a:p>
            <a:pPr algn="l"/>
            <a:r>
              <a:rPr lang="en-US" sz="1800" b="0" i="0" u="none" strike="noStrike" baseline="0" dirty="0">
                <a:latin typeface="Consolas" panose="020B0609020204030204" pitchFamily="49" charset="0"/>
              </a:rPr>
              <a:t>	Q &lt;= 1’b0;</a:t>
            </a:r>
          </a:p>
          <a:p>
            <a:pPr algn="l"/>
            <a:r>
              <a:rPr lang="en-US" sz="1800" b="0" i="0" u="none" strike="noStrike" baseline="0" dirty="0">
                <a:latin typeface="Consolas" panose="020B0609020204030204" pitchFamily="49" charset="0"/>
              </a:rPr>
              <a:t>else</a:t>
            </a:r>
          </a:p>
          <a:p>
            <a:pPr algn="l"/>
            <a:r>
              <a:rPr lang="en-US" sz="1800" b="0" i="0" u="none" strike="noStrike" baseline="0" dirty="0">
                <a:latin typeface="Consolas" panose="020B0609020204030204" pitchFamily="49" charset="0"/>
              </a:rPr>
              <a:t>	Q &lt;= DATA;</a:t>
            </a:r>
          </a:p>
          <a:p>
            <a:pPr algn="l"/>
            <a:r>
              <a:rPr lang="en-US" sz="1800" b="0" i="0" u="none" strike="noStrike" baseline="0" dirty="0" err="1">
                <a:latin typeface="Consolas" panose="020B0609020204030204" pitchFamily="49" charset="0"/>
              </a:rPr>
              <a:t>endmodule</a:t>
            </a:r>
            <a:endParaRPr lang="en-US" dirty="0">
              <a:latin typeface="Consolas" panose="020B0609020204030204" pitchFamily="49" charset="0"/>
            </a:endParaRPr>
          </a:p>
        </p:txBody>
      </p:sp>
      <p:sp>
        <p:nvSpPr>
          <p:cNvPr id="14" name="文字方塊 13">
            <a:extLst>
              <a:ext uri="{FF2B5EF4-FFF2-40B4-BE49-F238E27FC236}">
                <a16:creationId xmlns:a16="http://schemas.microsoft.com/office/drawing/2014/main" id="{37E53CEE-C7DF-564E-D34B-71EE5744B7A4}"/>
              </a:ext>
            </a:extLst>
          </p:cNvPr>
          <p:cNvSpPr txBox="1"/>
          <p:nvPr/>
        </p:nvSpPr>
        <p:spPr>
          <a:xfrm>
            <a:off x="695400" y="1988840"/>
            <a:ext cx="5400600" cy="1754326"/>
          </a:xfrm>
          <a:prstGeom prst="rect">
            <a:avLst/>
          </a:prstGeom>
          <a:noFill/>
        </p:spPr>
        <p:txBody>
          <a:bodyPr wrap="square">
            <a:spAutoFit/>
          </a:bodyPr>
          <a:lstStyle/>
          <a:p>
            <a:pPr algn="l"/>
            <a:r>
              <a:rPr lang="en-US" sz="1800" b="0" i="0" u="none" strike="noStrike" baseline="0" dirty="0">
                <a:latin typeface="Consolas" panose="020B0609020204030204" pitchFamily="49" charset="0"/>
              </a:rPr>
              <a:t>always @(posedge CLK or </a:t>
            </a:r>
            <a:r>
              <a:rPr lang="en-US" dirty="0" err="1">
                <a:solidFill>
                  <a:srgbClr val="FF0000"/>
                </a:solidFill>
                <a:latin typeface="Consolas" panose="020B0609020204030204" pitchFamily="49" charset="0"/>
              </a:rPr>
              <a:t>neg</a:t>
            </a:r>
            <a:r>
              <a:rPr lang="en-US" sz="1800" b="0" i="0" u="none" strike="noStrike" baseline="0" dirty="0" err="1">
                <a:solidFill>
                  <a:srgbClr val="FF0000"/>
                </a:solidFill>
                <a:latin typeface="Consolas" panose="020B0609020204030204" pitchFamily="49" charset="0"/>
              </a:rPr>
              <a:t>edge</a:t>
            </a:r>
            <a:r>
              <a:rPr lang="en-US" sz="1800" b="0" i="0" u="none" strike="noStrike" baseline="0" dirty="0">
                <a:solidFill>
                  <a:srgbClr val="FF0000"/>
                </a:solidFill>
                <a:latin typeface="Consolas" panose="020B0609020204030204" pitchFamily="49" charset="0"/>
              </a:rPr>
              <a:t> RESET</a:t>
            </a:r>
            <a:r>
              <a:rPr lang="en-US" sz="1800" b="0" i="0" u="none" strike="noStrike" baseline="0" dirty="0">
                <a:latin typeface="Consolas" panose="020B0609020204030204" pitchFamily="49" charset="0"/>
              </a:rPr>
              <a:t>)</a:t>
            </a:r>
          </a:p>
          <a:p>
            <a:pPr algn="l"/>
            <a:r>
              <a:rPr lang="en-US" sz="1800" b="0" i="0" u="none" strike="noStrike" baseline="0" dirty="0">
                <a:solidFill>
                  <a:srgbClr val="FF0000"/>
                </a:solidFill>
                <a:latin typeface="Consolas" panose="020B0609020204030204" pitchFamily="49" charset="0"/>
              </a:rPr>
              <a:t>if (~RESET)</a:t>
            </a:r>
          </a:p>
          <a:p>
            <a:pPr algn="l"/>
            <a:r>
              <a:rPr lang="en-US" sz="1800" b="0" i="0" u="none" strike="noStrike" baseline="0" dirty="0">
                <a:latin typeface="Consolas" panose="020B0609020204030204" pitchFamily="49" charset="0"/>
              </a:rPr>
              <a:t>	Q &lt;= 1’b0;</a:t>
            </a:r>
          </a:p>
          <a:p>
            <a:pPr algn="l"/>
            <a:r>
              <a:rPr lang="en-US" sz="1800" b="0" i="0" u="none" strike="noStrike" baseline="0" dirty="0">
                <a:latin typeface="Consolas" panose="020B0609020204030204" pitchFamily="49" charset="0"/>
              </a:rPr>
              <a:t>else</a:t>
            </a:r>
          </a:p>
          <a:p>
            <a:pPr algn="l"/>
            <a:r>
              <a:rPr lang="en-US" sz="1800" b="0" i="0" u="none" strike="noStrike" baseline="0" dirty="0">
                <a:latin typeface="Consolas" panose="020B0609020204030204" pitchFamily="49" charset="0"/>
              </a:rPr>
              <a:t>	Q &lt;= DATA;</a:t>
            </a:r>
          </a:p>
          <a:p>
            <a:pPr algn="l"/>
            <a:r>
              <a:rPr lang="en-US" sz="1800" b="0" i="0" u="none" strike="noStrike" baseline="0" dirty="0" err="1">
                <a:latin typeface="Consolas" panose="020B0609020204030204" pitchFamily="49" charset="0"/>
              </a:rPr>
              <a:t>endmodule</a:t>
            </a:r>
            <a:endParaRPr lang="en-US" dirty="0">
              <a:latin typeface="Consolas" panose="020B0609020204030204" pitchFamily="49" charset="0"/>
            </a:endParaRPr>
          </a:p>
        </p:txBody>
      </p:sp>
      <p:pic>
        <p:nvPicPr>
          <p:cNvPr id="16" name="圖片 15">
            <a:extLst>
              <a:ext uri="{FF2B5EF4-FFF2-40B4-BE49-F238E27FC236}">
                <a16:creationId xmlns:a16="http://schemas.microsoft.com/office/drawing/2014/main" id="{5810BB94-0A0C-AD1B-F958-4749F5A75425}"/>
              </a:ext>
            </a:extLst>
          </p:cNvPr>
          <p:cNvPicPr>
            <a:picLocks noChangeAspect="1"/>
          </p:cNvPicPr>
          <p:nvPr/>
        </p:nvPicPr>
        <p:blipFill>
          <a:blip r:embed="rId2"/>
          <a:stretch>
            <a:fillRect/>
          </a:stretch>
        </p:blipFill>
        <p:spPr>
          <a:xfrm>
            <a:off x="9120336" y="2276872"/>
            <a:ext cx="2874430" cy="1381632"/>
          </a:xfrm>
          <a:prstGeom prst="rect">
            <a:avLst/>
          </a:prstGeom>
        </p:spPr>
      </p:pic>
      <p:pic>
        <p:nvPicPr>
          <p:cNvPr id="17" name="圖片 16">
            <a:extLst>
              <a:ext uri="{FF2B5EF4-FFF2-40B4-BE49-F238E27FC236}">
                <a16:creationId xmlns:a16="http://schemas.microsoft.com/office/drawing/2014/main" id="{7BBDF518-89C5-4FA0-964D-56EED04A54E6}"/>
              </a:ext>
            </a:extLst>
          </p:cNvPr>
          <p:cNvPicPr>
            <a:picLocks noChangeAspect="1"/>
          </p:cNvPicPr>
          <p:nvPr/>
        </p:nvPicPr>
        <p:blipFill>
          <a:blip r:embed="rId3"/>
          <a:stretch>
            <a:fillRect/>
          </a:stretch>
        </p:blipFill>
        <p:spPr>
          <a:xfrm>
            <a:off x="623392" y="4077072"/>
            <a:ext cx="908383" cy="908383"/>
          </a:xfrm>
          <a:prstGeom prst="rect">
            <a:avLst/>
          </a:prstGeom>
        </p:spPr>
      </p:pic>
      <p:grpSp>
        <p:nvGrpSpPr>
          <p:cNvPr id="7" name="群組 6">
            <a:extLst>
              <a:ext uri="{FF2B5EF4-FFF2-40B4-BE49-F238E27FC236}">
                <a16:creationId xmlns:a16="http://schemas.microsoft.com/office/drawing/2014/main" id="{D2384DCE-D3E5-7641-5840-C6B1D687DA25}"/>
              </a:ext>
            </a:extLst>
          </p:cNvPr>
          <p:cNvGrpSpPr/>
          <p:nvPr/>
        </p:nvGrpSpPr>
        <p:grpSpPr>
          <a:xfrm>
            <a:off x="3431704" y="2564904"/>
            <a:ext cx="2666832" cy="1449452"/>
            <a:chOff x="9408368" y="4725144"/>
            <a:chExt cx="2666832" cy="1449452"/>
          </a:xfrm>
        </p:grpSpPr>
        <p:pic>
          <p:nvPicPr>
            <p:cNvPr id="10" name="圖片 9">
              <a:extLst>
                <a:ext uri="{FF2B5EF4-FFF2-40B4-BE49-F238E27FC236}">
                  <a16:creationId xmlns:a16="http://schemas.microsoft.com/office/drawing/2014/main" id="{DD182CD0-61DB-5577-1576-C8734B6BCD2B}"/>
                </a:ext>
              </a:extLst>
            </p:cNvPr>
            <p:cNvPicPr>
              <a:picLocks noChangeAspect="1"/>
            </p:cNvPicPr>
            <p:nvPr/>
          </p:nvPicPr>
          <p:blipFill rotWithShape="1">
            <a:blip r:embed="rId4"/>
            <a:srcRect b="24556"/>
            <a:stretch/>
          </p:blipFill>
          <p:spPr>
            <a:xfrm>
              <a:off x="9408368" y="4725144"/>
              <a:ext cx="2666832" cy="1100890"/>
            </a:xfrm>
            <a:prstGeom prst="rect">
              <a:avLst/>
            </a:prstGeom>
          </p:spPr>
        </p:pic>
        <p:sp>
          <p:nvSpPr>
            <p:cNvPr id="18" name="文字方塊 17">
              <a:extLst>
                <a:ext uri="{FF2B5EF4-FFF2-40B4-BE49-F238E27FC236}">
                  <a16:creationId xmlns:a16="http://schemas.microsoft.com/office/drawing/2014/main" id="{B8D8C6B4-7383-3C4A-66AB-AABD2C406B04}"/>
                </a:ext>
              </a:extLst>
            </p:cNvPr>
            <p:cNvSpPr txBox="1"/>
            <p:nvPr/>
          </p:nvSpPr>
          <p:spPr>
            <a:xfrm>
              <a:off x="10704512" y="5805264"/>
              <a:ext cx="658129" cy="369332"/>
            </a:xfrm>
            <a:prstGeom prst="rect">
              <a:avLst/>
            </a:prstGeom>
            <a:noFill/>
          </p:spPr>
          <p:txBody>
            <a:bodyPr wrap="none" rtlCol="0">
              <a:spAutoFit/>
            </a:bodyPr>
            <a:lstStyle/>
            <a:p>
              <a:r>
                <a:rPr lang="en-US" dirty="0"/>
                <a:t>reset</a:t>
              </a:r>
            </a:p>
          </p:txBody>
        </p:sp>
      </p:grpSp>
      <p:pic>
        <p:nvPicPr>
          <p:cNvPr id="8" name="圖片 7">
            <a:extLst>
              <a:ext uri="{FF2B5EF4-FFF2-40B4-BE49-F238E27FC236}">
                <a16:creationId xmlns:a16="http://schemas.microsoft.com/office/drawing/2014/main" id="{D39236F9-56F3-B3BA-397A-D01BA406F4D1}"/>
              </a:ext>
            </a:extLst>
          </p:cNvPr>
          <p:cNvPicPr>
            <a:picLocks noChangeAspect="1"/>
          </p:cNvPicPr>
          <p:nvPr/>
        </p:nvPicPr>
        <p:blipFill rotWithShape="1">
          <a:blip r:embed="rId5"/>
          <a:srcRect t="47351"/>
          <a:stretch/>
        </p:blipFill>
        <p:spPr>
          <a:xfrm>
            <a:off x="1847528" y="4365104"/>
            <a:ext cx="8096190" cy="1961147"/>
          </a:xfrm>
          <a:prstGeom prst="rect">
            <a:avLst/>
          </a:prstGeom>
        </p:spPr>
      </p:pic>
    </p:spTree>
    <p:extLst>
      <p:ext uri="{BB962C8B-B14F-4D97-AF65-F5344CB8AC3E}">
        <p14:creationId xmlns:p14="http://schemas.microsoft.com/office/powerpoint/2010/main" val="25667853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HDL? Benefits of HDL for Design</a:t>
            </a:r>
            <a:endParaRPr lang="zh-TW" altLang="en-US" dirty="0"/>
          </a:p>
        </p:txBody>
      </p:sp>
      <p:sp>
        <p:nvSpPr>
          <p:cNvPr id="3" name="內容版面配置區 2"/>
          <p:cNvSpPr>
            <a:spLocks noGrp="1"/>
          </p:cNvSpPr>
          <p:nvPr>
            <p:ph idx="1"/>
          </p:nvPr>
        </p:nvSpPr>
        <p:spPr/>
        <p:txBody>
          <a:bodyPr/>
          <a:lstStyle/>
          <a:p>
            <a:r>
              <a:rPr lang="en-US" altLang="zh-TW" dirty="0">
                <a:solidFill>
                  <a:srgbClr val="FF0000"/>
                </a:solidFill>
              </a:rPr>
              <a:t>Reuse</a:t>
            </a:r>
            <a:r>
              <a:rPr lang="en-US" altLang="zh-TW" dirty="0"/>
              <a:t> same HDL code for different technologies</a:t>
            </a:r>
          </a:p>
          <a:p>
            <a:pPr lvl="1"/>
            <a:r>
              <a:rPr lang="en-US" altLang="zh-TW" dirty="0">
                <a:solidFill>
                  <a:srgbClr val="FF0000"/>
                </a:solidFill>
              </a:rPr>
              <a:t>Implementation independent</a:t>
            </a:r>
          </a:p>
          <a:p>
            <a:pPr lvl="2"/>
            <a:r>
              <a:rPr lang="en-US" altLang="zh-TW" dirty="0"/>
              <a:t>Explore different architecture easier, e.g. fast adder or small area adder</a:t>
            </a:r>
          </a:p>
          <a:p>
            <a:pPr lvl="2"/>
            <a:r>
              <a:rPr lang="en-US" altLang="zh-TW" dirty="0"/>
              <a:t>Synthesis tool helps you decide the best implementation</a:t>
            </a:r>
          </a:p>
          <a:p>
            <a:pPr lvl="1"/>
            <a:r>
              <a:rPr lang="en-US" altLang="zh-TW" dirty="0"/>
              <a:t>40nm, 22nm, 7nm</a:t>
            </a:r>
          </a:p>
          <a:p>
            <a:pPr lvl="1"/>
            <a:r>
              <a:rPr lang="en-US" altLang="zh-TW" dirty="0"/>
              <a:t>ASIC process, FPGA </a:t>
            </a:r>
          </a:p>
          <a:p>
            <a:pPr lvl="1"/>
            <a:endParaRPr lang="zh-TW" altLang="en-US" dirty="0"/>
          </a:p>
        </p:txBody>
      </p:sp>
      <p:pic>
        <p:nvPicPr>
          <p:cNvPr id="5" name="Picture 3" descr="gatelevel_of_a_full_adder"/>
          <p:cNvPicPr>
            <a:picLocks noChangeAspect="1" noChangeArrowheads="1"/>
          </p:cNvPicPr>
          <p:nvPr/>
        </p:nvPicPr>
        <p:blipFill>
          <a:blip r:embed="rId2" cstate="print"/>
          <a:srcRect/>
          <a:stretch>
            <a:fillRect/>
          </a:stretch>
        </p:blipFill>
        <p:spPr bwMode="auto">
          <a:xfrm>
            <a:off x="4007768" y="4005064"/>
            <a:ext cx="3024336" cy="2017393"/>
          </a:xfrm>
          <a:prstGeom prst="rect">
            <a:avLst/>
          </a:prstGeom>
          <a:noFill/>
        </p:spPr>
      </p:pic>
      <p:sp>
        <p:nvSpPr>
          <p:cNvPr id="6" name="文字方塊 5"/>
          <p:cNvSpPr txBox="1"/>
          <p:nvPr/>
        </p:nvSpPr>
        <p:spPr>
          <a:xfrm>
            <a:off x="7632984" y="3974372"/>
            <a:ext cx="3863617" cy="369332"/>
          </a:xfrm>
          <a:prstGeom prst="rect">
            <a:avLst/>
          </a:prstGeom>
          <a:noFill/>
          <a:ln w="12700">
            <a:noFill/>
          </a:ln>
        </p:spPr>
        <p:txBody>
          <a:bodyPr wrap="square" rtlCol="0">
            <a:spAutoFit/>
          </a:bodyPr>
          <a:lstStyle/>
          <a:p>
            <a:pPr algn="l"/>
            <a:r>
              <a:rPr lang="en-US" altLang="zh-TW" dirty="0">
                <a:solidFill>
                  <a:srgbClr val="FF0000"/>
                </a:solidFill>
              </a:rPr>
              <a:t>assign {</a:t>
            </a:r>
            <a:r>
              <a:rPr lang="en-US" altLang="zh-TW" dirty="0" err="1">
                <a:solidFill>
                  <a:srgbClr val="FF0000"/>
                </a:solidFill>
              </a:rPr>
              <a:t>cout</a:t>
            </a:r>
            <a:r>
              <a:rPr lang="en-US" altLang="zh-TW" dirty="0">
                <a:solidFill>
                  <a:srgbClr val="FF0000"/>
                </a:solidFill>
              </a:rPr>
              <a:t>, sum} = a + b + </a:t>
            </a:r>
            <a:r>
              <a:rPr lang="en-US" altLang="zh-TW" dirty="0" err="1">
                <a:solidFill>
                  <a:srgbClr val="FF0000"/>
                </a:solidFill>
              </a:rPr>
              <a:t>ci</a:t>
            </a:r>
            <a:r>
              <a:rPr lang="en-US" altLang="zh-TW" dirty="0">
                <a:solidFill>
                  <a:srgbClr val="FF0000"/>
                </a:solidFill>
              </a:rPr>
              <a:t>;</a:t>
            </a:r>
            <a:endParaRPr lang="zh-TW" altLang="en-US" dirty="0">
              <a:solidFill>
                <a:srgbClr val="FF0000"/>
              </a:solidFill>
            </a:endParaRPr>
          </a:p>
        </p:txBody>
      </p:sp>
      <p:sp>
        <p:nvSpPr>
          <p:cNvPr id="7" name="文字方塊 6"/>
          <p:cNvSpPr txBox="1"/>
          <p:nvPr/>
        </p:nvSpPr>
        <p:spPr>
          <a:xfrm>
            <a:off x="3390475" y="4052930"/>
            <a:ext cx="461665" cy="1473680"/>
          </a:xfrm>
          <a:prstGeom prst="rect">
            <a:avLst/>
          </a:prstGeom>
          <a:noFill/>
          <a:ln w="19050">
            <a:solidFill>
              <a:srgbClr val="008000"/>
            </a:solidFill>
          </a:ln>
        </p:spPr>
        <p:txBody>
          <a:bodyPr vert="eaVert" wrap="square" rtlCol="0">
            <a:spAutoFit/>
          </a:bodyPr>
          <a:lstStyle/>
          <a:p>
            <a:pPr algn="ctr"/>
            <a:r>
              <a:rPr lang="en-US" altLang="zh-TW" b="1" dirty="0">
                <a:solidFill>
                  <a:srgbClr val="008000"/>
                </a:solidFill>
              </a:rPr>
              <a:t>Library</a:t>
            </a:r>
            <a:endParaRPr lang="zh-TW" altLang="en-US" b="1" dirty="0">
              <a:solidFill>
                <a:srgbClr val="008000"/>
              </a:solidFill>
            </a:endParaRPr>
          </a:p>
        </p:txBody>
      </p:sp>
      <p:cxnSp>
        <p:nvCxnSpPr>
          <p:cNvPr id="8" name="直線接點 7"/>
          <p:cNvCxnSpPr>
            <a:stCxn id="6" idx="2"/>
          </p:cNvCxnSpPr>
          <p:nvPr/>
        </p:nvCxnSpPr>
        <p:spPr bwMode="auto">
          <a:xfrm flipH="1">
            <a:off x="9564792" y="4374482"/>
            <a:ext cx="1" cy="792088"/>
          </a:xfrm>
          <a:prstGeom prst="line">
            <a:avLst/>
          </a:prstGeom>
          <a:noFill/>
          <a:ln w="25400" cap="flat" cmpd="sng" algn="ctr">
            <a:solidFill>
              <a:srgbClr val="0000FF"/>
            </a:solidFill>
            <a:prstDash val="solid"/>
            <a:round/>
            <a:headEnd type="none" w="med" len="med"/>
            <a:tailEnd type="none" w="med" len="med"/>
          </a:ln>
          <a:effectLst/>
        </p:spPr>
      </p:cxnSp>
      <p:cxnSp>
        <p:nvCxnSpPr>
          <p:cNvPr id="9" name="直線單箭頭接點 8"/>
          <p:cNvCxnSpPr/>
          <p:nvPr/>
        </p:nvCxnSpPr>
        <p:spPr bwMode="auto">
          <a:xfrm flipH="1">
            <a:off x="7392145" y="5166570"/>
            <a:ext cx="2172647" cy="0"/>
          </a:xfrm>
          <a:prstGeom prst="straightConnector1">
            <a:avLst/>
          </a:prstGeom>
          <a:noFill/>
          <a:ln w="25400" cap="flat" cmpd="sng" algn="ctr">
            <a:solidFill>
              <a:srgbClr val="0000FF"/>
            </a:solidFill>
            <a:prstDash val="solid"/>
            <a:round/>
            <a:headEnd type="none" w="med" len="med"/>
            <a:tailEnd type="arrow"/>
          </a:ln>
          <a:effectLst/>
        </p:spPr>
      </p:cxnSp>
      <p:sp>
        <p:nvSpPr>
          <p:cNvPr id="10" name="文字方塊 9"/>
          <p:cNvSpPr txBox="1"/>
          <p:nvPr/>
        </p:nvSpPr>
        <p:spPr>
          <a:xfrm>
            <a:off x="7973986" y="5126500"/>
            <a:ext cx="1584176" cy="369332"/>
          </a:xfrm>
          <a:prstGeom prst="rect">
            <a:avLst/>
          </a:prstGeom>
          <a:noFill/>
        </p:spPr>
        <p:txBody>
          <a:bodyPr wrap="square" rtlCol="0">
            <a:spAutoFit/>
          </a:bodyPr>
          <a:lstStyle/>
          <a:p>
            <a:pPr algn="ctr"/>
            <a:r>
              <a:rPr lang="en-US" altLang="zh-TW" b="1" dirty="0">
                <a:solidFill>
                  <a:srgbClr val="0000FF"/>
                </a:solidFill>
              </a:rPr>
              <a:t>synthesis</a:t>
            </a:r>
            <a:endParaRPr lang="zh-TW" altLang="en-US" b="1" dirty="0">
              <a:solidFill>
                <a:srgbClr val="0000FF"/>
              </a:solidFill>
            </a:endParaRPr>
          </a:p>
        </p:txBody>
      </p:sp>
      <p:pic>
        <p:nvPicPr>
          <p:cNvPr id="4" name="圖片 3">
            <a:extLst>
              <a:ext uri="{FF2B5EF4-FFF2-40B4-BE49-F238E27FC236}">
                <a16:creationId xmlns:a16="http://schemas.microsoft.com/office/drawing/2014/main" id="{C1A47B87-E594-A5D0-25B2-A60478F0519D}"/>
              </a:ext>
            </a:extLst>
          </p:cNvPr>
          <p:cNvPicPr>
            <a:picLocks noChangeAspect="1"/>
          </p:cNvPicPr>
          <p:nvPr/>
        </p:nvPicPr>
        <p:blipFill rotWithShape="1">
          <a:blip r:embed="rId3"/>
          <a:srcRect l="42781" t="8837" r="8393" b="35720"/>
          <a:stretch/>
        </p:blipFill>
        <p:spPr>
          <a:xfrm>
            <a:off x="1631504" y="5517232"/>
            <a:ext cx="1320800" cy="934721"/>
          </a:xfrm>
          <a:prstGeom prst="rect">
            <a:avLst/>
          </a:prstGeom>
        </p:spPr>
      </p:pic>
      <p:pic>
        <p:nvPicPr>
          <p:cNvPr id="11" name="圖片 10">
            <a:extLst>
              <a:ext uri="{FF2B5EF4-FFF2-40B4-BE49-F238E27FC236}">
                <a16:creationId xmlns:a16="http://schemas.microsoft.com/office/drawing/2014/main" id="{C13C5F4D-D92D-8CCD-EC4F-61B5A061BF19}"/>
              </a:ext>
            </a:extLst>
          </p:cNvPr>
          <p:cNvPicPr>
            <a:picLocks noChangeAspect="1"/>
          </p:cNvPicPr>
          <p:nvPr/>
        </p:nvPicPr>
        <p:blipFill rotWithShape="1">
          <a:blip r:embed="rId4"/>
          <a:srcRect l="15976" t="11723" r="24583" b="25499"/>
          <a:stretch/>
        </p:blipFill>
        <p:spPr>
          <a:xfrm>
            <a:off x="1631504" y="4149080"/>
            <a:ext cx="1483360" cy="1148080"/>
          </a:xfrm>
          <a:prstGeom prst="rect">
            <a:avLst/>
          </a:prstGeom>
        </p:spPr>
      </p:pic>
    </p:spTree>
    <p:extLst>
      <p:ext uri="{BB962C8B-B14F-4D97-AF65-F5344CB8AC3E}">
        <p14:creationId xmlns:p14="http://schemas.microsoft.com/office/powerpoint/2010/main" val="30740446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HDL?</a:t>
            </a:r>
            <a:r>
              <a:rPr lang="zh-TW" altLang="en-US" dirty="0"/>
              <a:t> </a:t>
            </a:r>
            <a:r>
              <a:rPr lang="en-US" altLang="zh-TW" dirty="0"/>
              <a:t>Benefits of HDL for Simulation</a:t>
            </a:r>
            <a:endParaRPr lang="zh-TW" altLang="en-US" dirty="0"/>
          </a:p>
        </p:txBody>
      </p:sp>
      <p:sp>
        <p:nvSpPr>
          <p:cNvPr id="3" name="內容版面配置區 2"/>
          <p:cNvSpPr>
            <a:spLocks noGrp="1"/>
          </p:cNvSpPr>
          <p:nvPr>
            <p:ph idx="1"/>
          </p:nvPr>
        </p:nvSpPr>
        <p:spPr/>
        <p:txBody>
          <a:bodyPr/>
          <a:lstStyle/>
          <a:p>
            <a:r>
              <a:rPr lang="en-US" altLang="zh-TW" dirty="0"/>
              <a:t>Easy and lower cost to find bugs earlier than on chip debugging</a:t>
            </a:r>
          </a:p>
          <a:p>
            <a:pPr lvl="1"/>
            <a:r>
              <a:rPr lang="en-US" altLang="zh-TW" dirty="0"/>
              <a:t>With assertions, waveform  </a:t>
            </a:r>
          </a:p>
          <a:p>
            <a:r>
              <a:rPr lang="en-US" altLang="zh-TW" dirty="0"/>
              <a:t>Faster than gate level</a:t>
            </a:r>
            <a:endParaRPr lang="zh-TW" altLang="en-US" dirty="0"/>
          </a:p>
        </p:txBody>
      </p:sp>
      <p:sp>
        <p:nvSpPr>
          <p:cNvPr id="6" name="object 3"/>
          <p:cNvSpPr/>
          <p:nvPr/>
        </p:nvSpPr>
        <p:spPr>
          <a:xfrm>
            <a:off x="6065784" y="2276872"/>
            <a:ext cx="3751007" cy="2434249"/>
          </a:xfrm>
          <a:prstGeom prst="rect">
            <a:avLst/>
          </a:prstGeom>
          <a:blipFill>
            <a:blip r:embed="rId2" cstate="print"/>
            <a:stretch>
              <a:fillRect/>
            </a:stretch>
          </a:blipFill>
        </p:spPr>
        <p:txBody>
          <a:bodyPr wrap="square" lIns="0" tIns="0" rIns="0" bIns="0" rtlCol="0"/>
          <a:lstStyle/>
          <a:p>
            <a:endParaRPr/>
          </a:p>
        </p:txBody>
      </p:sp>
      <p:sp>
        <p:nvSpPr>
          <p:cNvPr id="7" name="object 4"/>
          <p:cNvSpPr/>
          <p:nvPr/>
        </p:nvSpPr>
        <p:spPr>
          <a:xfrm>
            <a:off x="4451709" y="4678954"/>
            <a:ext cx="7153274" cy="1438274"/>
          </a:xfrm>
          <a:prstGeom prst="rect">
            <a:avLst/>
          </a:prstGeom>
          <a:blipFill>
            <a:blip r:embed="rId3" cstate="print"/>
            <a:stretch>
              <a:fillRect/>
            </a:stretch>
          </a:blipFill>
        </p:spPr>
        <p:txBody>
          <a:bodyPr wrap="square" lIns="0" tIns="0" rIns="0" bIns="0" rtlCol="0"/>
          <a:lstStyle/>
          <a:p>
            <a:endParaRPr/>
          </a:p>
        </p:txBody>
      </p:sp>
      <p:sp>
        <p:nvSpPr>
          <p:cNvPr id="8" name="object 5"/>
          <p:cNvSpPr/>
          <p:nvPr/>
        </p:nvSpPr>
        <p:spPr>
          <a:xfrm>
            <a:off x="6375334" y="4963759"/>
            <a:ext cx="443230" cy="888365"/>
          </a:xfrm>
          <a:custGeom>
            <a:avLst/>
            <a:gdLst/>
            <a:ahLst/>
            <a:cxnLst/>
            <a:rect l="l" t="t" r="r" b="b"/>
            <a:pathLst>
              <a:path w="443229" h="888364">
                <a:moveTo>
                  <a:pt x="0" y="443999"/>
                </a:moveTo>
                <a:lnTo>
                  <a:pt x="2021" y="383751"/>
                </a:lnTo>
                <a:lnTo>
                  <a:pt x="7908" y="325967"/>
                </a:lnTo>
                <a:lnTo>
                  <a:pt x="17398" y="271175"/>
                </a:lnTo>
                <a:lnTo>
                  <a:pt x="30227" y="219904"/>
                </a:lnTo>
                <a:lnTo>
                  <a:pt x="46131" y="172684"/>
                </a:lnTo>
                <a:lnTo>
                  <a:pt x="64846" y="130044"/>
                </a:lnTo>
                <a:lnTo>
                  <a:pt x="86109" y="92512"/>
                </a:lnTo>
                <a:lnTo>
                  <a:pt x="109655" y="60618"/>
                </a:lnTo>
                <a:lnTo>
                  <a:pt x="162543" y="15860"/>
                </a:lnTo>
                <a:lnTo>
                  <a:pt x="221399" y="0"/>
                </a:lnTo>
                <a:lnTo>
                  <a:pt x="264794" y="8610"/>
                </a:lnTo>
                <a:lnTo>
                  <a:pt x="306126" y="33797"/>
                </a:lnTo>
                <a:lnTo>
                  <a:pt x="344232" y="74597"/>
                </a:lnTo>
                <a:lnTo>
                  <a:pt x="377953" y="130044"/>
                </a:lnTo>
                <a:lnTo>
                  <a:pt x="397173" y="174034"/>
                </a:lnTo>
                <a:lnTo>
                  <a:pt x="413218" y="222279"/>
                </a:lnTo>
                <a:lnTo>
                  <a:pt x="425946" y="274088"/>
                </a:lnTo>
                <a:lnTo>
                  <a:pt x="435214" y="328771"/>
                </a:lnTo>
                <a:lnTo>
                  <a:pt x="440879" y="385638"/>
                </a:lnTo>
                <a:lnTo>
                  <a:pt x="442799" y="443999"/>
                </a:lnTo>
                <a:lnTo>
                  <a:pt x="440778" y="504248"/>
                </a:lnTo>
                <a:lnTo>
                  <a:pt x="434891" y="562032"/>
                </a:lnTo>
                <a:lnTo>
                  <a:pt x="425401" y="616824"/>
                </a:lnTo>
                <a:lnTo>
                  <a:pt x="412572" y="668095"/>
                </a:lnTo>
                <a:lnTo>
                  <a:pt x="396668" y="715315"/>
                </a:lnTo>
                <a:lnTo>
                  <a:pt x="377953" y="757955"/>
                </a:lnTo>
                <a:lnTo>
                  <a:pt x="356690" y="795487"/>
                </a:lnTo>
                <a:lnTo>
                  <a:pt x="333144" y="827380"/>
                </a:lnTo>
                <a:lnTo>
                  <a:pt x="280256" y="872139"/>
                </a:lnTo>
                <a:lnTo>
                  <a:pt x="221399" y="887999"/>
                </a:lnTo>
                <a:lnTo>
                  <a:pt x="162543" y="872139"/>
                </a:lnTo>
                <a:lnTo>
                  <a:pt x="109655" y="827380"/>
                </a:lnTo>
                <a:lnTo>
                  <a:pt x="86109" y="795487"/>
                </a:lnTo>
                <a:lnTo>
                  <a:pt x="64846" y="757955"/>
                </a:lnTo>
                <a:lnTo>
                  <a:pt x="46131" y="715315"/>
                </a:lnTo>
                <a:lnTo>
                  <a:pt x="30227" y="668095"/>
                </a:lnTo>
                <a:lnTo>
                  <a:pt x="17398" y="616824"/>
                </a:lnTo>
                <a:lnTo>
                  <a:pt x="7908" y="562032"/>
                </a:lnTo>
                <a:lnTo>
                  <a:pt x="2021" y="504248"/>
                </a:lnTo>
                <a:lnTo>
                  <a:pt x="0" y="443999"/>
                </a:lnTo>
                <a:close/>
              </a:path>
            </a:pathLst>
          </a:custGeom>
          <a:ln w="28574">
            <a:solidFill>
              <a:srgbClr val="FF0000"/>
            </a:solidFill>
          </a:ln>
        </p:spPr>
        <p:txBody>
          <a:bodyPr wrap="square" lIns="0" tIns="0" rIns="0" bIns="0" rtlCol="0"/>
          <a:lstStyle/>
          <a:p>
            <a:endParaRPr/>
          </a:p>
        </p:txBody>
      </p:sp>
      <p:sp>
        <p:nvSpPr>
          <p:cNvPr id="9" name="object 6"/>
          <p:cNvSpPr/>
          <p:nvPr/>
        </p:nvSpPr>
        <p:spPr>
          <a:xfrm>
            <a:off x="7363609" y="3274009"/>
            <a:ext cx="820419" cy="422275"/>
          </a:xfrm>
          <a:custGeom>
            <a:avLst/>
            <a:gdLst/>
            <a:ahLst/>
            <a:cxnLst/>
            <a:rect l="l" t="t" r="r" b="b"/>
            <a:pathLst>
              <a:path w="820420" h="422275">
                <a:moveTo>
                  <a:pt x="0" y="211049"/>
                </a:moveTo>
                <a:lnTo>
                  <a:pt x="4446" y="179862"/>
                </a:lnTo>
                <a:lnTo>
                  <a:pt x="17363" y="150095"/>
                </a:lnTo>
                <a:lnTo>
                  <a:pt x="66069" y="96131"/>
                </a:lnTo>
                <a:lnTo>
                  <a:pt x="100590" y="72585"/>
                </a:lnTo>
                <a:lnTo>
                  <a:pt x="141044" y="51766"/>
                </a:lnTo>
                <a:lnTo>
                  <a:pt x="186796" y="34001"/>
                </a:lnTo>
                <a:lnTo>
                  <a:pt x="237212" y="19615"/>
                </a:lnTo>
                <a:lnTo>
                  <a:pt x="291657" y="8935"/>
                </a:lnTo>
                <a:lnTo>
                  <a:pt x="349498" y="2288"/>
                </a:lnTo>
                <a:lnTo>
                  <a:pt x="410099" y="0"/>
                </a:lnTo>
                <a:lnTo>
                  <a:pt x="470701" y="2288"/>
                </a:lnTo>
                <a:lnTo>
                  <a:pt x="528542" y="8935"/>
                </a:lnTo>
                <a:lnTo>
                  <a:pt x="582987" y="19615"/>
                </a:lnTo>
                <a:lnTo>
                  <a:pt x="633403" y="34001"/>
                </a:lnTo>
                <a:lnTo>
                  <a:pt x="679155" y="51766"/>
                </a:lnTo>
                <a:lnTo>
                  <a:pt x="719609" y="72585"/>
                </a:lnTo>
                <a:lnTo>
                  <a:pt x="754130" y="96131"/>
                </a:lnTo>
                <a:lnTo>
                  <a:pt x="782084" y="122076"/>
                </a:lnTo>
                <a:lnTo>
                  <a:pt x="815753" y="179862"/>
                </a:lnTo>
                <a:lnTo>
                  <a:pt x="820199" y="211049"/>
                </a:lnTo>
                <a:lnTo>
                  <a:pt x="802836" y="272004"/>
                </a:lnTo>
                <a:lnTo>
                  <a:pt x="754130" y="325968"/>
                </a:lnTo>
                <a:lnTo>
                  <a:pt x="719609" y="349514"/>
                </a:lnTo>
                <a:lnTo>
                  <a:pt x="679155" y="370333"/>
                </a:lnTo>
                <a:lnTo>
                  <a:pt x="633403" y="388098"/>
                </a:lnTo>
                <a:lnTo>
                  <a:pt x="582987" y="402484"/>
                </a:lnTo>
                <a:lnTo>
                  <a:pt x="528542" y="413164"/>
                </a:lnTo>
                <a:lnTo>
                  <a:pt x="470701" y="419811"/>
                </a:lnTo>
                <a:lnTo>
                  <a:pt x="410099" y="422099"/>
                </a:lnTo>
                <a:lnTo>
                  <a:pt x="349498" y="419811"/>
                </a:lnTo>
                <a:lnTo>
                  <a:pt x="291657" y="413164"/>
                </a:lnTo>
                <a:lnTo>
                  <a:pt x="237212" y="402484"/>
                </a:lnTo>
                <a:lnTo>
                  <a:pt x="186796" y="388098"/>
                </a:lnTo>
                <a:lnTo>
                  <a:pt x="141044" y="370333"/>
                </a:lnTo>
                <a:lnTo>
                  <a:pt x="100590" y="349514"/>
                </a:lnTo>
                <a:lnTo>
                  <a:pt x="66069" y="325968"/>
                </a:lnTo>
                <a:lnTo>
                  <a:pt x="38115" y="300023"/>
                </a:lnTo>
                <a:lnTo>
                  <a:pt x="4446" y="242237"/>
                </a:lnTo>
                <a:lnTo>
                  <a:pt x="0" y="211049"/>
                </a:lnTo>
                <a:close/>
              </a:path>
            </a:pathLst>
          </a:custGeom>
          <a:ln w="9524">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25965887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HDL History</a:t>
            </a:r>
            <a:endParaRPr lang="zh-TW" altLang="en-US" dirty="0"/>
          </a:p>
        </p:txBody>
      </p:sp>
      <p:sp>
        <p:nvSpPr>
          <p:cNvPr id="3" name="內容版面配置區 2"/>
          <p:cNvSpPr>
            <a:spLocks noGrp="1"/>
          </p:cNvSpPr>
          <p:nvPr>
            <p:ph idx="1"/>
          </p:nvPr>
        </p:nvSpPr>
        <p:spPr>
          <a:xfrm>
            <a:off x="609600" y="1357314"/>
            <a:ext cx="10972800" cy="5384054"/>
          </a:xfrm>
        </p:spPr>
        <p:txBody>
          <a:bodyPr>
            <a:normAutofit fontScale="92500"/>
          </a:bodyPr>
          <a:lstStyle/>
          <a:p>
            <a:pPr marL="0" indent="0">
              <a:buNone/>
            </a:pPr>
            <a:r>
              <a:rPr lang="en-US" altLang="zh-TW" dirty="0"/>
              <a:t>Two leading HDLs:</a:t>
            </a:r>
          </a:p>
          <a:p>
            <a:r>
              <a:rPr lang="en-US" altLang="zh-TW" dirty="0">
                <a:solidFill>
                  <a:srgbClr val="FF0000"/>
                </a:solidFill>
              </a:rPr>
              <a:t>Verilog/</a:t>
            </a:r>
            <a:r>
              <a:rPr lang="en-US" altLang="zh-TW" dirty="0" err="1">
                <a:solidFill>
                  <a:srgbClr val="FF0000"/>
                </a:solidFill>
              </a:rPr>
              <a:t>SystemVerilog</a:t>
            </a:r>
            <a:endParaRPr lang="en-US" altLang="zh-TW" dirty="0">
              <a:solidFill>
                <a:srgbClr val="FF0000"/>
              </a:solidFill>
            </a:endParaRPr>
          </a:p>
          <a:p>
            <a:pPr lvl="1"/>
            <a:r>
              <a:rPr lang="en-US" altLang="zh-TW" dirty="0"/>
              <a:t>Verilog developed in 1984 by Gateway Design Automation for </a:t>
            </a:r>
            <a:r>
              <a:rPr lang="en-US" altLang="zh-TW" dirty="0">
                <a:solidFill>
                  <a:srgbClr val="FF0000"/>
                </a:solidFill>
              </a:rPr>
              <a:t>logic simulation</a:t>
            </a:r>
          </a:p>
          <a:p>
            <a:pPr lvl="1"/>
            <a:r>
              <a:rPr lang="en-US" altLang="zh-TW" dirty="0"/>
              <a:t>IEEE standard (1364) in 1995, 2001, for </a:t>
            </a:r>
            <a:r>
              <a:rPr lang="en-US" altLang="zh-TW" dirty="0">
                <a:solidFill>
                  <a:srgbClr val="FF0000"/>
                </a:solidFill>
              </a:rPr>
              <a:t>logic synthesis </a:t>
            </a:r>
            <a:r>
              <a:rPr lang="en-US" altLang="zh-TW" dirty="0"/>
              <a:t>as well, similar to C</a:t>
            </a:r>
          </a:p>
          <a:p>
            <a:pPr lvl="1"/>
            <a:r>
              <a:rPr lang="en-US" altLang="zh-TW" dirty="0" err="1"/>
              <a:t>SystemVerilog</a:t>
            </a:r>
            <a:r>
              <a:rPr lang="en-US" altLang="zh-TW" dirty="0"/>
              <a:t> in 2005 (IEEE STD 1800-</a:t>
            </a:r>
            <a:r>
              <a:rPr lang="en-US" altLang="zh-TW" dirty="0">
                <a:solidFill>
                  <a:srgbClr val="FF0000"/>
                </a:solidFill>
              </a:rPr>
              <a:t>2009</a:t>
            </a:r>
            <a:r>
              <a:rPr lang="en-US" altLang="zh-TW" dirty="0"/>
              <a:t>), similar to C++ and VHDL</a:t>
            </a:r>
          </a:p>
          <a:p>
            <a:pPr lvl="2"/>
            <a:r>
              <a:rPr lang="en-US" altLang="zh-TW" dirty="0"/>
              <a:t>First unified hardware description and verification language</a:t>
            </a:r>
          </a:p>
          <a:p>
            <a:pPr lvl="2"/>
            <a:r>
              <a:rPr lang="en-US" altLang="zh-TW" dirty="0"/>
              <a:t>Simple and easier to write and debug</a:t>
            </a:r>
          </a:p>
          <a:p>
            <a:pPr lvl="2"/>
            <a:r>
              <a:rPr lang="en-US" altLang="zh-TW" dirty="0"/>
              <a:t>Superset of Verilog</a:t>
            </a:r>
          </a:p>
          <a:p>
            <a:pPr lvl="1"/>
            <a:r>
              <a:rPr lang="en-US" altLang="zh-TW" dirty="0"/>
              <a:t>We will talk Verilog first and then </a:t>
            </a:r>
            <a:r>
              <a:rPr lang="en-US" altLang="zh-TW" dirty="0" err="1">
                <a:solidFill>
                  <a:srgbClr val="FF0000"/>
                </a:solidFill>
              </a:rPr>
              <a:t>SystemVerilog</a:t>
            </a:r>
            <a:endParaRPr lang="en-US" altLang="zh-TW" dirty="0">
              <a:solidFill>
                <a:srgbClr val="FF0000"/>
              </a:solidFill>
            </a:endParaRPr>
          </a:p>
          <a:p>
            <a:r>
              <a:rPr lang="en-US" altLang="zh-TW" dirty="0"/>
              <a:t>VHDL 2008</a:t>
            </a:r>
          </a:p>
          <a:p>
            <a:pPr lvl="1"/>
            <a:r>
              <a:rPr lang="en-US" altLang="zh-TW" dirty="0"/>
              <a:t>Developed in 1981 by the Department of Defense, USA,</a:t>
            </a:r>
          </a:p>
          <a:p>
            <a:pPr lvl="1"/>
            <a:r>
              <a:rPr lang="en-US" altLang="zh-TW" dirty="0"/>
              <a:t>IEEE standard (1076) in 1987</a:t>
            </a:r>
          </a:p>
          <a:p>
            <a:pPr lvl="1"/>
            <a:r>
              <a:rPr lang="en-US" altLang="zh-TW" dirty="0"/>
              <a:t>Updated in 2008 (IEEE STD 1076-2008)</a:t>
            </a:r>
          </a:p>
          <a:p>
            <a:endParaRPr lang="zh-TW" altLang="en-US" dirty="0"/>
          </a:p>
        </p:txBody>
      </p:sp>
      <p:pic>
        <p:nvPicPr>
          <p:cNvPr id="4" name="Picture 2" descr="ãsystemverilogãçåçæå°çµæ">
            <a:hlinkClick r:id="" action="ppaction://noaction"/>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873" y="1700808"/>
            <a:ext cx="1567127" cy="54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449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0" y="0"/>
            <a:ext cx="12192000" cy="21488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10134600" y="47244"/>
            <a:ext cx="1979675" cy="230123"/>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0" y="6643116"/>
            <a:ext cx="12192000" cy="215265"/>
          </a:xfrm>
          <a:custGeom>
            <a:avLst/>
            <a:gdLst/>
            <a:ahLst/>
            <a:cxnLst/>
            <a:rect l="l" t="t" r="r" b="b"/>
            <a:pathLst>
              <a:path w="12192000" h="215265">
                <a:moveTo>
                  <a:pt x="0" y="214883"/>
                </a:moveTo>
                <a:lnTo>
                  <a:pt x="12192000" y="214883"/>
                </a:lnTo>
                <a:lnTo>
                  <a:pt x="12192000" y="0"/>
                </a:lnTo>
                <a:lnTo>
                  <a:pt x="0" y="0"/>
                </a:lnTo>
                <a:lnTo>
                  <a:pt x="0" y="214883"/>
                </a:lnTo>
                <a:close/>
              </a:path>
            </a:pathLst>
          </a:custGeom>
          <a:solidFill>
            <a:srgbClr val="C4BC9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0" y="1499616"/>
            <a:ext cx="286511" cy="535838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26074" y="4617149"/>
            <a:ext cx="222885" cy="2100580"/>
          </a:xfrm>
          <a:prstGeom prst="rect">
            <a:avLst/>
          </a:prstGeom>
        </p:spPr>
        <p:txBody>
          <a:bodyPr vert="vert" wrap="square" lIns="0" tIns="0" rIns="0" bIns="0" rtlCol="0">
            <a:spAutoFit/>
          </a:bodyPr>
          <a:lstStyle/>
          <a:p>
            <a:pPr marL="12700" marR="0" lvl="0" indent="0" algn="l" defTabSz="914400" rtl="0" eaLnBrk="1" fontAlgn="auto" latinLnBrk="0" hangingPunct="1">
              <a:lnSpc>
                <a:spcPts val="1630"/>
              </a:lnSpc>
              <a:spcBef>
                <a:spcPts val="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Times New Roman"/>
                <a:ea typeface="+mn-ea"/>
                <a:cs typeface="Times New Roman"/>
              </a:rPr>
              <a:t>VLSI </a:t>
            </a:r>
            <a:r>
              <a:rPr kumimoji="0" sz="1400" b="0" i="0" u="none" strike="noStrike" kern="1200" cap="none" spc="0" normalizeH="0" baseline="0" noProof="0" dirty="0">
                <a:ln>
                  <a:noFill/>
                </a:ln>
                <a:solidFill>
                  <a:srgbClr val="FFFFFF"/>
                </a:solidFill>
                <a:effectLst/>
                <a:uLnTx/>
                <a:uFillTx/>
                <a:latin typeface="Times New Roman"/>
                <a:ea typeface="+mn-ea"/>
                <a:cs typeface="Times New Roman"/>
              </a:rPr>
              <a:t>Signal Processing</a:t>
            </a:r>
            <a:r>
              <a:rPr kumimoji="0" sz="1400" b="0" i="0" u="none" strike="noStrike" kern="1200" cap="none" spc="-105" normalizeH="0" baseline="0" noProof="0" dirty="0">
                <a:ln>
                  <a:noFill/>
                </a:ln>
                <a:solidFill>
                  <a:srgbClr val="FFFFFF"/>
                </a:solidFill>
                <a:effectLst/>
                <a:uLnTx/>
                <a:uFillTx/>
                <a:latin typeface="Times New Roman"/>
                <a:ea typeface="+mn-ea"/>
                <a:cs typeface="Times New Roman"/>
              </a:rPr>
              <a:t> </a:t>
            </a:r>
            <a:r>
              <a:rPr kumimoji="0" sz="1400" b="0" i="0" u="none" strike="noStrike" kern="1200" cap="none" spc="0" normalizeH="0" baseline="0" noProof="0" dirty="0">
                <a:ln>
                  <a:noFill/>
                </a:ln>
                <a:solidFill>
                  <a:srgbClr val="FFFFFF"/>
                </a:solidFill>
                <a:effectLst/>
                <a:uLnTx/>
                <a:uFillTx/>
                <a:latin typeface="Times New Roman"/>
                <a:ea typeface="+mn-ea"/>
                <a:cs typeface="Times New Roman"/>
              </a:rPr>
              <a:t>Lab.</a:t>
            </a: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7" name="object 7"/>
          <p:cNvSpPr txBox="1">
            <a:spLocks noGrp="1"/>
          </p:cNvSpPr>
          <p:nvPr>
            <p:ph type="title"/>
          </p:nvPr>
        </p:nvSpPr>
        <p:spPr>
          <a:xfrm>
            <a:off x="688340" y="372173"/>
            <a:ext cx="3662679" cy="696595"/>
          </a:xfrm>
          <a:prstGeom prst="rect">
            <a:avLst/>
          </a:prstGeom>
        </p:spPr>
        <p:txBody>
          <a:bodyPr vert="horz" wrap="square" lIns="0" tIns="13335" rIns="0" bIns="0" rtlCol="0">
            <a:spAutoFit/>
          </a:bodyPr>
          <a:lstStyle/>
          <a:p>
            <a:pPr marL="12700">
              <a:lnSpc>
                <a:spcPct val="100000"/>
              </a:lnSpc>
              <a:spcBef>
                <a:spcPts val="105"/>
              </a:spcBef>
            </a:pPr>
            <a:r>
              <a:rPr sz="4400" b="0" dirty="0">
                <a:latin typeface="Arial Unicode MS"/>
                <a:cs typeface="Arial Unicode MS"/>
              </a:rPr>
              <a:t>Verilog</a:t>
            </a:r>
            <a:r>
              <a:rPr sz="4400" b="0" spc="-90" dirty="0">
                <a:latin typeface="Arial Unicode MS"/>
                <a:cs typeface="Arial Unicode MS"/>
              </a:rPr>
              <a:t> </a:t>
            </a:r>
            <a:r>
              <a:rPr sz="4400" b="0" dirty="0">
                <a:latin typeface="Arial Unicode MS"/>
                <a:cs typeface="Arial Unicode MS"/>
              </a:rPr>
              <a:t>History</a:t>
            </a:r>
            <a:endParaRPr sz="4400">
              <a:latin typeface="Arial Unicode MS"/>
              <a:cs typeface="Arial Unicode MS"/>
            </a:endParaRPr>
          </a:p>
        </p:txBody>
      </p:sp>
      <p:sp>
        <p:nvSpPr>
          <p:cNvPr id="8" name="object 8"/>
          <p:cNvSpPr/>
          <p:nvPr/>
        </p:nvSpPr>
        <p:spPr>
          <a:xfrm>
            <a:off x="2279681" y="1412747"/>
            <a:ext cx="7069199" cy="507036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9702800" y="6644782"/>
            <a:ext cx="2458720" cy="222885"/>
          </a:xfrm>
          <a:prstGeom prst="rect">
            <a:avLst/>
          </a:prstGeom>
        </p:spPr>
        <p:txBody>
          <a:bodyPr vert="horz" wrap="square" lIns="0" tIns="0" rIns="0" bIns="0" rtlCol="0">
            <a:spAutoFit/>
          </a:bodyPr>
          <a:lstStyle/>
          <a:p>
            <a:pPr marL="12700" marR="0" lvl="0" indent="0" algn="l" defTabSz="914400" rtl="0" eaLnBrk="1" fontAlgn="auto" latinLnBrk="0" hangingPunct="1">
              <a:lnSpc>
                <a:spcPts val="1630"/>
              </a:lnSpc>
              <a:spcBef>
                <a:spcPts val="0"/>
              </a:spcBef>
              <a:spcAft>
                <a:spcPts val="0"/>
              </a:spcAft>
              <a:buClrTx/>
              <a:buSzTx/>
              <a:buFontTx/>
              <a:buNone/>
              <a:tabLst/>
              <a:defRPr/>
            </a:pPr>
            <a:r>
              <a:rPr kumimoji="0" sz="1400" b="1" i="0" u="none" strike="noStrike" kern="1200" cap="none" spc="229" normalizeH="0" baseline="0" noProof="0" dirty="0">
                <a:ln>
                  <a:noFill/>
                </a:ln>
                <a:solidFill>
                  <a:srgbClr val="FFFFFF"/>
                </a:solidFill>
                <a:effectLst/>
                <a:uLnTx/>
                <a:uFillTx/>
                <a:latin typeface="Times New Roman"/>
                <a:ea typeface="+mn-ea"/>
                <a:cs typeface="Times New Roman"/>
              </a:rPr>
              <a:t>NYCU.</a:t>
            </a:r>
            <a:r>
              <a:rPr kumimoji="0" sz="1400" b="1" i="0" u="none" strike="noStrike" kern="1200" cap="none" spc="-260" normalizeH="0" baseline="0" noProof="0" dirty="0">
                <a:ln>
                  <a:noFill/>
                </a:ln>
                <a:solidFill>
                  <a:srgbClr val="FFFFFF"/>
                </a:solidFill>
                <a:effectLst/>
                <a:uLnTx/>
                <a:uFillTx/>
                <a:latin typeface="Times New Roman"/>
                <a:ea typeface="+mn-ea"/>
                <a:cs typeface="Times New Roman"/>
              </a:rPr>
              <a:t> </a:t>
            </a:r>
            <a:r>
              <a:rPr kumimoji="0" sz="1400" b="1" i="0" u="none" strike="noStrike" kern="1200" cap="none" spc="0" normalizeH="0" baseline="0" noProof="0" dirty="0">
                <a:ln>
                  <a:noFill/>
                </a:ln>
                <a:solidFill>
                  <a:srgbClr val="FFFFFF"/>
                </a:solidFill>
                <a:effectLst/>
                <a:uLnTx/>
                <a:uFillTx/>
                <a:latin typeface="Times New Roman"/>
                <a:ea typeface="+mn-ea"/>
                <a:cs typeface="Times New Roman"/>
              </a:rPr>
              <a:t>E E , Hsinchu, </a:t>
            </a:r>
            <a:r>
              <a:rPr kumimoji="0" sz="1400" b="1" i="0" u="none" strike="noStrike" kern="1200" cap="none" spc="-15" normalizeH="0" baseline="0" noProof="0" dirty="0">
                <a:ln>
                  <a:noFill/>
                </a:ln>
                <a:solidFill>
                  <a:srgbClr val="FFFFFF"/>
                </a:solidFill>
                <a:effectLst/>
                <a:uLnTx/>
                <a:uFillTx/>
                <a:latin typeface="Times New Roman"/>
                <a:ea typeface="+mn-ea"/>
                <a:cs typeface="Times New Roman"/>
              </a:rPr>
              <a:t>Taiwan</a:t>
            </a:r>
            <a:endParaRPr kumimoji="0" sz="1400" b="0" i="0" u="none" strike="noStrike" kern="1200" cap="none" spc="0" normalizeH="0" baseline="0" noProof="0">
              <a:ln>
                <a:noFill/>
              </a:ln>
              <a:solidFill>
                <a:prstClr val="black"/>
              </a:solidFill>
              <a:effectLst/>
              <a:uLnTx/>
              <a:uFillTx/>
              <a:latin typeface="Times New Roman"/>
              <a:ea typeface="+mn-ea"/>
              <a:cs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E62C01-27DF-27C3-A8E9-D57DF73F6322}"/>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EA39588A-8E0E-4D75-0DDF-EF49BE2A4946}"/>
              </a:ext>
            </a:extLst>
          </p:cNvPr>
          <p:cNvSpPr>
            <a:spLocks noGrp="1"/>
          </p:cNvSpPr>
          <p:nvPr>
            <p:ph idx="1"/>
          </p:nvPr>
        </p:nvSpPr>
        <p:spPr/>
        <p:txBody>
          <a:bodyPr/>
          <a:lstStyle/>
          <a:p>
            <a:endParaRPr lang="en-US"/>
          </a:p>
        </p:txBody>
      </p:sp>
      <p:pic>
        <p:nvPicPr>
          <p:cNvPr id="4" name="圖片 3">
            <a:extLst>
              <a:ext uri="{FF2B5EF4-FFF2-40B4-BE49-F238E27FC236}">
                <a16:creationId xmlns:a16="http://schemas.microsoft.com/office/drawing/2014/main" id="{CE3F7251-9697-44E9-746E-AB172F713FEE}"/>
              </a:ext>
            </a:extLst>
          </p:cNvPr>
          <p:cNvPicPr>
            <a:picLocks noChangeAspect="1"/>
          </p:cNvPicPr>
          <p:nvPr/>
        </p:nvPicPr>
        <p:blipFill>
          <a:blip r:embed="rId3"/>
          <a:stretch>
            <a:fillRect/>
          </a:stretch>
        </p:blipFill>
        <p:spPr>
          <a:xfrm>
            <a:off x="0" y="0"/>
            <a:ext cx="6858000" cy="6858000"/>
          </a:xfrm>
          <a:prstGeom prst="rect">
            <a:avLst/>
          </a:prstGeom>
        </p:spPr>
      </p:pic>
      <p:pic>
        <p:nvPicPr>
          <p:cNvPr id="5" name="圖片 4">
            <a:extLst>
              <a:ext uri="{FF2B5EF4-FFF2-40B4-BE49-F238E27FC236}">
                <a16:creationId xmlns:a16="http://schemas.microsoft.com/office/drawing/2014/main" id="{D759E7CF-F9FA-6E4E-1F23-AB8C9FC85226}"/>
              </a:ext>
            </a:extLst>
          </p:cNvPr>
          <p:cNvPicPr>
            <a:picLocks noChangeAspect="1"/>
          </p:cNvPicPr>
          <p:nvPr/>
        </p:nvPicPr>
        <p:blipFill>
          <a:blip r:embed="rId4"/>
          <a:stretch>
            <a:fillRect/>
          </a:stretch>
        </p:blipFill>
        <p:spPr>
          <a:xfrm>
            <a:off x="6863840" y="332656"/>
            <a:ext cx="5327914" cy="2996951"/>
          </a:xfrm>
          <a:prstGeom prst="rect">
            <a:avLst/>
          </a:prstGeom>
        </p:spPr>
      </p:pic>
      <p:pic>
        <p:nvPicPr>
          <p:cNvPr id="6" name="圖片 5">
            <a:extLst>
              <a:ext uri="{FF2B5EF4-FFF2-40B4-BE49-F238E27FC236}">
                <a16:creationId xmlns:a16="http://schemas.microsoft.com/office/drawing/2014/main" id="{DC6447F7-F36B-098A-9FA8-869259AE3D9F}"/>
              </a:ext>
            </a:extLst>
          </p:cNvPr>
          <p:cNvPicPr>
            <a:picLocks noChangeAspect="1"/>
          </p:cNvPicPr>
          <p:nvPr/>
        </p:nvPicPr>
        <p:blipFill>
          <a:blip r:embed="rId5"/>
          <a:stretch>
            <a:fillRect/>
          </a:stretch>
        </p:blipFill>
        <p:spPr>
          <a:xfrm>
            <a:off x="6816080" y="3573016"/>
            <a:ext cx="5519936" cy="3104964"/>
          </a:xfrm>
          <a:prstGeom prst="rect">
            <a:avLst/>
          </a:prstGeom>
        </p:spPr>
      </p:pic>
    </p:spTree>
    <p:extLst>
      <p:ext uri="{BB962C8B-B14F-4D97-AF65-F5344CB8AC3E}">
        <p14:creationId xmlns:p14="http://schemas.microsoft.com/office/powerpoint/2010/main" val="18649496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投影片編號版面配置區 7"/>
          <p:cNvSpPr>
            <a:spLocks noGrp="1"/>
          </p:cNvSpPr>
          <p:nvPr>
            <p:ph type="sldNum" sz="quarter" idx="12"/>
          </p:nvPr>
        </p:nvSpPr>
        <p:spPr>
          <a:noFill/>
        </p:spPr>
        <p:txBody>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spcBef>
                <a:spcPct val="0"/>
              </a:spcBef>
              <a:buClrTx/>
              <a:buFontTx/>
              <a:buNone/>
            </a:pPr>
            <a:fld id="{1232EC9C-DB5A-47CF-B6FE-0BC986F51E6A}" type="slidenum">
              <a:rPr kumimoji="0" lang="en-US" altLang="zh-TW" sz="1200">
                <a:solidFill>
                  <a:schemeClr val="bg1"/>
                </a:solidFill>
                <a:latin typeface="Verdana" panose="020B0604030504040204" pitchFamily="34" charset="0"/>
              </a:rPr>
              <a:pPr>
                <a:spcBef>
                  <a:spcPct val="0"/>
                </a:spcBef>
                <a:buClrTx/>
                <a:buFontTx/>
                <a:buNone/>
              </a:pPr>
              <a:t>20</a:t>
            </a:fld>
            <a:endParaRPr kumimoji="0" lang="en-US" altLang="zh-TW" sz="1200">
              <a:solidFill>
                <a:schemeClr val="bg1"/>
              </a:solidFill>
              <a:latin typeface="Verdana" panose="020B0604030504040204" pitchFamily="34" charset="0"/>
            </a:endParaRPr>
          </a:p>
        </p:txBody>
      </p:sp>
      <p:sp>
        <p:nvSpPr>
          <p:cNvPr id="84995" name="Rectangle 4"/>
          <p:cNvSpPr>
            <a:spLocks noGrp="1" noChangeArrowheads="1"/>
          </p:cNvSpPr>
          <p:nvPr>
            <p:ph type="title"/>
          </p:nvPr>
        </p:nvSpPr>
        <p:spPr/>
        <p:txBody>
          <a:bodyPr/>
          <a:lstStyle/>
          <a:p>
            <a:pPr eaLnBrk="1" hangingPunct="1"/>
            <a:r>
              <a:rPr lang="en-US" altLang="zh-TW" dirty="0"/>
              <a:t>Typical HDL-Based Design Flow </a:t>
            </a:r>
            <a:br>
              <a:rPr lang="en-US" altLang="zh-TW" dirty="0"/>
            </a:br>
            <a:r>
              <a:rPr lang="en-US" altLang="zh-TW" dirty="0"/>
              <a:t>(Cell based design flow)</a:t>
            </a:r>
          </a:p>
        </p:txBody>
      </p:sp>
      <p:pic>
        <p:nvPicPr>
          <p:cNvPr id="84996" name="Picture 35"/>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703389" y="3646489"/>
            <a:ext cx="1493837" cy="1584325"/>
          </a:xfrm>
          <a:noFill/>
        </p:spPr>
      </p:pic>
      <p:pic>
        <p:nvPicPr>
          <p:cNvPr id="84997" name="Picture 37"/>
          <p:cNvPicPr>
            <a:picLocks noGrp="1" noChangeAspect="1" noChangeArrowheads="1"/>
          </p:cNvPicPr>
          <p:nvPr>
            <p:ph sz="quarter" idx="2"/>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472489" y="3500439"/>
            <a:ext cx="1711325" cy="2447925"/>
          </a:xfrm>
          <a:noFill/>
        </p:spPr>
      </p:pic>
      <p:sp>
        <p:nvSpPr>
          <p:cNvPr id="84998" name="Rectangle 5"/>
          <p:cNvSpPr>
            <a:spLocks noChangeArrowheads="1"/>
          </p:cNvSpPr>
          <p:nvPr/>
        </p:nvSpPr>
        <p:spPr bwMode="blackWhite">
          <a:xfrm>
            <a:off x="1703388" y="2349500"/>
            <a:ext cx="1370012" cy="935038"/>
          </a:xfrm>
          <a:prstGeom prst="rect">
            <a:avLst/>
          </a:prstGeom>
          <a:solidFill>
            <a:srgbClr val="99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800"/>
              <a:t>System</a:t>
            </a:r>
          </a:p>
          <a:p>
            <a:pPr algn="ctr" eaLnBrk="1" hangingPunct="1">
              <a:spcBef>
                <a:spcPct val="0"/>
              </a:spcBef>
              <a:buClrTx/>
              <a:buFontTx/>
              <a:buNone/>
            </a:pPr>
            <a:r>
              <a:rPr lang="en-US" altLang="zh-TW" sz="1800"/>
              <a:t>Specification</a:t>
            </a:r>
          </a:p>
        </p:txBody>
      </p:sp>
      <p:sp>
        <p:nvSpPr>
          <p:cNvPr id="85000" name="Rectangle 10"/>
          <p:cNvSpPr>
            <a:spLocks noChangeArrowheads="1"/>
          </p:cNvSpPr>
          <p:nvPr/>
        </p:nvSpPr>
        <p:spPr bwMode="blackWhite">
          <a:xfrm>
            <a:off x="6311901" y="2349501"/>
            <a:ext cx="1370013" cy="936625"/>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800" dirty="0"/>
              <a:t>RTL &amp; Logic</a:t>
            </a:r>
          </a:p>
          <a:p>
            <a:pPr algn="ctr" eaLnBrk="1" hangingPunct="1">
              <a:spcBef>
                <a:spcPct val="0"/>
              </a:spcBef>
              <a:buClrTx/>
              <a:buFontTx/>
              <a:buNone/>
            </a:pPr>
            <a:r>
              <a:rPr lang="en-US" altLang="zh-TW" sz="1800" b="1" dirty="0">
                <a:solidFill>
                  <a:srgbClr val="FF0000"/>
                </a:solidFill>
              </a:rPr>
              <a:t>Synthesis</a:t>
            </a:r>
          </a:p>
        </p:txBody>
      </p:sp>
      <p:sp>
        <p:nvSpPr>
          <p:cNvPr id="85001" name="Rectangle 11"/>
          <p:cNvSpPr>
            <a:spLocks noChangeArrowheads="1"/>
          </p:cNvSpPr>
          <p:nvPr/>
        </p:nvSpPr>
        <p:spPr bwMode="blackWhite">
          <a:xfrm>
            <a:off x="8616951" y="2349501"/>
            <a:ext cx="1370013" cy="93662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800"/>
              <a:t>Circuit</a:t>
            </a:r>
          </a:p>
          <a:p>
            <a:pPr algn="ctr" eaLnBrk="1" hangingPunct="1">
              <a:spcBef>
                <a:spcPct val="0"/>
              </a:spcBef>
              <a:buClrTx/>
              <a:buFontTx/>
              <a:buNone/>
            </a:pPr>
            <a:r>
              <a:rPr lang="en-US" altLang="zh-TW" sz="1800"/>
              <a:t>Design</a:t>
            </a:r>
          </a:p>
        </p:txBody>
      </p:sp>
      <p:sp>
        <p:nvSpPr>
          <p:cNvPr id="85003" name="Line 16"/>
          <p:cNvSpPr>
            <a:spLocks noChangeShapeType="1"/>
          </p:cNvSpPr>
          <p:nvPr/>
        </p:nvSpPr>
        <p:spPr bwMode="auto">
          <a:xfrm>
            <a:off x="5375276" y="2781300"/>
            <a:ext cx="936625" cy="0"/>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04" name="Line 17"/>
          <p:cNvSpPr>
            <a:spLocks noChangeShapeType="1"/>
          </p:cNvSpPr>
          <p:nvPr/>
        </p:nvSpPr>
        <p:spPr bwMode="auto">
          <a:xfrm>
            <a:off x="7680326" y="2781300"/>
            <a:ext cx="936625" cy="0"/>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05" name="Line 18"/>
          <p:cNvSpPr>
            <a:spLocks noChangeShapeType="1"/>
          </p:cNvSpPr>
          <p:nvPr/>
        </p:nvSpPr>
        <p:spPr bwMode="auto">
          <a:xfrm>
            <a:off x="9983789" y="2781300"/>
            <a:ext cx="504825" cy="0"/>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2" name="群組 1"/>
          <p:cNvGrpSpPr/>
          <p:nvPr/>
        </p:nvGrpSpPr>
        <p:grpSpPr>
          <a:xfrm>
            <a:off x="2424113" y="1412876"/>
            <a:ext cx="2016126" cy="936625"/>
            <a:chOff x="2424113" y="1412876"/>
            <a:chExt cx="2016126" cy="936625"/>
          </a:xfrm>
        </p:grpSpPr>
        <p:sp>
          <p:nvSpPr>
            <p:cNvPr id="85006" name="Line 19"/>
            <p:cNvSpPr>
              <a:spLocks noChangeShapeType="1"/>
            </p:cNvSpPr>
            <p:nvPr/>
          </p:nvSpPr>
          <p:spPr bwMode="auto">
            <a:xfrm flipV="1">
              <a:off x="4440238" y="2060576"/>
              <a:ext cx="0" cy="2889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07" name="Line 20"/>
            <p:cNvSpPr>
              <a:spLocks noChangeShapeType="1"/>
            </p:cNvSpPr>
            <p:nvPr/>
          </p:nvSpPr>
          <p:spPr bwMode="auto">
            <a:xfrm flipH="1">
              <a:off x="2424114" y="2060575"/>
              <a:ext cx="20161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08" name="Line 21"/>
            <p:cNvSpPr>
              <a:spLocks noChangeShapeType="1"/>
            </p:cNvSpPr>
            <p:nvPr/>
          </p:nvSpPr>
          <p:spPr bwMode="auto">
            <a:xfrm flipV="1">
              <a:off x="2424113" y="2060576"/>
              <a:ext cx="0" cy="288925"/>
            </a:xfrm>
            <a:prstGeom prst="line">
              <a:avLst/>
            </a:prstGeom>
            <a:noFill/>
            <a:ln w="12700">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17" name="Text Box 31"/>
            <p:cNvSpPr txBox="1">
              <a:spLocks noChangeArrowheads="1"/>
            </p:cNvSpPr>
            <p:nvPr/>
          </p:nvSpPr>
          <p:spPr bwMode="auto">
            <a:xfrm>
              <a:off x="2927351" y="1412876"/>
              <a:ext cx="10953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600"/>
                <a:t>functional</a:t>
              </a:r>
            </a:p>
            <a:p>
              <a:pPr algn="ctr" eaLnBrk="1" hangingPunct="1">
                <a:spcBef>
                  <a:spcPct val="0"/>
                </a:spcBef>
                <a:buClrTx/>
                <a:buFontTx/>
                <a:buNone/>
              </a:pPr>
              <a:r>
                <a:rPr lang="en-US" altLang="zh-TW" sz="1600"/>
                <a:t>simulation</a:t>
              </a:r>
            </a:p>
          </p:txBody>
        </p:sp>
      </p:grpSp>
      <p:grpSp>
        <p:nvGrpSpPr>
          <p:cNvPr id="5" name="群組 4"/>
          <p:cNvGrpSpPr/>
          <p:nvPr/>
        </p:nvGrpSpPr>
        <p:grpSpPr>
          <a:xfrm>
            <a:off x="4943475" y="1412876"/>
            <a:ext cx="1800226" cy="936625"/>
            <a:chOff x="4943475" y="1412876"/>
            <a:chExt cx="1800226" cy="936625"/>
          </a:xfrm>
        </p:grpSpPr>
        <p:sp>
          <p:nvSpPr>
            <p:cNvPr id="85009" name="Line 22"/>
            <p:cNvSpPr>
              <a:spLocks noChangeShapeType="1"/>
            </p:cNvSpPr>
            <p:nvPr/>
          </p:nvSpPr>
          <p:spPr bwMode="auto">
            <a:xfrm flipV="1">
              <a:off x="6743700" y="2060576"/>
              <a:ext cx="0" cy="2889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10" name="Line 23"/>
            <p:cNvSpPr>
              <a:spLocks noChangeShapeType="1"/>
            </p:cNvSpPr>
            <p:nvPr/>
          </p:nvSpPr>
          <p:spPr bwMode="auto">
            <a:xfrm flipH="1">
              <a:off x="4943476" y="2060575"/>
              <a:ext cx="1800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11" name="Line 24"/>
            <p:cNvSpPr>
              <a:spLocks noChangeShapeType="1"/>
            </p:cNvSpPr>
            <p:nvPr/>
          </p:nvSpPr>
          <p:spPr bwMode="auto">
            <a:xfrm flipV="1">
              <a:off x="4943475" y="2060576"/>
              <a:ext cx="0" cy="288925"/>
            </a:xfrm>
            <a:prstGeom prst="line">
              <a:avLst/>
            </a:prstGeom>
            <a:noFill/>
            <a:ln w="12700">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18" name="Text Box 32"/>
            <p:cNvSpPr txBox="1">
              <a:spLocks noChangeArrowheads="1"/>
            </p:cNvSpPr>
            <p:nvPr/>
          </p:nvSpPr>
          <p:spPr bwMode="auto">
            <a:xfrm>
              <a:off x="5303839" y="1412876"/>
              <a:ext cx="10953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600" dirty="0"/>
                <a:t>logic</a:t>
              </a:r>
            </a:p>
            <a:p>
              <a:pPr algn="ctr" eaLnBrk="1" hangingPunct="1">
                <a:spcBef>
                  <a:spcPct val="0"/>
                </a:spcBef>
                <a:buClrTx/>
                <a:buFontTx/>
                <a:buNone/>
              </a:pPr>
              <a:r>
                <a:rPr lang="en-US" altLang="zh-TW" sz="1600" dirty="0"/>
                <a:t>simulation</a:t>
              </a:r>
            </a:p>
          </p:txBody>
        </p:sp>
      </p:grpSp>
      <p:grpSp>
        <p:nvGrpSpPr>
          <p:cNvPr id="6" name="群組 5"/>
          <p:cNvGrpSpPr/>
          <p:nvPr/>
        </p:nvGrpSpPr>
        <p:grpSpPr>
          <a:xfrm>
            <a:off x="7248525" y="1412876"/>
            <a:ext cx="1800226" cy="936625"/>
            <a:chOff x="7248525" y="1412876"/>
            <a:chExt cx="1800226" cy="936625"/>
          </a:xfrm>
        </p:grpSpPr>
        <p:sp>
          <p:nvSpPr>
            <p:cNvPr id="85012" name="Line 25"/>
            <p:cNvSpPr>
              <a:spLocks noChangeShapeType="1"/>
            </p:cNvSpPr>
            <p:nvPr/>
          </p:nvSpPr>
          <p:spPr bwMode="auto">
            <a:xfrm flipV="1">
              <a:off x="9048750" y="2060576"/>
              <a:ext cx="0" cy="2889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13" name="Line 26"/>
            <p:cNvSpPr>
              <a:spLocks noChangeShapeType="1"/>
            </p:cNvSpPr>
            <p:nvPr/>
          </p:nvSpPr>
          <p:spPr bwMode="auto">
            <a:xfrm flipH="1">
              <a:off x="7248526" y="2060575"/>
              <a:ext cx="1800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14" name="Line 27"/>
            <p:cNvSpPr>
              <a:spLocks noChangeShapeType="1"/>
            </p:cNvSpPr>
            <p:nvPr/>
          </p:nvSpPr>
          <p:spPr bwMode="auto">
            <a:xfrm flipV="1">
              <a:off x="7248525" y="2060576"/>
              <a:ext cx="0" cy="288925"/>
            </a:xfrm>
            <a:prstGeom prst="line">
              <a:avLst/>
            </a:prstGeom>
            <a:noFill/>
            <a:ln w="12700">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19" name="Text Box 33"/>
            <p:cNvSpPr txBox="1">
              <a:spLocks noChangeArrowheads="1"/>
            </p:cNvSpPr>
            <p:nvPr/>
          </p:nvSpPr>
          <p:spPr bwMode="auto">
            <a:xfrm>
              <a:off x="7680325" y="1412876"/>
              <a:ext cx="8842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600" dirty="0"/>
                <a:t>circuit</a:t>
              </a:r>
            </a:p>
            <a:p>
              <a:pPr algn="ctr" eaLnBrk="1" hangingPunct="1">
                <a:spcBef>
                  <a:spcPct val="0"/>
                </a:spcBef>
                <a:buClrTx/>
                <a:buFontTx/>
                <a:buNone/>
              </a:pPr>
              <a:r>
                <a:rPr lang="en-US" altLang="zh-TW" sz="1600" dirty="0"/>
                <a:t>analysis</a:t>
              </a:r>
            </a:p>
          </p:txBody>
        </p:sp>
      </p:grpSp>
      <p:grpSp>
        <p:nvGrpSpPr>
          <p:cNvPr id="7" name="群組 6"/>
          <p:cNvGrpSpPr/>
          <p:nvPr/>
        </p:nvGrpSpPr>
        <p:grpSpPr>
          <a:xfrm>
            <a:off x="9507538" y="1412876"/>
            <a:ext cx="1160462" cy="936625"/>
            <a:chOff x="9507538" y="1412876"/>
            <a:chExt cx="1160462" cy="936625"/>
          </a:xfrm>
        </p:grpSpPr>
        <p:sp>
          <p:nvSpPr>
            <p:cNvPr id="85015" name="Line 29"/>
            <p:cNvSpPr>
              <a:spLocks noChangeShapeType="1"/>
            </p:cNvSpPr>
            <p:nvPr/>
          </p:nvSpPr>
          <p:spPr bwMode="auto">
            <a:xfrm flipH="1">
              <a:off x="9551989" y="2060575"/>
              <a:ext cx="9366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16" name="Line 30"/>
            <p:cNvSpPr>
              <a:spLocks noChangeShapeType="1"/>
            </p:cNvSpPr>
            <p:nvPr/>
          </p:nvSpPr>
          <p:spPr bwMode="auto">
            <a:xfrm flipV="1">
              <a:off x="9551988" y="2060576"/>
              <a:ext cx="0" cy="288925"/>
            </a:xfrm>
            <a:prstGeom prst="line">
              <a:avLst/>
            </a:prstGeom>
            <a:noFill/>
            <a:ln w="12700">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20" name="Text Box 34"/>
            <p:cNvSpPr txBox="1">
              <a:spLocks noChangeArrowheads="1"/>
            </p:cNvSpPr>
            <p:nvPr/>
          </p:nvSpPr>
          <p:spPr bwMode="auto">
            <a:xfrm>
              <a:off x="9507538" y="1412876"/>
              <a:ext cx="11604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600" dirty="0"/>
                <a:t>extract &amp;</a:t>
              </a:r>
            </a:p>
            <a:p>
              <a:pPr algn="ctr" eaLnBrk="1" hangingPunct="1">
                <a:spcBef>
                  <a:spcPct val="0"/>
                </a:spcBef>
                <a:buClrTx/>
                <a:buFontTx/>
                <a:buNone/>
              </a:pPr>
              <a:r>
                <a:rPr lang="en-US" altLang="zh-TW" sz="1600" dirty="0"/>
                <a:t>verification</a:t>
              </a:r>
            </a:p>
          </p:txBody>
        </p:sp>
      </p:grpSp>
      <p:pic>
        <p:nvPicPr>
          <p:cNvPr id="85021" name="Picture 39"/>
          <p:cNvPicPr>
            <a:picLocks noGrp="1" noChangeAspect="1" noChangeArrowheads="1"/>
          </p:cNvPicPr>
          <p:nvPr>
            <p:ph sz="quarter" idx="3"/>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5880101" y="3573463"/>
            <a:ext cx="2151063" cy="1625600"/>
          </a:xfrm>
          <a:noFill/>
        </p:spPr>
      </p:pic>
      <p:sp>
        <p:nvSpPr>
          <p:cNvPr id="85023" name="Text Box 42"/>
          <p:cNvSpPr txBox="1">
            <a:spLocks noChangeArrowheads="1"/>
          </p:cNvSpPr>
          <p:nvPr/>
        </p:nvSpPr>
        <p:spPr bwMode="auto">
          <a:xfrm>
            <a:off x="1703388" y="5302251"/>
            <a:ext cx="14779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600"/>
              <a:t>behavior</a:t>
            </a:r>
          </a:p>
          <a:p>
            <a:pPr algn="ctr" eaLnBrk="1" hangingPunct="1">
              <a:spcBef>
                <a:spcPct val="0"/>
              </a:spcBef>
              <a:buClrTx/>
              <a:buFontTx/>
              <a:buNone/>
            </a:pPr>
            <a:r>
              <a:rPr lang="en-US" altLang="zh-TW" sz="1600"/>
              <a:t>representation</a:t>
            </a:r>
          </a:p>
        </p:txBody>
      </p:sp>
      <p:grpSp>
        <p:nvGrpSpPr>
          <p:cNvPr id="8" name="群組 7"/>
          <p:cNvGrpSpPr/>
          <p:nvPr/>
        </p:nvGrpSpPr>
        <p:grpSpPr>
          <a:xfrm>
            <a:off x="3071814" y="2349501"/>
            <a:ext cx="2590799" cy="3289299"/>
            <a:chOff x="3071814" y="2349501"/>
            <a:chExt cx="2590799" cy="3289299"/>
          </a:xfrm>
        </p:grpSpPr>
        <p:sp>
          <p:nvSpPr>
            <p:cNvPr id="84999" name="Rectangle 7"/>
            <p:cNvSpPr>
              <a:spLocks noChangeArrowheads="1"/>
            </p:cNvSpPr>
            <p:nvPr/>
          </p:nvSpPr>
          <p:spPr bwMode="blackWhite">
            <a:xfrm>
              <a:off x="4008438" y="2349501"/>
              <a:ext cx="1370012" cy="936625"/>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800" dirty="0"/>
                <a:t>Functional /</a:t>
              </a:r>
            </a:p>
            <a:p>
              <a:pPr algn="ctr" eaLnBrk="1" hangingPunct="1">
                <a:spcBef>
                  <a:spcPct val="0"/>
                </a:spcBef>
                <a:buClrTx/>
                <a:buFontTx/>
                <a:buNone/>
              </a:pPr>
              <a:r>
                <a:rPr lang="en-US" altLang="zh-TW" sz="1800" dirty="0"/>
                <a:t>Architecture</a:t>
              </a:r>
            </a:p>
            <a:p>
              <a:pPr algn="ctr" eaLnBrk="1" hangingPunct="1">
                <a:spcBef>
                  <a:spcPct val="0"/>
                </a:spcBef>
                <a:buClrTx/>
                <a:buFontTx/>
                <a:buNone/>
              </a:pPr>
              <a:r>
                <a:rPr lang="en-US" altLang="zh-TW" sz="1800" dirty="0"/>
                <a:t>Design</a:t>
              </a:r>
            </a:p>
          </p:txBody>
        </p:sp>
        <p:sp>
          <p:nvSpPr>
            <p:cNvPr id="85002" name="Line 12"/>
            <p:cNvSpPr>
              <a:spLocks noChangeShapeType="1"/>
            </p:cNvSpPr>
            <p:nvPr/>
          </p:nvSpPr>
          <p:spPr bwMode="auto">
            <a:xfrm>
              <a:off x="3071814" y="2781300"/>
              <a:ext cx="936625" cy="0"/>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5022" name="Rectangle 41"/>
            <p:cNvSpPr>
              <a:spLocks noChangeArrowheads="1"/>
            </p:cNvSpPr>
            <p:nvPr/>
          </p:nvSpPr>
          <p:spPr bwMode="auto">
            <a:xfrm>
              <a:off x="3719513" y="3717926"/>
              <a:ext cx="1943100" cy="14398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FontTx/>
                <a:buNone/>
              </a:pPr>
              <a:r>
                <a:rPr lang="en-US" altLang="zh-TW" sz="1400" dirty="0"/>
                <a:t>module </a:t>
              </a:r>
              <a:r>
                <a:rPr lang="en-US" altLang="zh-TW" sz="1400" dirty="0" err="1"/>
                <a:t>fz</a:t>
              </a:r>
              <a:r>
                <a:rPr lang="en-US" altLang="zh-TW" sz="1400" dirty="0"/>
                <a:t>(</a:t>
              </a:r>
              <a:r>
                <a:rPr lang="en-US" altLang="zh-TW" sz="1400" dirty="0" err="1"/>
                <a:t>a,b,c,d,e,Z</a:t>
              </a:r>
              <a:r>
                <a:rPr lang="en-US" altLang="zh-TW" sz="1400" dirty="0"/>
                <a:t>);</a:t>
              </a:r>
            </a:p>
            <a:p>
              <a:pPr eaLnBrk="1" hangingPunct="1">
                <a:spcBef>
                  <a:spcPct val="0"/>
                </a:spcBef>
                <a:buClrTx/>
                <a:buFontTx/>
                <a:buNone/>
              </a:pPr>
              <a:r>
                <a:rPr lang="en-US" altLang="zh-TW" sz="1400" dirty="0"/>
                <a:t>input </a:t>
              </a:r>
              <a:r>
                <a:rPr lang="en-US" altLang="zh-TW" sz="1400" dirty="0" err="1"/>
                <a:t>a,b,c,d</a:t>
              </a:r>
              <a:r>
                <a:rPr lang="en-US" altLang="zh-TW" sz="1400" dirty="0"/>
                <a:t>;</a:t>
              </a:r>
            </a:p>
            <a:p>
              <a:pPr eaLnBrk="1" hangingPunct="1">
                <a:spcBef>
                  <a:spcPct val="0"/>
                </a:spcBef>
                <a:buClrTx/>
                <a:buFontTx/>
                <a:buNone/>
              </a:pPr>
              <a:r>
                <a:rPr lang="en-US" altLang="zh-TW" sz="1400" dirty="0"/>
                <a:t>output Z;</a:t>
              </a:r>
            </a:p>
            <a:p>
              <a:pPr eaLnBrk="1" hangingPunct="1">
                <a:spcBef>
                  <a:spcPct val="0"/>
                </a:spcBef>
                <a:buClrTx/>
                <a:buFontTx/>
                <a:buNone/>
              </a:pPr>
              <a:r>
                <a:rPr lang="en-US" altLang="zh-TW" sz="1400" dirty="0"/>
                <a:t>assign Z = </a:t>
              </a:r>
            </a:p>
            <a:p>
              <a:pPr eaLnBrk="1" hangingPunct="1">
                <a:spcBef>
                  <a:spcPct val="0"/>
                </a:spcBef>
                <a:buClrTx/>
                <a:buFontTx/>
                <a:buNone/>
              </a:pPr>
              <a:r>
                <a:rPr lang="en-US" altLang="zh-TW" sz="1400" dirty="0"/>
                <a:t>  ~(a|(</a:t>
              </a:r>
              <a:r>
                <a:rPr lang="en-US" altLang="zh-TW" sz="1400" dirty="0" err="1"/>
                <a:t>b&amp;C</a:t>
              </a:r>
              <a:r>
                <a:rPr lang="en-US" altLang="zh-TW" sz="1400" dirty="0"/>
                <a:t>)|(</a:t>
              </a:r>
              <a:r>
                <a:rPr lang="en-US" altLang="zh-TW" sz="1400" dirty="0" err="1"/>
                <a:t>d&amp;e</a:t>
              </a:r>
              <a:r>
                <a:rPr lang="en-US" altLang="zh-TW" sz="1400" dirty="0"/>
                <a:t>));</a:t>
              </a:r>
            </a:p>
            <a:p>
              <a:pPr eaLnBrk="1" hangingPunct="1">
                <a:spcBef>
                  <a:spcPct val="0"/>
                </a:spcBef>
                <a:buClrTx/>
                <a:buFontTx/>
                <a:buNone/>
              </a:pPr>
              <a:r>
                <a:rPr lang="en-US" altLang="zh-TW" sz="1400" dirty="0" err="1"/>
                <a:t>endmodule</a:t>
              </a:r>
              <a:endParaRPr lang="en-US" altLang="zh-TW" sz="1400" dirty="0"/>
            </a:p>
          </p:txBody>
        </p:sp>
        <p:sp>
          <p:nvSpPr>
            <p:cNvPr id="85024" name="Text Box 43"/>
            <p:cNvSpPr txBox="1">
              <a:spLocks noChangeArrowheads="1"/>
            </p:cNvSpPr>
            <p:nvPr/>
          </p:nvSpPr>
          <p:spPr bwMode="auto">
            <a:xfrm>
              <a:off x="3935414" y="5302250"/>
              <a:ext cx="15970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FontTx/>
                <a:buNone/>
              </a:pPr>
              <a:r>
                <a:rPr lang="en-US" altLang="zh-TW" sz="1600"/>
                <a:t>HDL description</a:t>
              </a:r>
            </a:p>
          </p:txBody>
        </p:sp>
      </p:grpSp>
      <p:sp>
        <p:nvSpPr>
          <p:cNvPr id="85025" name="Text Box 44"/>
          <p:cNvSpPr txBox="1">
            <a:spLocks noChangeArrowheads="1"/>
          </p:cNvSpPr>
          <p:nvPr/>
        </p:nvSpPr>
        <p:spPr bwMode="auto">
          <a:xfrm>
            <a:off x="6383338" y="5302251"/>
            <a:ext cx="14779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600" dirty="0"/>
              <a:t>gate-level</a:t>
            </a:r>
          </a:p>
          <a:p>
            <a:pPr algn="ctr" eaLnBrk="1" hangingPunct="1">
              <a:spcBef>
                <a:spcPct val="0"/>
              </a:spcBef>
              <a:buClrTx/>
              <a:buFontTx/>
              <a:buNone/>
            </a:pPr>
            <a:r>
              <a:rPr lang="en-US" altLang="zh-TW" sz="1600" dirty="0"/>
              <a:t>representation</a:t>
            </a:r>
          </a:p>
        </p:txBody>
      </p:sp>
      <p:sp>
        <p:nvSpPr>
          <p:cNvPr id="85026" name="Text Box 45"/>
          <p:cNvSpPr txBox="1">
            <a:spLocks noChangeArrowheads="1"/>
          </p:cNvSpPr>
          <p:nvPr/>
        </p:nvSpPr>
        <p:spPr bwMode="auto">
          <a:xfrm>
            <a:off x="8256588" y="5876926"/>
            <a:ext cx="14779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600"/>
              <a:t>switch-level</a:t>
            </a:r>
          </a:p>
          <a:p>
            <a:pPr algn="ctr" eaLnBrk="1" hangingPunct="1">
              <a:spcBef>
                <a:spcPct val="0"/>
              </a:spcBef>
              <a:buClrTx/>
              <a:buFontTx/>
              <a:buNone/>
            </a:pPr>
            <a:r>
              <a:rPr lang="en-US" altLang="zh-TW" sz="1600"/>
              <a:t>representation</a:t>
            </a:r>
          </a:p>
        </p:txBody>
      </p:sp>
      <p:grpSp>
        <p:nvGrpSpPr>
          <p:cNvPr id="9" name="群組 8"/>
          <p:cNvGrpSpPr/>
          <p:nvPr/>
        </p:nvGrpSpPr>
        <p:grpSpPr>
          <a:xfrm>
            <a:off x="2730057" y="5952331"/>
            <a:ext cx="2410716" cy="722551"/>
            <a:chOff x="2730057" y="5952331"/>
            <a:chExt cx="2410716" cy="722551"/>
          </a:xfrm>
        </p:grpSpPr>
        <p:sp>
          <p:nvSpPr>
            <p:cNvPr id="3" name="左大括弧 2"/>
            <p:cNvSpPr/>
            <p:nvPr/>
          </p:nvSpPr>
          <p:spPr>
            <a:xfrm rot="16200000">
              <a:off x="3793333" y="4889055"/>
              <a:ext cx="284163" cy="2410716"/>
            </a:xfrm>
            <a:prstGeom prst="leftBrace">
              <a:avLst>
                <a:gd name="adj1" fmla="val 0"/>
                <a:gd name="adj2" fmla="val 513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 name="文字方塊 3"/>
            <p:cNvSpPr txBox="1"/>
            <p:nvPr/>
          </p:nvSpPr>
          <p:spPr>
            <a:xfrm>
              <a:off x="3583385" y="6305550"/>
              <a:ext cx="1102931" cy="369332"/>
            </a:xfrm>
            <a:prstGeom prst="rect">
              <a:avLst/>
            </a:prstGeom>
            <a:noFill/>
          </p:spPr>
          <p:txBody>
            <a:bodyPr wrap="none" rtlCol="0">
              <a:spAutoFit/>
            </a:bodyPr>
            <a:lstStyle/>
            <a:p>
              <a:r>
                <a:rPr lang="en-US" altLang="zh-TW" b="1" dirty="0">
                  <a:solidFill>
                    <a:srgbClr val="FF0000"/>
                  </a:solidFill>
                </a:rPr>
                <a:t>Our focus</a:t>
              </a:r>
              <a:endParaRPr lang="zh-TW" altLang="en-US" b="1" dirty="0">
                <a:solidFill>
                  <a:srgbClr val="FF0000"/>
                </a:solidFill>
              </a:endParaRPr>
            </a:p>
          </p:txBody>
        </p:sp>
      </p:grpSp>
      <p:sp>
        <p:nvSpPr>
          <p:cNvPr id="10" name="文字方塊 9">
            <a:extLst>
              <a:ext uri="{FF2B5EF4-FFF2-40B4-BE49-F238E27FC236}">
                <a16:creationId xmlns:a16="http://schemas.microsoft.com/office/drawing/2014/main" id="{15B997A2-2D4B-8CCA-9666-73E812C57A85}"/>
              </a:ext>
            </a:extLst>
          </p:cNvPr>
          <p:cNvSpPr txBox="1"/>
          <p:nvPr/>
        </p:nvSpPr>
        <p:spPr>
          <a:xfrm>
            <a:off x="8328248" y="908720"/>
            <a:ext cx="339541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Auto placement and routing (APR)</a:t>
            </a:r>
          </a:p>
        </p:txBody>
      </p:sp>
    </p:spTree>
    <p:extLst>
      <p:ext uri="{BB962C8B-B14F-4D97-AF65-F5344CB8AC3E}">
        <p14:creationId xmlns:p14="http://schemas.microsoft.com/office/powerpoint/2010/main" val="20740126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9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0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50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50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0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00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499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00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00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0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00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8" grpId="0" animBg="1"/>
      <p:bldP spid="85000" grpId="0" animBg="1"/>
      <p:bldP spid="85001" grpId="0" animBg="1"/>
      <p:bldP spid="85003" grpId="0" animBg="1"/>
      <p:bldP spid="85004" grpId="0" animBg="1"/>
      <p:bldP spid="85005" grpId="0" animBg="1"/>
      <p:bldP spid="85023" grpId="0"/>
      <p:bldP spid="85025" grpId="0"/>
      <p:bldP spid="850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投影片編號版面配置區 7"/>
          <p:cNvSpPr>
            <a:spLocks noGrp="1"/>
          </p:cNvSpPr>
          <p:nvPr>
            <p:ph type="sldNum" sz="quarter" idx="12"/>
          </p:nvPr>
        </p:nvSpPr>
        <p:spPr>
          <a:noFill/>
        </p:spPr>
        <p:txBody>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spcBef>
                <a:spcPct val="0"/>
              </a:spcBef>
              <a:buClrTx/>
              <a:buFontTx/>
              <a:buNone/>
            </a:pPr>
            <a:fld id="{B6570165-A623-4129-95FF-8B3B60F81BD0}" type="slidenum">
              <a:rPr kumimoji="0" lang="en-US" altLang="zh-TW" sz="1200">
                <a:solidFill>
                  <a:schemeClr val="bg1"/>
                </a:solidFill>
                <a:latin typeface="Verdana" panose="020B0604030504040204" pitchFamily="34" charset="0"/>
              </a:rPr>
              <a:pPr>
                <a:spcBef>
                  <a:spcPct val="0"/>
                </a:spcBef>
                <a:buClrTx/>
                <a:buFontTx/>
                <a:buNone/>
              </a:pPr>
              <a:t>21</a:t>
            </a:fld>
            <a:endParaRPr kumimoji="0" lang="en-US" altLang="zh-TW" sz="1200">
              <a:solidFill>
                <a:schemeClr val="bg1"/>
              </a:solidFill>
              <a:latin typeface="Verdana" panose="020B0604030504040204" pitchFamily="34" charset="0"/>
            </a:endParaRPr>
          </a:p>
        </p:txBody>
      </p:sp>
      <p:sp>
        <p:nvSpPr>
          <p:cNvPr id="87043" name="Rectangle 2"/>
          <p:cNvSpPr>
            <a:spLocks noGrp="1" noChangeArrowheads="1"/>
          </p:cNvSpPr>
          <p:nvPr>
            <p:ph type="title"/>
          </p:nvPr>
        </p:nvSpPr>
        <p:spPr/>
        <p:txBody>
          <a:bodyPr/>
          <a:lstStyle/>
          <a:p>
            <a:pPr eaLnBrk="1" hangingPunct="1"/>
            <a:r>
              <a:rPr lang="en-US" altLang="zh-TW" dirty="0"/>
              <a:t>Typical </a:t>
            </a:r>
            <a:r>
              <a:rPr lang="en-US" altLang="zh-TW" dirty="0">
                <a:solidFill>
                  <a:srgbClr val="FF0000"/>
                </a:solidFill>
              </a:rPr>
              <a:t>Cell</a:t>
            </a:r>
            <a:r>
              <a:rPr lang="en-US" altLang="zh-TW" dirty="0"/>
              <a:t>-Based Design Flow</a:t>
            </a:r>
          </a:p>
        </p:txBody>
      </p:sp>
      <p:pic>
        <p:nvPicPr>
          <p:cNvPr id="87044" name="Picture 37"/>
          <p:cNvPicPr>
            <a:picLocks noGrp="1" noChangeAspect="1" noChangeArrowheads="1"/>
          </p:cNvPicPr>
          <p:nvPr>
            <p:ph sz="half"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774826" y="3933825"/>
            <a:ext cx="4321175" cy="2287588"/>
          </a:xfrm>
          <a:noFill/>
        </p:spPr>
      </p:pic>
      <p:pic>
        <p:nvPicPr>
          <p:cNvPr id="87045" name="Picture 39"/>
          <p:cNvPicPr>
            <a:picLocks noGrp="1" noChangeAspect="1" noChangeArrowheads="1"/>
          </p:cNvPicPr>
          <p:nvPr>
            <p:ph sz="quarter" idx="2"/>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311901" y="4076700"/>
            <a:ext cx="1852613" cy="1741488"/>
          </a:xfrm>
          <a:noFill/>
        </p:spPr>
      </p:pic>
      <p:sp>
        <p:nvSpPr>
          <p:cNvPr id="87046" name="Rectangle 5"/>
          <p:cNvSpPr>
            <a:spLocks noChangeArrowheads="1"/>
          </p:cNvSpPr>
          <p:nvPr/>
        </p:nvSpPr>
        <p:spPr bwMode="blackWhite">
          <a:xfrm>
            <a:off x="8759826" y="2779714"/>
            <a:ext cx="1370013" cy="935037"/>
          </a:xfrm>
          <a:prstGeom prst="rect">
            <a:avLst/>
          </a:prstGeom>
          <a:solidFill>
            <a:srgbClr val="FF99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800"/>
              <a:t>Packaging</a:t>
            </a:r>
          </a:p>
        </p:txBody>
      </p:sp>
      <p:sp>
        <p:nvSpPr>
          <p:cNvPr id="87047" name="Rectangle 6"/>
          <p:cNvSpPr>
            <a:spLocks noChangeArrowheads="1"/>
          </p:cNvSpPr>
          <p:nvPr/>
        </p:nvSpPr>
        <p:spPr bwMode="blackWhite">
          <a:xfrm>
            <a:off x="6454776" y="2779714"/>
            <a:ext cx="1370013" cy="936625"/>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800"/>
              <a:t>Fabrication</a:t>
            </a:r>
          </a:p>
        </p:txBody>
      </p:sp>
      <p:sp>
        <p:nvSpPr>
          <p:cNvPr id="87048" name="Rectangle 7"/>
          <p:cNvSpPr>
            <a:spLocks noChangeArrowheads="1"/>
          </p:cNvSpPr>
          <p:nvPr/>
        </p:nvSpPr>
        <p:spPr bwMode="blackWhite">
          <a:xfrm>
            <a:off x="2927351" y="2779714"/>
            <a:ext cx="1370013" cy="936625"/>
          </a:xfrm>
          <a:prstGeom prst="rect">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800"/>
              <a:t>Physical</a:t>
            </a:r>
          </a:p>
          <a:p>
            <a:pPr algn="ctr" eaLnBrk="1" hangingPunct="1">
              <a:spcBef>
                <a:spcPct val="0"/>
              </a:spcBef>
              <a:buClrTx/>
              <a:buFontTx/>
              <a:buNone/>
            </a:pPr>
            <a:r>
              <a:rPr lang="en-US" altLang="zh-TW" sz="1800"/>
              <a:t>Synthesis</a:t>
            </a:r>
          </a:p>
        </p:txBody>
      </p:sp>
      <p:sp>
        <p:nvSpPr>
          <p:cNvPr id="87049" name="Line 9"/>
          <p:cNvSpPr>
            <a:spLocks noChangeShapeType="1"/>
          </p:cNvSpPr>
          <p:nvPr/>
        </p:nvSpPr>
        <p:spPr bwMode="auto">
          <a:xfrm>
            <a:off x="1990726" y="3211513"/>
            <a:ext cx="936625" cy="0"/>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7050" name="Line 10"/>
          <p:cNvSpPr>
            <a:spLocks noChangeShapeType="1"/>
          </p:cNvSpPr>
          <p:nvPr/>
        </p:nvSpPr>
        <p:spPr bwMode="auto">
          <a:xfrm>
            <a:off x="4295775" y="3211513"/>
            <a:ext cx="2160588" cy="0"/>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7051" name="Line 11"/>
          <p:cNvSpPr>
            <a:spLocks noChangeShapeType="1"/>
          </p:cNvSpPr>
          <p:nvPr/>
        </p:nvSpPr>
        <p:spPr bwMode="auto">
          <a:xfrm>
            <a:off x="7823201" y="3211513"/>
            <a:ext cx="936625" cy="0"/>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7052" name="Line 13"/>
          <p:cNvSpPr>
            <a:spLocks noChangeShapeType="1"/>
          </p:cNvSpPr>
          <p:nvPr/>
        </p:nvSpPr>
        <p:spPr bwMode="auto">
          <a:xfrm flipV="1">
            <a:off x="3359150" y="2492376"/>
            <a:ext cx="0" cy="2889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7053" name="Line 14"/>
          <p:cNvSpPr>
            <a:spLocks noChangeShapeType="1"/>
          </p:cNvSpPr>
          <p:nvPr/>
        </p:nvSpPr>
        <p:spPr bwMode="auto">
          <a:xfrm flipH="1">
            <a:off x="1990726" y="2492375"/>
            <a:ext cx="1368425" cy="0"/>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87054" name="Text Box 27"/>
          <p:cNvSpPr txBox="1">
            <a:spLocks noChangeArrowheads="1"/>
          </p:cNvSpPr>
          <p:nvPr/>
        </p:nvSpPr>
        <p:spPr bwMode="auto">
          <a:xfrm>
            <a:off x="2206626" y="1916114"/>
            <a:ext cx="11604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600"/>
              <a:t>extract &amp;</a:t>
            </a:r>
          </a:p>
          <a:p>
            <a:pPr algn="ctr" eaLnBrk="1" hangingPunct="1">
              <a:spcBef>
                <a:spcPct val="0"/>
              </a:spcBef>
              <a:buClrTx/>
              <a:buFontTx/>
              <a:buNone/>
            </a:pPr>
            <a:r>
              <a:rPr lang="en-US" altLang="zh-TW" sz="1600"/>
              <a:t>verification</a:t>
            </a:r>
          </a:p>
        </p:txBody>
      </p:sp>
      <p:pic>
        <p:nvPicPr>
          <p:cNvPr id="87055" name="Picture 41"/>
          <p:cNvPicPr>
            <a:picLocks noGrp="1" noChangeAspect="1" noChangeArrowheads="1"/>
          </p:cNvPicPr>
          <p:nvPr>
            <p:ph sz="quarter" idx="3"/>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543926" y="4221163"/>
            <a:ext cx="1704975" cy="1320800"/>
          </a:xfrm>
          <a:noFill/>
        </p:spPr>
      </p:pic>
      <p:sp>
        <p:nvSpPr>
          <p:cNvPr id="87056" name="Text Box 43"/>
          <p:cNvSpPr txBox="1">
            <a:spLocks noChangeArrowheads="1"/>
          </p:cNvSpPr>
          <p:nvPr/>
        </p:nvSpPr>
        <p:spPr bwMode="auto">
          <a:xfrm>
            <a:off x="5016501" y="2563814"/>
            <a:ext cx="7223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66CC"/>
              </a:buClr>
              <a:buFont typeface="Wingdings" panose="05000000000000000000" pitchFamily="2" charset="2"/>
              <a:buChar char="o"/>
              <a:defRPr kumimoji="1" sz="26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rgbClr val="3366CC"/>
              </a:buClr>
              <a:buFont typeface="Wingdings" panose="05000000000000000000" pitchFamily="2" charset="2"/>
              <a:buChar char="n"/>
              <a:defRPr kumimoji="1" sz="22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rgbClr val="3366CC"/>
              </a:buClr>
              <a:buFont typeface="Wingdings" panose="05000000000000000000" pitchFamily="2" charset="2"/>
              <a:buChar char="o"/>
              <a:defRPr kumimoji="1" sz="21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rgbClr val="3366CC"/>
              </a:buClr>
              <a:buFont typeface="Wingdings" panose="05000000000000000000" pitchFamily="2" charset="2"/>
              <a:buChar char="n"/>
              <a:defRPr kumimoji="1">
                <a:solidFill>
                  <a:schemeClr val="tx1"/>
                </a:solidFill>
                <a:latin typeface="Tahoma" panose="020B0604030504040204" pitchFamily="34" charset="0"/>
                <a:ea typeface="新細明體" panose="02020500000000000000" pitchFamily="18" charset="-120"/>
              </a:defRPr>
            </a:lvl4pPr>
            <a:lvl5pPr marL="2057400" indent="-228600">
              <a:spcBef>
                <a:spcPct val="25000"/>
              </a:spcBef>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5000"/>
              </a:spcBef>
              <a:spcAft>
                <a:spcPct val="0"/>
              </a:spcAft>
              <a:buClr>
                <a:srgbClr val="3366CC"/>
              </a:buClr>
              <a:buFont typeface="Wingdings" panose="05000000000000000000" pitchFamily="2" charset="2"/>
              <a:buChar char="§"/>
              <a:defRPr kumimoji="1">
                <a:solidFill>
                  <a:schemeClr val="tx1"/>
                </a:solidFill>
                <a:latin typeface="Tahoma" panose="020B0604030504040204" pitchFamily="34" charset="0"/>
                <a:ea typeface="新細明體" panose="02020500000000000000" pitchFamily="18" charset="-120"/>
              </a:defRPr>
            </a:lvl9pPr>
          </a:lstStyle>
          <a:p>
            <a:pPr algn="ctr" eaLnBrk="1" hangingPunct="1">
              <a:spcBef>
                <a:spcPct val="0"/>
              </a:spcBef>
              <a:buClrTx/>
              <a:buFontTx/>
              <a:buNone/>
            </a:pPr>
            <a:r>
              <a:rPr lang="en-US" altLang="zh-TW" sz="1600" dirty="0"/>
              <a:t>GDSII</a:t>
            </a:r>
          </a:p>
          <a:p>
            <a:pPr algn="ctr" eaLnBrk="1" hangingPunct="1">
              <a:spcBef>
                <a:spcPct val="0"/>
              </a:spcBef>
              <a:buClrTx/>
              <a:buFontTx/>
              <a:buNone/>
            </a:pPr>
            <a:r>
              <a:rPr lang="en-US" altLang="zh-TW" sz="1600" dirty="0"/>
              <a:t>files</a:t>
            </a:r>
          </a:p>
        </p:txBody>
      </p:sp>
      <p:sp>
        <p:nvSpPr>
          <p:cNvPr id="2" name="文字方塊 1"/>
          <p:cNvSpPr txBox="1"/>
          <p:nvPr/>
        </p:nvSpPr>
        <p:spPr>
          <a:xfrm>
            <a:off x="4295775" y="6221413"/>
            <a:ext cx="1400192" cy="369332"/>
          </a:xfrm>
          <a:prstGeom prst="rect">
            <a:avLst/>
          </a:prstGeom>
          <a:noFill/>
        </p:spPr>
        <p:txBody>
          <a:bodyPr wrap="none" rtlCol="0">
            <a:spAutoFit/>
          </a:bodyPr>
          <a:lstStyle/>
          <a:p>
            <a:r>
              <a:rPr lang="en-US" altLang="zh-TW" dirty="0">
                <a:solidFill>
                  <a:srgbClr val="FF0000"/>
                </a:solidFill>
              </a:rPr>
              <a:t>Standard cell</a:t>
            </a:r>
            <a:endParaRPr lang="zh-TW" altLang="en-US" dirty="0">
              <a:solidFill>
                <a:srgbClr val="FF0000"/>
              </a:solidFill>
            </a:endParaRPr>
          </a:p>
        </p:txBody>
      </p:sp>
    </p:spTree>
    <p:extLst>
      <p:ext uri="{BB962C8B-B14F-4D97-AF65-F5344CB8AC3E}">
        <p14:creationId xmlns:p14="http://schemas.microsoft.com/office/powerpoint/2010/main" val="17597825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0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0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0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0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0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0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70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0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70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6" grpId="0" animBg="1"/>
      <p:bldP spid="87047" grpId="0" animBg="1"/>
      <p:bldP spid="87048" grpId="0" animBg="1"/>
      <p:bldP spid="87049" grpId="0" animBg="1"/>
      <p:bldP spid="87050" grpId="0" animBg="1"/>
      <p:bldP spid="87051" grpId="0" animBg="1"/>
      <p:bldP spid="87052" grpId="0" animBg="1"/>
      <p:bldP spid="87053" grpId="0" animBg="1"/>
      <p:bldP spid="87054" grpId="0"/>
      <p:bldP spid="87056"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zh-TW"/>
              <a:t>Levels of Abstraction</a:t>
            </a:r>
            <a:endParaRPr lang="en-US" altLang="zh-TW" dirty="0"/>
          </a:p>
        </p:txBody>
      </p:sp>
      <p:sp>
        <p:nvSpPr>
          <p:cNvPr id="517123" name="Rectangle 3"/>
          <p:cNvSpPr>
            <a:spLocks noGrp="1" noChangeArrowheads="1"/>
          </p:cNvSpPr>
          <p:nvPr>
            <p:ph idx="1"/>
          </p:nvPr>
        </p:nvSpPr>
        <p:spPr/>
        <p:txBody>
          <a:bodyPr/>
          <a:lstStyle/>
          <a:p>
            <a:r>
              <a:rPr lang="en-US" altLang="zh-TW" b="1" dirty="0">
                <a:solidFill>
                  <a:srgbClr val="FF0000"/>
                </a:solidFill>
              </a:rPr>
              <a:t>One design, many coding styles </a:t>
            </a:r>
            <a:r>
              <a:rPr lang="en-US" altLang="zh-TW" dirty="0"/>
              <a:t>to describe hardware functions</a:t>
            </a:r>
          </a:p>
        </p:txBody>
      </p:sp>
      <p:sp>
        <p:nvSpPr>
          <p:cNvPr id="13" name="投影片編號版面配置區 5"/>
          <p:cNvSpPr>
            <a:spLocks noGrp="1"/>
          </p:cNvSpPr>
          <p:nvPr>
            <p:ph type="sldNum" sz="quarter" idx="12"/>
          </p:nvPr>
        </p:nvSpPr>
        <p:spPr>
          <a:xfrm>
            <a:off x="8737005" y="6656315"/>
            <a:ext cx="2844800" cy="365125"/>
          </a:xfrm>
        </p:spPr>
        <p:txBody>
          <a:bodyPr/>
          <a:lstStyle/>
          <a:p>
            <a:pPr lvl="0"/>
            <a:fld id="{D4D67ADA-3AAD-4FA5-9A9F-B3770ED2C76B}" type="slidenum">
              <a:rPr lang="en-US" altLang="zh-TW" noProof="0" smtClean="0"/>
              <a:pPr lvl="0"/>
              <a:t>22</a:t>
            </a:fld>
            <a:endParaRPr lang="en-US" altLang="zh-TW" noProof="0"/>
          </a:p>
        </p:txBody>
      </p:sp>
      <p:pic>
        <p:nvPicPr>
          <p:cNvPr id="517124" name="Picture 4"/>
          <p:cNvPicPr>
            <a:picLocks noChangeAspect="1" noChangeArrowheads="1"/>
          </p:cNvPicPr>
          <p:nvPr/>
        </p:nvPicPr>
        <p:blipFill rotWithShape="1">
          <a:blip r:embed="rId2" cstate="print"/>
          <a:srcRect r="31542"/>
          <a:stretch/>
        </p:blipFill>
        <p:spPr bwMode="auto">
          <a:xfrm>
            <a:off x="3215680" y="2564904"/>
            <a:ext cx="4607917" cy="4116388"/>
          </a:xfrm>
          <a:prstGeom prst="rect">
            <a:avLst/>
          </a:prstGeom>
          <a:noFill/>
          <a:ln w="25400" algn="ctr">
            <a:noFill/>
            <a:miter lim="800000"/>
            <a:headEnd/>
            <a:tailEnd/>
          </a:ln>
          <a:effectLst/>
        </p:spPr>
      </p:pic>
      <p:sp>
        <p:nvSpPr>
          <p:cNvPr id="517129" name="Line 9"/>
          <p:cNvSpPr>
            <a:spLocks noChangeShapeType="1"/>
          </p:cNvSpPr>
          <p:nvPr/>
        </p:nvSpPr>
        <p:spPr bwMode="auto">
          <a:xfrm>
            <a:off x="2494955" y="3212604"/>
            <a:ext cx="0" cy="2736850"/>
          </a:xfrm>
          <a:prstGeom prst="line">
            <a:avLst/>
          </a:prstGeom>
          <a:noFill/>
          <a:ln w="25400">
            <a:solidFill>
              <a:srgbClr val="339933"/>
            </a:solidFill>
            <a:round/>
            <a:headEnd type="triangle" w="lg" len="lg"/>
            <a:tailEnd type="triangle" w="lg" len="lg"/>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17130" name="Text Box 10"/>
          <p:cNvSpPr txBox="1">
            <a:spLocks noChangeArrowheads="1"/>
          </p:cNvSpPr>
          <p:nvPr/>
        </p:nvSpPr>
        <p:spPr bwMode="auto">
          <a:xfrm>
            <a:off x="1631356" y="2637930"/>
            <a:ext cx="1655763" cy="544765"/>
          </a:xfrm>
          <a:prstGeom prst="rect">
            <a:avLst/>
          </a:prstGeom>
          <a:noFill/>
          <a:ln w="25400" algn="ctr">
            <a:noFill/>
            <a:miter lim="800000"/>
            <a:headEnd/>
            <a:tailEnd/>
          </a:ln>
          <a:effectLst/>
        </p:spPr>
        <p:txBody>
          <a:bodyPr>
            <a:spAutoFit/>
          </a:bodyPr>
          <a:lstStyle/>
          <a:p>
            <a:pPr marL="0" marR="0" lvl="0" indent="0" algn="ctr" defTabSz="914400" rtl="0" eaLnBrk="1" fontAlgn="auto" latinLnBrk="0" hangingPunct="1">
              <a:lnSpc>
                <a:spcPct val="100000"/>
              </a:lnSpc>
              <a:spcBef>
                <a:spcPct val="10000"/>
              </a:spcBef>
              <a:spcAft>
                <a:spcPts val="0"/>
              </a:spcAft>
              <a:buClrTx/>
              <a:buSzTx/>
              <a:buFontTx/>
              <a:buNone/>
              <a:tabLst/>
              <a:defRPr/>
            </a:pPr>
            <a:r>
              <a:rPr kumimoji="0" lang="en-US" altLang="zh-TW" sz="1400" b="1" i="0" u="none" strike="noStrike" kern="1200" cap="none" spc="0" normalizeH="0" baseline="0" noProof="0" dirty="0">
                <a:ln>
                  <a:noFill/>
                </a:ln>
                <a:solidFill>
                  <a:srgbClr val="339933"/>
                </a:solidFill>
                <a:effectLst/>
                <a:uLnTx/>
                <a:uFillTx/>
                <a:latin typeface="Calibri"/>
                <a:ea typeface="新細明體" panose="02020500000000000000" pitchFamily="18" charset="-120"/>
                <a:cs typeface="+mn-cs"/>
              </a:rPr>
              <a:t>Faster simulation</a:t>
            </a:r>
          </a:p>
          <a:p>
            <a:pPr marL="0" marR="0" lvl="0" indent="0" algn="ctr" defTabSz="914400" rtl="0" eaLnBrk="1" fontAlgn="auto" latinLnBrk="0" hangingPunct="1">
              <a:lnSpc>
                <a:spcPct val="100000"/>
              </a:lnSpc>
              <a:spcBef>
                <a:spcPct val="10000"/>
              </a:spcBef>
              <a:spcAft>
                <a:spcPts val="0"/>
              </a:spcAft>
              <a:buClrTx/>
              <a:buSzTx/>
              <a:buFontTx/>
              <a:buNone/>
              <a:tabLst/>
              <a:defRPr/>
            </a:pPr>
            <a:r>
              <a:rPr kumimoji="0" lang="en-US" altLang="zh-TW" sz="1400" b="1" i="0" u="none" strike="noStrike" kern="1200" cap="none" spc="0" normalizeH="0" baseline="0" noProof="0" dirty="0">
                <a:ln>
                  <a:noFill/>
                </a:ln>
                <a:solidFill>
                  <a:srgbClr val="339933"/>
                </a:solidFill>
                <a:effectLst/>
                <a:uLnTx/>
                <a:uFillTx/>
                <a:latin typeface="Calibri"/>
                <a:ea typeface="新細明體" panose="02020500000000000000" pitchFamily="18" charset="-120"/>
                <a:cs typeface="+mn-cs"/>
              </a:rPr>
              <a:t>(Less detailed)</a:t>
            </a:r>
          </a:p>
        </p:txBody>
      </p:sp>
      <p:sp>
        <p:nvSpPr>
          <p:cNvPr id="517131" name="Text Box 11"/>
          <p:cNvSpPr txBox="1">
            <a:spLocks noChangeArrowheads="1"/>
          </p:cNvSpPr>
          <p:nvPr/>
        </p:nvSpPr>
        <p:spPr bwMode="auto">
          <a:xfrm>
            <a:off x="1631355" y="6020893"/>
            <a:ext cx="1727200" cy="544765"/>
          </a:xfrm>
          <a:prstGeom prst="rect">
            <a:avLst/>
          </a:prstGeom>
          <a:noFill/>
          <a:ln w="25400" algn="ctr">
            <a:noFill/>
            <a:miter lim="800000"/>
            <a:headEnd/>
            <a:tailEnd/>
          </a:ln>
          <a:effectLst/>
        </p:spPr>
        <p:txBody>
          <a:bodyPr>
            <a:spAutoFit/>
          </a:bodyPr>
          <a:lstStyle/>
          <a:p>
            <a:pPr marL="0" marR="0" lvl="0" indent="0" algn="ctr" defTabSz="914400" rtl="0" eaLnBrk="1" fontAlgn="auto" latinLnBrk="0" hangingPunct="1">
              <a:lnSpc>
                <a:spcPct val="100000"/>
              </a:lnSpc>
              <a:spcBef>
                <a:spcPct val="10000"/>
              </a:spcBef>
              <a:spcAft>
                <a:spcPts val="0"/>
              </a:spcAft>
              <a:buClrTx/>
              <a:buSzTx/>
              <a:buFontTx/>
              <a:buNone/>
              <a:tabLst/>
              <a:defRPr/>
            </a:pPr>
            <a:r>
              <a:rPr kumimoji="0" lang="en-US" altLang="zh-TW" sz="1400" b="1" i="0" u="none" strike="noStrike" kern="1200" cap="none" spc="0" normalizeH="0" baseline="0" noProof="0">
                <a:ln>
                  <a:noFill/>
                </a:ln>
                <a:solidFill>
                  <a:srgbClr val="339933"/>
                </a:solidFill>
                <a:effectLst/>
                <a:uLnTx/>
                <a:uFillTx/>
                <a:latin typeface="Calibri"/>
                <a:ea typeface="新細明體" panose="02020500000000000000" pitchFamily="18" charset="-120"/>
                <a:cs typeface="+mn-cs"/>
              </a:rPr>
              <a:t>Slower simulation</a:t>
            </a:r>
          </a:p>
          <a:p>
            <a:pPr marL="0" marR="0" lvl="0" indent="0" algn="ctr" defTabSz="914400" rtl="0" eaLnBrk="1" fontAlgn="auto" latinLnBrk="0" hangingPunct="1">
              <a:lnSpc>
                <a:spcPct val="100000"/>
              </a:lnSpc>
              <a:spcBef>
                <a:spcPct val="10000"/>
              </a:spcBef>
              <a:spcAft>
                <a:spcPts val="0"/>
              </a:spcAft>
              <a:buClrTx/>
              <a:buSzTx/>
              <a:buFontTx/>
              <a:buNone/>
              <a:tabLst/>
              <a:defRPr/>
            </a:pPr>
            <a:r>
              <a:rPr kumimoji="0" lang="en-US" altLang="zh-TW" sz="1400" b="1" i="0" u="none" strike="noStrike" kern="1200" cap="none" spc="0" normalizeH="0" baseline="0" noProof="0">
                <a:ln>
                  <a:noFill/>
                </a:ln>
                <a:solidFill>
                  <a:srgbClr val="339933"/>
                </a:solidFill>
                <a:effectLst/>
                <a:uLnTx/>
                <a:uFillTx/>
                <a:latin typeface="Calibri"/>
                <a:ea typeface="新細明體" panose="02020500000000000000" pitchFamily="18" charset="-120"/>
                <a:cs typeface="+mn-cs"/>
              </a:rPr>
              <a:t>(More detailed)</a:t>
            </a:r>
          </a:p>
        </p:txBody>
      </p:sp>
      <p:sp>
        <p:nvSpPr>
          <p:cNvPr id="517132" name="Text Box 12"/>
          <p:cNvSpPr txBox="1">
            <a:spLocks noChangeArrowheads="1"/>
          </p:cNvSpPr>
          <p:nvPr/>
        </p:nvSpPr>
        <p:spPr bwMode="auto">
          <a:xfrm>
            <a:off x="4800006" y="2564904"/>
            <a:ext cx="1152525" cy="523220"/>
          </a:xfrm>
          <a:prstGeom prst="rect">
            <a:avLst/>
          </a:prstGeom>
          <a:noFill/>
          <a:ln w="25400" algn="ctr">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C / </a:t>
            </a:r>
            <a:r>
              <a:rPr kumimoji="0" lang="en-US" altLang="zh-TW" sz="1400" b="1" i="0" u="none" strike="noStrike" kern="1200" cap="none" spc="0" normalizeH="0" baseline="0" noProof="0" dirty="0" err="1">
                <a:ln>
                  <a:noFill/>
                </a:ln>
                <a:solidFill>
                  <a:srgbClr val="FF0000"/>
                </a:solidFill>
                <a:effectLst/>
                <a:uLnTx/>
                <a:uFillTx/>
                <a:latin typeface="Calibri"/>
                <a:ea typeface="新細明體" panose="02020500000000000000" pitchFamily="18" charset="-120"/>
                <a:cs typeface="+mn-cs"/>
              </a:rPr>
              <a:t>matlab</a:t>
            </a:r>
            <a:r>
              <a:rPr kumimoji="0" lang="en-US" altLang="zh-TW" sz="1400" b="1"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 / </a:t>
            </a:r>
            <a:r>
              <a:rPr kumimoji="0" lang="en-US" altLang="zh-TW" sz="1400" b="1" i="0" u="none" strike="noStrike" kern="1200" cap="none" spc="0" normalizeH="0" baseline="0" noProof="0" dirty="0" err="1">
                <a:ln>
                  <a:noFill/>
                </a:ln>
                <a:solidFill>
                  <a:srgbClr val="FF0000"/>
                </a:solidFill>
                <a:effectLst/>
                <a:uLnTx/>
                <a:uFillTx/>
                <a:latin typeface="Calibri"/>
                <a:ea typeface="新細明體" panose="02020500000000000000" pitchFamily="18" charset="-120"/>
                <a:cs typeface="+mn-cs"/>
              </a:rPr>
              <a:t>systemC</a:t>
            </a:r>
            <a:r>
              <a:rPr kumimoji="0" lang="en-US" altLang="zh-TW" sz="1400" b="1"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 …</a:t>
            </a:r>
          </a:p>
        </p:txBody>
      </p:sp>
      <p:sp>
        <p:nvSpPr>
          <p:cNvPr id="15" name="矩形 14"/>
          <p:cNvSpPr/>
          <p:nvPr/>
        </p:nvSpPr>
        <p:spPr bwMode="auto">
          <a:xfrm>
            <a:off x="3215680" y="3573289"/>
            <a:ext cx="1799605" cy="2006474"/>
          </a:xfrm>
          <a:prstGeom prst="rect">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1" lang="zh-TW" altLang="en-US" sz="2000"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pic>
        <p:nvPicPr>
          <p:cNvPr id="2" name="圖片 1">
            <a:extLst>
              <a:ext uri="{FF2B5EF4-FFF2-40B4-BE49-F238E27FC236}">
                <a16:creationId xmlns:a16="http://schemas.microsoft.com/office/drawing/2014/main" id="{6A876834-6620-1E97-5B2A-CC496CE1D152}"/>
              </a:ext>
            </a:extLst>
          </p:cNvPr>
          <p:cNvPicPr>
            <a:picLocks noChangeAspect="1"/>
          </p:cNvPicPr>
          <p:nvPr/>
        </p:nvPicPr>
        <p:blipFill rotWithShape="1">
          <a:blip r:embed="rId3"/>
          <a:srcRect l="71737"/>
          <a:stretch/>
        </p:blipFill>
        <p:spPr>
          <a:xfrm>
            <a:off x="7824192" y="2492896"/>
            <a:ext cx="1902243" cy="4115157"/>
          </a:xfrm>
          <a:prstGeom prst="rect">
            <a:avLst/>
          </a:prstGeom>
        </p:spPr>
      </p:pic>
      <p:sp>
        <p:nvSpPr>
          <p:cNvPr id="5" name="矩形 4"/>
          <p:cNvSpPr/>
          <p:nvPr/>
        </p:nvSpPr>
        <p:spPr>
          <a:xfrm>
            <a:off x="8688288" y="3501008"/>
            <a:ext cx="3817019" cy="646331"/>
          </a:xfrm>
          <a:prstGeom prst="rect">
            <a:avLst/>
          </a:prstGeom>
        </p:spPr>
        <p:txBody>
          <a:bodyPr wrap="square">
            <a:spAutoFit/>
          </a:bodyPr>
          <a:lstStyle/>
          <a:p>
            <a:pPr lvl="1"/>
            <a:r>
              <a:rPr lang="en-US" altLang="zh-TW" dirty="0">
                <a:solidFill>
                  <a:srgbClr val="FF0000"/>
                </a:solidFill>
              </a:rPr>
              <a:t>Behavior style Verilog: always</a:t>
            </a:r>
          </a:p>
          <a:p>
            <a:pPr lvl="1"/>
            <a:r>
              <a:rPr lang="en-US" altLang="zh-TW" dirty="0">
                <a:solidFill>
                  <a:srgbClr val="FF0000"/>
                </a:solidFill>
              </a:rPr>
              <a:t>Dataflow style Verilog: assign</a:t>
            </a:r>
          </a:p>
        </p:txBody>
      </p:sp>
      <p:sp>
        <p:nvSpPr>
          <p:cNvPr id="6" name="矩形 5"/>
          <p:cNvSpPr/>
          <p:nvPr/>
        </p:nvSpPr>
        <p:spPr>
          <a:xfrm>
            <a:off x="8719363" y="4719514"/>
            <a:ext cx="3472746" cy="369332"/>
          </a:xfrm>
          <a:prstGeom prst="rect">
            <a:avLst/>
          </a:prstGeom>
        </p:spPr>
        <p:txBody>
          <a:bodyPr wrap="none">
            <a:spAutoFit/>
          </a:bodyPr>
          <a:lstStyle/>
          <a:p>
            <a:pPr lvl="1"/>
            <a:r>
              <a:rPr lang="en-US" altLang="zh-TW" dirty="0">
                <a:solidFill>
                  <a:srgbClr val="FF0000"/>
                </a:solidFill>
              </a:rPr>
              <a:t>Structural or gate level Verilog</a:t>
            </a:r>
          </a:p>
        </p:txBody>
      </p:sp>
    </p:spTree>
    <p:extLst>
      <p:ext uri="{BB962C8B-B14F-4D97-AF65-F5344CB8AC3E}">
        <p14:creationId xmlns:p14="http://schemas.microsoft.com/office/powerpoint/2010/main" val="18699961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71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7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7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7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p:bldP spid="517129" grpId="0" animBg="1"/>
      <p:bldP spid="517130" grpId="0"/>
      <p:bldP spid="517131" grpId="0"/>
      <p:bldP spid="517132" grpId="0"/>
      <p:bldP spid="15" grpId="0" animBg="1"/>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a:t>Verilog-Supported Levels of Abstraction</a:t>
            </a:r>
            <a:endParaRPr lang="en-US" dirty="0"/>
          </a:p>
        </p:txBody>
      </p:sp>
      <p:sp>
        <p:nvSpPr>
          <p:cNvPr id="8" name="內容版面配置區 7"/>
          <p:cNvSpPr>
            <a:spLocks noGrp="1"/>
          </p:cNvSpPr>
          <p:nvPr>
            <p:ph sz="quarter" idx="1"/>
          </p:nvPr>
        </p:nvSpPr>
        <p:spPr/>
        <p:txBody>
          <a:bodyPr/>
          <a:lstStyle/>
          <a:p>
            <a:r>
              <a:rPr lang="en-US" altLang="zh-TW" dirty="0"/>
              <a:t>Behavioral</a:t>
            </a:r>
          </a:p>
          <a:p>
            <a:pPr lvl="1"/>
            <a:r>
              <a:rPr lang="en-US" altLang="zh-TW" dirty="0"/>
              <a:t>Describes a system </a:t>
            </a:r>
            <a:r>
              <a:rPr lang="en-US" altLang="zh-TW" dirty="0">
                <a:solidFill>
                  <a:srgbClr val="FF0000"/>
                </a:solidFill>
              </a:rPr>
              <a:t>by the flow of data </a:t>
            </a:r>
            <a:r>
              <a:rPr lang="en-US" altLang="zh-TW" dirty="0"/>
              <a:t>between its functional blocks</a:t>
            </a:r>
          </a:p>
          <a:p>
            <a:pPr lvl="1"/>
            <a:r>
              <a:rPr lang="en-US" altLang="zh-TW" dirty="0"/>
              <a:t>Defines signal values when they change</a:t>
            </a:r>
          </a:p>
          <a:p>
            <a:r>
              <a:rPr lang="en-US" altLang="zh-TW" dirty="0"/>
              <a:t>Functional or Dataflow or Register Transfer Level (RTL)</a:t>
            </a:r>
          </a:p>
          <a:p>
            <a:pPr lvl="1"/>
            <a:r>
              <a:rPr lang="en-US" altLang="zh-TW" dirty="0"/>
              <a:t>Describes a system </a:t>
            </a:r>
            <a:r>
              <a:rPr lang="en-US" altLang="zh-TW" dirty="0">
                <a:solidFill>
                  <a:srgbClr val="FF0000"/>
                </a:solidFill>
              </a:rPr>
              <a:t>by the flow of data and control signals </a:t>
            </a:r>
            <a:r>
              <a:rPr lang="en-US" altLang="zh-TW" dirty="0"/>
              <a:t>between  and within its functional blocks</a:t>
            </a:r>
          </a:p>
          <a:p>
            <a:pPr lvl="1"/>
            <a:r>
              <a:rPr lang="en-US" altLang="zh-TW" dirty="0"/>
              <a:t>Defines signal values with respect to a </a:t>
            </a:r>
            <a:r>
              <a:rPr lang="en-US" altLang="zh-TW" b="1" dirty="0"/>
              <a:t>clock</a:t>
            </a:r>
          </a:p>
          <a:p>
            <a:r>
              <a:rPr lang="en-US" altLang="zh-TW" dirty="0"/>
              <a:t>Structural</a:t>
            </a:r>
            <a:r>
              <a:rPr lang="zh-TW" altLang="en-US" dirty="0"/>
              <a:t> </a:t>
            </a:r>
            <a:r>
              <a:rPr lang="en-US" altLang="zh-TW" dirty="0"/>
              <a:t>(Gate)</a:t>
            </a:r>
          </a:p>
          <a:p>
            <a:pPr lvl="1"/>
            <a:r>
              <a:rPr lang="en-US" altLang="zh-TW" dirty="0"/>
              <a:t>Describes a system by </a:t>
            </a:r>
            <a:r>
              <a:rPr lang="en-US" altLang="zh-TW" dirty="0">
                <a:solidFill>
                  <a:srgbClr val="FF0000"/>
                </a:solidFill>
              </a:rPr>
              <a:t>connecting</a:t>
            </a:r>
            <a:r>
              <a:rPr lang="en-US" altLang="zh-TW" dirty="0"/>
              <a:t> predefined components</a:t>
            </a:r>
          </a:p>
          <a:p>
            <a:pPr lvl="1"/>
            <a:r>
              <a:rPr lang="en-US" altLang="zh-TW" dirty="0"/>
              <a:t>Uses technology-specific, low-level components when mapping from  an RTL description to a </a:t>
            </a:r>
            <a:r>
              <a:rPr lang="en-US" altLang="zh-TW" b="1" dirty="0"/>
              <a:t>gate-level netlist</a:t>
            </a:r>
            <a:r>
              <a:rPr lang="en-US" altLang="zh-TW" dirty="0"/>
              <a:t>, such as during synthesis.</a:t>
            </a:r>
          </a:p>
          <a:p>
            <a:endParaRPr lang="zh-TW" altLang="en-US" dirty="0"/>
          </a:p>
        </p:txBody>
      </p:sp>
      <p:sp>
        <p:nvSpPr>
          <p:cNvPr id="5" name="object 5"/>
          <p:cNvSpPr txBox="1"/>
          <p:nvPr/>
        </p:nvSpPr>
        <p:spPr>
          <a:xfrm>
            <a:off x="11856640" y="6453336"/>
            <a:ext cx="226428" cy="169378"/>
          </a:xfrm>
          <a:prstGeom prst="rect">
            <a:avLst/>
          </a:prstGeom>
        </p:spPr>
        <p:txBody>
          <a:bodyPr vert="horz" wrap="square" lIns="0" tIns="11403" rIns="0" bIns="0" rtlCol="0">
            <a:spAutoFit/>
          </a:bodyPr>
          <a:lstStyle/>
          <a:p>
            <a:pPr marL="32579">
              <a:spcBef>
                <a:spcPts val="90"/>
              </a:spcBef>
            </a:pPr>
            <a:fld id="{81D60167-4931-47E6-BA6A-407CBD079E47}" type="slidenum">
              <a:rPr sz="1026" dirty="0">
                <a:latin typeface="Tahoma"/>
                <a:cs typeface="Tahoma"/>
              </a:rPr>
              <a:pPr marL="32579">
                <a:spcBef>
                  <a:spcPts val="90"/>
                </a:spcBef>
              </a:pPr>
              <a:t>23</a:t>
            </a:fld>
            <a:endParaRPr sz="1026" dirty="0">
              <a:latin typeface="Tahoma"/>
              <a:cs typeface="Tahoma"/>
            </a:endParaRPr>
          </a:p>
        </p:txBody>
      </p:sp>
    </p:spTree>
    <p:extLst>
      <p:ext uri="{BB962C8B-B14F-4D97-AF65-F5344CB8AC3E}">
        <p14:creationId xmlns:p14="http://schemas.microsoft.com/office/powerpoint/2010/main" val="34932715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5" name="Rectangle 3"/>
          <p:cNvSpPr>
            <a:spLocks noGrp="1" noChangeArrowheads="1"/>
          </p:cNvSpPr>
          <p:nvPr>
            <p:ph idx="1"/>
          </p:nvPr>
        </p:nvSpPr>
        <p:spPr/>
        <p:txBody>
          <a:bodyPr/>
          <a:lstStyle/>
          <a:p>
            <a:pPr>
              <a:spcBef>
                <a:spcPts val="600"/>
              </a:spcBef>
            </a:pPr>
            <a:r>
              <a:rPr lang="en-US" altLang="zh-TW" sz="2000" dirty="0"/>
              <a:t>The structural level in </a:t>
            </a:r>
            <a:r>
              <a:rPr lang="en-US" altLang="zh-TW" sz="2000" dirty="0" err="1"/>
              <a:t>Verilog</a:t>
            </a:r>
            <a:r>
              <a:rPr lang="en-US" altLang="zh-TW" sz="2000" dirty="0"/>
              <a:t> is appropriate for </a:t>
            </a:r>
            <a:r>
              <a:rPr lang="en-US" altLang="zh-TW" sz="2000" u="sng" dirty="0"/>
              <a:t>small components</a:t>
            </a:r>
            <a:r>
              <a:rPr lang="en-US" altLang="zh-TW" sz="2000" dirty="0"/>
              <a:t> such as ASIC and FPGA cells.</a:t>
            </a:r>
          </a:p>
          <a:p>
            <a:pPr lvl="1">
              <a:spcBef>
                <a:spcPts val="600"/>
              </a:spcBef>
            </a:pPr>
            <a:r>
              <a:rPr lang="en-US" altLang="zh-TW" sz="1800" dirty="0"/>
              <a:t>Verilog has </a:t>
            </a:r>
            <a:r>
              <a:rPr lang="en-US" altLang="zh-TW" sz="1800" u="sng" dirty="0"/>
              <a:t>built-in primitives</a:t>
            </a:r>
            <a:r>
              <a:rPr lang="en-US" altLang="zh-TW" sz="1800" dirty="0"/>
              <a:t>, such as the and gate, that describe basic logic functions.</a:t>
            </a:r>
            <a:endParaRPr lang="en-US" altLang="zh-TW" sz="1800" dirty="0">
              <a:solidFill>
                <a:srgbClr val="0000FF"/>
              </a:solidFill>
            </a:endParaRPr>
          </a:p>
          <a:p>
            <a:pPr lvl="1">
              <a:spcBef>
                <a:spcPts val="600"/>
              </a:spcBef>
            </a:pPr>
            <a:r>
              <a:rPr lang="en-US" altLang="zh-TW" sz="1800" dirty="0"/>
              <a:t>You can describe your own User Defined Primitives (UDPs).</a:t>
            </a:r>
          </a:p>
          <a:p>
            <a:pPr lvl="1">
              <a:spcBef>
                <a:spcPts val="600"/>
              </a:spcBef>
            </a:pPr>
            <a:r>
              <a:rPr lang="en-US" altLang="zh-TW" sz="1800" dirty="0"/>
              <a:t>The resulting </a:t>
            </a:r>
            <a:r>
              <a:rPr lang="en-US" altLang="zh-TW" sz="1800" dirty="0" err="1">
                <a:solidFill>
                  <a:srgbClr val="FF0000"/>
                </a:solidFill>
              </a:rPr>
              <a:t>netlist</a:t>
            </a:r>
            <a:r>
              <a:rPr lang="en-US" altLang="zh-TW" sz="1800" dirty="0">
                <a:solidFill>
                  <a:srgbClr val="FF0000"/>
                </a:solidFill>
              </a:rPr>
              <a:t> from synthesis is often purely structural</a:t>
            </a:r>
            <a:r>
              <a:rPr lang="en-US" altLang="zh-TW" sz="1800" dirty="0"/>
              <a:t>, but you can also use structural modeling for glue logic.</a:t>
            </a:r>
          </a:p>
          <a:p>
            <a:pPr>
              <a:spcBef>
                <a:spcPts val="600"/>
              </a:spcBef>
            </a:pPr>
            <a:r>
              <a:rPr lang="en-US" altLang="zh-TW" sz="2000" dirty="0"/>
              <a:t>The function of the following structural model is represented in </a:t>
            </a:r>
            <a:r>
              <a:rPr lang="en-US" altLang="zh-TW" sz="2000" dirty="0" err="1"/>
              <a:t>Verilog</a:t>
            </a:r>
            <a:r>
              <a:rPr lang="en-US" altLang="zh-TW" sz="2000" dirty="0"/>
              <a:t> primitives, or gates. It also contains propagation delays:</a:t>
            </a:r>
          </a:p>
        </p:txBody>
      </p:sp>
      <p:sp>
        <p:nvSpPr>
          <p:cNvPr id="520194" name="Rectangle 2"/>
          <p:cNvSpPr>
            <a:spLocks noGrp="1" noChangeArrowheads="1"/>
          </p:cNvSpPr>
          <p:nvPr>
            <p:ph type="title"/>
          </p:nvPr>
        </p:nvSpPr>
        <p:spPr/>
        <p:txBody>
          <a:bodyPr>
            <a:normAutofit/>
          </a:bodyPr>
          <a:lstStyle/>
          <a:p>
            <a:r>
              <a:rPr lang="en-US" altLang="zh-TW" dirty="0"/>
              <a:t>Gate (Structural)</a:t>
            </a:r>
          </a:p>
        </p:txBody>
      </p:sp>
      <p:sp>
        <p:nvSpPr>
          <p:cNvPr id="9" name="投影片編號版面配置區 5"/>
          <p:cNvSpPr>
            <a:spLocks noGrp="1"/>
          </p:cNvSpPr>
          <p:nvPr>
            <p:ph type="sldNum" sz="quarter" idx="12"/>
          </p:nvPr>
        </p:nvSpPr>
        <p:spPr/>
        <p:txBody>
          <a:bodyPr/>
          <a:lstStyle/>
          <a:p>
            <a:fld id="{5F7990F4-393F-449C-BD69-ADC203C430D8}" type="slidenum">
              <a:rPr lang="en-US" altLang="zh-TW"/>
              <a:pPr/>
              <a:t>24</a:t>
            </a:fld>
            <a:endParaRPr lang="en-US" altLang="zh-TW"/>
          </a:p>
        </p:txBody>
      </p:sp>
      <p:pic>
        <p:nvPicPr>
          <p:cNvPr id="520196" name="Picture 4"/>
          <p:cNvPicPr>
            <a:picLocks noChangeAspect="1" noChangeArrowheads="1"/>
          </p:cNvPicPr>
          <p:nvPr/>
        </p:nvPicPr>
        <p:blipFill>
          <a:blip r:embed="rId2" cstate="print"/>
          <a:srcRect/>
          <a:stretch>
            <a:fillRect/>
          </a:stretch>
        </p:blipFill>
        <p:spPr bwMode="auto">
          <a:xfrm>
            <a:off x="2567608" y="4261395"/>
            <a:ext cx="7383462" cy="2573338"/>
          </a:xfrm>
          <a:prstGeom prst="rect">
            <a:avLst/>
          </a:prstGeom>
          <a:noFill/>
          <a:ln w="25400" algn="ctr">
            <a:noFill/>
            <a:miter lim="800000"/>
            <a:headEnd/>
            <a:tailEnd/>
          </a:ln>
          <a:effectLst/>
        </p:spPr>
      </p:pic>
      <p:sp>
        <p:nvSpPr>
          <p:cNvPr id="520197" name="Line 5"/>
          <p:cNvSpPr>
            <a:spLocks noChangeShapeType="1"/>
          </p:cNvSpPr>
          <p:nvPr/>
        </p:nvSpPr>
        <p:spPr bwMode="auto">
          <a:xfrm flipH="1">
            <a:off x="2782887" y="2348880"/>
            <a:ext cx="1368897" cy="2737172"/>
          </a:xfrm>
          <a:prstGeom prst="line">
            <a:avLst/>
          </a:prstGeom>
          <a:noFill/>
          <a:ln w="25400" cap="rnd">
            <a:solidFill>
              <a:srgbClr val="339933"/>
            </a:solidFill>
            <a:prstDash val="sysDot"/>
            <a:round/>
            <a:headEnd/>
            <a:tailEnd type="triangle" w="lg" len="lg"/>
          </a:ln>
          <a:effectLst/>
        </p:spPr>
        <p:txBody>
          <a:bodyPr wrap="none" anchor="ctr"/>
          <a:lstStyle/>
          <a:p>
            <a:endParaRPr lang="zh-TW" altLang="en-US"/>
          </a:p>
        </p:txBody>
      </p:sp>
      <p:sp>
        <p:nvSpPr>
          <p:cNvPr id="520198" name="Oval 6"/>
          <p:cNvSpPr>
            <a:spLocks noChangeArrowheads="1"/>
          </p:cNvSpPr>
          <p:nvPr/>
        </p:nvSpPr>
        <p:spPr bwMode="auto">
          <a:xfrm>
            <a:off x="2495551" y="4941888"/>
            <a:ext cx="504825" cy="792162"/>
          </a:xfrm>
          <a:prstGeom prst="ellipse">
            <a:avLst/>
          </a:prstGeom>
          <a:noFill/>
          <a:ln w="25400" algn="ctr">
            <a:solidFill>
              <a:srgbClr val="339933"/>
            </a:solidFill>
            <a:round/>
            <a:headEnd/>
            <a:tailEnd/>
          </a:ln>
          <a:effectLst/>
        </p:spPr>
        <p:txBody>
          <a:bodyPr wrap="none" anchor="ctr"/>
          <a:lstStyle/>
          <a:p>
            <a:endParaRPr lang="zh-TW" altLang="en-US"/>
          </a:p>
        </p:txBody>
      </p:sp>
    </p:spTree>
    <p:extLst>
      <p:ext uri="{BB962C8B-B14F-4D97-AF65-F5344CB8AC3E}">
        <p14:creationId xmlns:p14="http://schemas.microsoft.com/office/powerpoint/2010/main" val="36701578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019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019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019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01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01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01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0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5" grpId="0" uiExpand="1" build="p"/>
      <p:bldP spid="520197" grpId="0" animBg="1"/>
      <p:bldP spid="52019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a:buClr>
                <a:srgbClr val="000066"/>
              </a:buClr>
            </a:pPr>
            <a:r>
              <a:rPr lang="en-US" altLang="zh-TW" sz="2000" b="1" dirty="0">
                <a:solidFill>
                  <a:srgbClr val="FF00FF"/>
                </a:solidFill>
              </a:rPr>
              <a:t>Describe the algorithm in terms of logical data flow.</a:t>
            </a:r>
          </a:p>
          <a:p>
            <a:pPr lvl="1">
              <a:buClr>
                <a:srgbClr val="000066"/>
              </a:buClr>
            </a:pPr>
            <a:r>
              <a:rPr lang="en-US" altLang="zh-TW" sz="1600" b="1" dirty="0" err="1">
                <a:solidFill>
                  <a:srgbClr val="FF00FF"/>
                </a:solidFill>
              </a:rPr>
              <a:t>Eveything</a:t>
            </a:r>
            <a:r>
              <a:rPr lang="en-US" altLang="zh-TW" sz="1600" b="1" dirty="0">
                <a:solidFill>
                  <a:srgbClr val="FF00FF"/>
                </a:solidFill>
              </a:rPr>
              <a:t> in one line of code </a:t>
            </a:r>
            <a:endParaRPr lang="en-US" altLang="zh-TW" sz="1400" dirty="0"/>
          </a:p>
          <a:p>
            <a:pPr lvl="1">
              <a:buNone/>
            </a:pPr>
            <a:r>
              <a:rPr lang="en-US" altLang="zh-TW" sz="1800" dirty="0">
                <a:latin typeface="Consolas" panose="020B0609020204030204" pitchFamily="49" charset="0"/>
                <a:ea typeface="Tahoma" panose="020B0604030504040204" pitchFamily="34" charset="0"/>
                <a:cs typeface="Tahoma" panose="020B0604030504040204" pitchFamily="34" charset="0"/>
              </a:rPr>
              <a:t>module mux2_1 (out, a, b, </a:t>
            </a:r>
            <a:r>
              <a:rPr lang="en-US" altLang="zh-TW" sz="1800" dirty="0" err="1">
                <a:latin typeface="Consolas" panose="020B0609020204030204" pitchFamily="49" charset="0"/>
                <a:ea typeface="Tahoma" panose="020B0604030504040204" pitchFamily="34" charset="0"/>
                <a:cs typeface="Tahoma" panose="020B0604030504040204" pitchFamily="34" charset="0"/>
              </a:rPr>
              <a:t>sel</a:t>
            </a:r>
            <a:r>
              <a:rPr lang="en-US" altLang="zh-TW" sz="1800" dirty="0">
                <a:latin typeface="Consolas" panose="020B0609020204030204" pitchFamily="49" charset="0"/>
                <a:ea typeface="Tahoma" panose="020B0604030504040204" pitchFamily="34" charset="0"/>
                <a:cs typeface="Tahoma" panose="020B0604030504040204" pitchFamily="34" charset="0"/>
              </a:rPr>
              <a:t>);</a:t>
            </a:r>
          </a:p>
          <a:p>
            <a:pPr lvl="1">
              <a:buNone/>
            </a:pPr>
            <a:r>
              <a:rPr lang="en-US" altLang="zh-TW" sz="1800" dirty="0">
                <a:latin typeface="Consolas" panose="020B0609020204030204" pitchFamily="49" charset="0"/>
                <a:ea typeface="Tahoma" panose="020B0604030504040204" pitchFamily="34" charset="0"/>
                <a:cs typeface="Tahoma" panose="020B0604030504040204" pitchFamily="34" charset="0"/>
              </a:rPr>
              <a:t>output out;</a:t>
            </a:r>
          </a:p>
          <a:p>
            <a:pPr lvl="1">
              <a:buNone/>
            </a:pPr>
            <a:r>
              <a:rPr lang="en-US" altLang="zh-TW" sz="1800" dirty="0">
                <a:latin typeface="Consolas" panose="020B0609020204030204" pitchFamily="49" charset="0"/>
                <a:ea typeface="Tahoma" panose="020B0604030504040204" pitchFamily="34" charset="0"/>
                <a:cs typeface="Tahoma" panose="020B0604030504040204" pitchFamily="34" charset="0"/>
              </a:rPr>
              <a:t>input a, b, </a:t>
            </a:r>
            <a:r>
              <a:rPr lang="en-US" altLang="zh-TW" sz="1800" dirty="0" err="1">
                <a:latin typeface="Consolas" panose="020B0609020204030204" pitchFamily="49" charset="0"/>
                <a:ea typeface="Tahoma" panose="020B0604030504040204" pitchFamily="34" charset="0"/>
                <a:cs typeface="Tahoma" panose="020B0604030504040204" pitchFamily="34" charset="0"/>
              </a:rPr>
              <a:t>sel</a:t>
            </a:r>
            <a:r>
              <a:rPr lang="en-US" altLang="zh-TW" sz="1800" dirty="0">
                <a:latin typeface="Consolas" panose="020B0609020204030204" pitchFamily="49" charset="0"/>
                <a:ea typeface="Tahoma" panose="020B0604030504040204" pitchFamily="34" charset="0"/>
                <a:cs typeface="Tahoma" panose="020B0604030504040204" pitchFamily="34" charset="0"/>
              </a:rPr>
              <a:t>;</a:t>
            </a:r>
          </a:p>
          <a:p>
            <a:pPr lvl="1">
              <a:buNone/>
            </a:pPr>
            <a:r>
              <a:rPr lang="en-US" altLang="zh-TW" sz="1800" dirty="0">
                <a:latin typeface="Consolas" panose="020B0609020204030204" pitchFamily="49" charset="0"/>
                <a:ea typeface="Tahoma" panose="020B0604030504040204" pitchFamily="34" charset="0"/>
                <a:cs typeface="Tahoma" panose="020B0604030504040204" pitchFamily="34" charset="0"/>
              </a:rPr>
              <a:t> 	</a:t>
            </a:r>
            <a:r>
              <a:rPr lang="en-US" altLang="zh-TW" sz="1800" dirty="0">
                <a:solidFill>
                  <a:srgbClr val="FF0000"/>
                </a:solidFill>
                <a:latin typeface="Consolas" panose="020B0609020204030204" pitchFamily="49" charset="0"/>
                <a:ea typeface="Tahoma" panose="020B0604030504040204" pitchFamily="34" charset="0"/>
                <a:cs typeface="Tahoma" panose="020B0604030504040204" pitchFamily="34" charset="0"/>
              </a:rPr>
              <a:t>assign</a:t>
            </a:r>
            <a:r>
              <a:rPr lang="en-US" altLang="zh-TW" sz="1800" dirty="0">
                <a:latin typeface="Consolas" panose="020B0609020204030204" pitchFamily="49" charset="0"/>
                <a:ea typeface="Tahoma" panose="020B0604030504040204" pitchFamily="34" charset="0"/>
                <a:cs typeface="Tahoma" panose="020B0604030504040204" pitchFamily="34" charset="0"/>
              </a:rPr>
              <a:t> </a:t>
            </a:r>
            <a:r>
              <a:rPr lang="en-US" altLang="zh-TW" sz="1800" dirty="0">
                <a:solidFill>
                  <a:schemeClr val="accent2">
                    <a:lumMod val="75000"/>
                  </a:schemeClr>
                </a:solidFill>
                <a:latin typeface="Consolas" panose="020B0609020204030204" pitchFamily="49" charset="0"/>
                <a:ea typeface="Tahoma" panose="020B0604030504040204" pitchFamily="34" charset="0"/>
                <a:cs typeface="Tahoma" panose="020B0604030504040204" pitchFamily="34" charset="0"/>
              </a:rPr>
              <a:t>out = (a&amp;~</a:t>
            </a:r>
            <a:r>
              <a:rPr lang="en-US" altLang="zh-TW" sz="1800" dirty="0" err="1">
                <a:solidFill>
                  <a:schemeClr val="accent2">
                    <a:lumMod val="75000"/>
                  </a:schemeClr>
                </a:solidFill>
                <a:latin typeface="Consolas" panose="020B0609020204030204" pitchFamily="49" charset="0"/>
                <a:ea typeface="Tahoma" panose="020B0604030504040204" pitchFamily="34" charset="0"/>
                <a:cs typeface="Tahoma" panose="020B0604030504040204" pitchFamily="34" charset="0"/>
              </a:rPr>
              <a:t>sel</a:t>
            </a:r>
            <a:r>
              <a:rPr lang="en-US" altLang="zh-TW" sz="1800" dirty="0">
                <a:solidFill>
                  <a:schemeClr val="accent2">
                    <a:lumMod val="75000"/>
                  </a:schemeClr>
                </a:solidFill>
                <a:latin typeface="Consolas" panose="020B0609020204030204" pitchFamily="49" charset="0"/>
                <a:ea typeface="Tahoma" panose="020B0604030504040204" pitchFamily="34" charset="0"/>
                <a:cs typeface="Tahoma" panose="020B0604030504040204" pitchFamily="34" charset="0"/>
              </a:rPr>
              <a:t>) | (</a:t>
            </a:r>
            <a:r>
              <a:rPr lang="en-US" altLang="zh-TW" sz="1800" dirty="0" err="1">
                <a:solidFill>
                  <a:schemeClr val="accent2">
                    <a:lumMod val="75000"/>
                  </a:schemeClr>
                </a:solidFill>
                <a:latin typeface="Consolas" panose="020B0609020204030204" pitchFamily="49" charset="0"/>
                <a:ea typeface="Tahoma" panose="020B0604030504040204" pitchFamily="34" charset="0"/>
                <a:cs typeface="Tahoma" panose="020B0604030504040204" pitchFamily="34" charset="0"/>
              </a:rPr>
              <a:t>b&amp;sel</a:t>
            </a:r>
            <a:r>
              <a:rPr lang="en-US" altLang="zh-TW" sz="1800" dirty="0">
                <a:solidFill>
                  <a:schemeClr val="accent2">
                    <a:lumMod val="75000"/>
                  </a:schemeClr>
                </a:solidFill>
                <a:latin typeface="Consolas" panose="020B0609020204030204" pitchFamily="49" charset="0"/>
                <a:ea typeface="Tahoma" panose="020B0604030504040204" pitchFamily="34" charset="0"/>
                <a:cs typeface="Tahoma" panose="020B0604030504040204" pitchFamily="34" charset="0"/>
              </a:rPr>
              <a:t>);</a:t>
            </a:r>
          </a:p>
          <a:p>
            <a:pPr lvl="1">
              <a:buNone/>
            </a:pPr>
            <a:r>
              <a:rPr lang="en-US" altLang="zh-TW" sz="1800" dirty="0">
                <a:latin typeface="Consolas" panose="020B0609020204030204" pitchFamily="49" charset="0"/>
                <a:ea typeface="Tahoma" panose="020B0604030504040204" pitchFamily="34" charset="0"/>
                <a:cs typeface="Tahoma" panose="020B0604030504040204" pitchFamily="34" charset="0"/>
              </a:rPr>
              <a:t>    // or assign out = (</a:t>
            </a:r>
            <a:r>
              <a:rPr lang="en-US" altLang="zh-TW" sz="1800" dirty="0" err="1">
                <a:latin typeface="Consolas" panose="020B0609020204030204" pitchFamily="49" charset="0"/>
                <a:ea typeface="Tahoma" panose="020B0604030504040204" pitchFamily="34" charset="0"/>
                <a:cs typeface="Tahoma" panose="020B0604030504040204" pitchFamily="34" charset="0"/>
              </a:rPr>
              <a:t>sel</a:t>
            </a:r>
            <a:r>
              <a:rPr lang="en-US" altLang="zh-TW" sz="1800" dirty="0">
                <a:latin typeface="Consolas" panose="020B0609020204030204" pitchFamily="49" charset="0"/>
                <a:ea typeface="Tahoma" panose="020B0604030504040204" pitchFamily="34" charset="0"/>
                <a:cs typeface="Tahoma" panose="020B0604030504040204" pitchFamily="34" charset="0"/>
              </a:rPr>
              <a:t> == 0) ? a : b;</a:t>
            </a:r>
          </a:p>
          <a:p>
            <a:pPr lvl="1">
              <a:buNone/>
            </a:pPr>
            <a:r>
              <a:rPr lang="en-US" altLang="zh-TW" sz="1800" dirty="0" err="1">
                <a:latin typeface="Consolas" panose="020B0609020204030204" pitchFamily="49" charset="0"/>
                <a:ea typeface="Tahoma" panose="020B0604030504040204" pitchFamily="34" charset="0"/>
                <a:cs typeface="Tahoma" panose="020B0604030504040204" pitchFamily="34" charset="0"/>
              </a:rPr>
              <a:t>endmodule</a:t>
            </a:r>
            <a:endParaRPr lang="en-US" altLang="zh-TW" sz="1800" dirty="0">
              <a:latin typeface="Consolas" panose="020B0609020204030204" pitchFamily="49" charset="0"/>
              <a:ea typeface="Tahoma" panose="020B0604030504040204" pitchFamily="34" charset="0"/>
              <a:cs typeface="Tahoma" panose="020B0604030504040204" pitchFamily="34" charset="0"/>
            </a:endParaRPr>
          </a:p>
          <a:p>
            <a:endParaRPr lang="en-US" altLang="zh-TW" sz="2000" b="1" dirty="0"/>
          </a:p>
          <a:p>
            <a:pPr marL="0" indent="0">
              <a:buNone/>
            </a:pPr>
            <a:endParaRPr lang="en-US" altLang="zh-TW" sz="2000" b="1" dirty="0"/>
          </a:p>
        </p:txBody>
      </p:sp>
      <p:sp>
        <p:nvSpPr>
          <p:cNvPr id="2" name="標題 1"/>
          <p:cNvSpPr>
            <a:spLocks noGrp="1"/>
          </p:cNvSpPr>
          <p:nvPr>
            <p:ph type="title"/>
          </p:nvPr>
        </p:nvSpPr>
        <p:spPr/>
        <p:txBody>
          <a:bodyPr>
            <a:normAutofit/>
          </a:bodyPr>
          <a:lstStyle/>
          <a:p>
            <a:r>
              <a:rPr lang="en-US" altLang="zh-TW" dirty="0"/>
              <a:t>Dataflow (RTL)</a:t>
            </a:r>
            <a:endParaRPr lang="zh-TW" altLang="en-US" dirty="0"/>
          </a:p>
        </p:txBody>
      </p:sp>
      <p:sp>
        <p:nvSpPr>
          <p:cNvPr id="4" name="投影片編號版面配置區 3"/>
          <p:cNvSpPr>
            <a:spLocks noGrp="1"/>
          </p:cNvSpPr>
          <p:nvPr>
            <p:ph type="sldNum" sz="quarter" idx="12"/>
          </p:nvPr>
        </p:nvSpPr>
        <p:spPr/>
        <p:txBody>
          <a:bodyPr/>
          <a:lstStyle/>
          <a:p>
            <a:fld id="{F8DA664E-8A0E-4595-B90C-C3432E52D5CB}" type="slidenum">
              <a:rPr lang="en-US" altLang="zh-TW" smtClean="0"/>
              <a:pPr/>
              <a:t>25</a:t>
            </a:fld>
            <a:endParaRPr lang="en-US" altLang="zh-TW"/>
          </a:p>
        </p:txBody>
      </p:sp>
      <p:pic>
        <p:nvPicPr>
          <p:cNvPr id="5" name="Picture 5"/>
          <p:cNvPicPr>
            <a:picLocks noChangeAspect="1" noChangeArrowheads="1"/>
          </p:cNvPicPr>
          <p:nvPr/>
        </p:nvPicPr>
        <p:blipFill>
          <a:blip r:embed="rId2" cstate="print"/>
          <a:srcRect l="43881"/>
          <a:stretch>
            <a:fillRect/>
          </a:stretch>
        </p:blipFill>
        <p:spPr bwMode="auto">
          <a:xfrm>
            <a:off x="6528048" y="1772816"/>
            <a:ext cx="3567112" cy="2216150"/>
          </a:xfrm>
          <a:prstGeom prst="rect">
            <a:avLst/>
          </a:prstGeom>
          <a:noFill/>
          <a:ln w="25400" algn="ctr">
            <a:noFill/>
            <a:miter lim="800000"/>
            <a:headEnd/>
            <a:tailEnd/>
          </a:ln>
          <a:effectLst/>
        </p:spPr>
      </p:pic>
      <p:pic>
        <p:nvPicPr>
          <p:cNvPr id="6" name="Picture 5"/>
          <p:cNvPicPr>
            <a:picLocks noChangeAspect="1" noChangeArrowheads="1"/>
          </p:cNvPicPr>
          <p:nvPr/>
        </p:nvPicPr>
        <p:blipFill>
          <a:blip r:embed="rId3" cstate="print"/>
          <a:srcRect/>
          <a:stretch>
            <a:fillRect/>
          </a:stretch>
        </p:blipFill>
        <p:spPr bwMode="auto">
          <a:xfrm>
            <a:off x="3503712" y="4299670"/>
            <a:ext cx="4751388" cy="2225675"/>
          </a:xfrm>
          <a:prstGeom prst="rect">
            <a:avLst/>
          </a:prstGeom>
          <a:noFill/>
          <a:ln w="9525">
            <a:noFill/>
            <a:miter lim="800000"/>
            <a:headEnd/>
            <a:tailEnd/>
          </a:ln>
          <a:effectLst/>
        </p:spPr>
      </p:pic>
    </p:spTree>
    <p:extLst>
      <p:ext uri="{BB962C8B-B14F-4D97-AF65-F5344CB8AC3E}">
        <p14:creationId xmlns:p14="http://schemas.microsoft.com/office/powerpoint/2010/main" val="33393564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1" name="Rectangle 3"/>
          <p:cNvSpPr>
            <a:spLocks noGrp="1" noChangeArrowheads="1"/>
          </p:cNvSpPr>
          <p:nvPr>
            <p:ph idx="1"/>
          </p:nvPr>
        </p:nvSpPr>
        <p:spPr/>
        <p:txBody>
          <a:bodyPr/>
          <a:lstStyle/>
          <a:p>
            <a:pPr>
              <a:buClr>
                <a:srgbClr val="000066"/>
              </a:buClr>
            </a:pPr>
            <a:r>
              <a:rPr lang="en-US" altLang="zh-TW" sz="2000" b="1" dirty="0">
                <a:solidFill>
                  <a:srgbClr val="FF00FF"/>
                </a:solidFill>
              </a:rPr>
              <a:t>Describe the algorithm without concern for the actual logic required to implement it. </a:t>
            </a:r>
          </a:p>
          <a:p>
            <a:pPr>
              <a:spcBef>
                <a:spcPct val="10000"/>
              </a:spcBef>
            </a:pPr>
            <a:r>
              <a:rPr lang="en-US" altLang="zh-TW" sz="2000" dirty="0"/>
              <a:t>The behavior of the following MUX is : always, at any change in signals </a:t>
            </a:r>
            <a:r>
              <a:rPr lang="en-US" altLang="zh-TW" sz="2000" dirty="0">
                <a:solidFill>
                  <a:srgbClr val="FF0000"/>
                </a:solidFill>
              </a:rPr>
              <a:t>a</a:t>
            </a:r>
            <a:r>
              <a:rPr lang="en-US" altLang="zh-TW" sz="2000" dirty="0"/>
              <a:t> or </a:t>
            </a:r>
            <a:r>
              <a:rPr lang="en-US" altLang="zh-TW" sz="2000" dirty="0">
                <a:solidFill>
                  <a:srgbClr val="FF0000"/>
                </a:solidFill>
              </a:rPr>
              <a:t>b</a:t>
            </a:r>
            <a:r>
              <a:rPr lang="en-US" altLang="zh-TW" sz="2000" dirty="0"/>
              <a:t> or </a:t>
            </a:r>
            <a:r>
              <a:rPr lang="en-US" altLang="zh-TW" sz="2000" dirty="0" err="1">
                <a:solidFill>
                  <a:srgbClr val="FF0000"/>
                </a:solidFill>
              </a:rPr>
              <a:t>sl</a:t>
            </a:r>
            <a:r>
              <a:rPr lang="en-US" altLang="zh-TW" sz="2000" dirty="0"/>
              <a:t>, if </a:t>
            </a:r>
            <a:r>
              <a:rPr lang="en-US" altLang="zh-TW" sz="2000" dirty="0" err="1">
                <a:solidFill>
                  <a:srgbClr val="FF0000"/>
                </a:solidFill>
              </a:rPr>
              <a:t>sl</a:t>
            </a:r>
            <a:r>
              <a:rPr lang="en-US" altLang="zh-TW" sz="2000" dirty="0"/>
              <a:t> is 0 pass the value of </a:t>
            </a:r>
            <a:r>
              <a:rPr lang="en-US" altLang="zh-TW" sz="2000" dirty="0">
                <a:solidFill>
                  <a:srgbClr val="FF0000"/>
                </a:solidFill>
              </a:rPr>
              <a:t>a</a:t>
            </a:r>
            <a:r>
              <a:rPr lang="en-US" altLang="zh-TW" sz="2000" dirty="0"/>
              <a:t> to </a:t>
            </a:r>
            <a:r>
              <a:rPr lang="en-US" altLang="zh-TW" sz="2000" dirty="0">
                <a:solidFill>
                  <a:srgbClr val="FF0000"/>
                </a:solidFill>
              </a:rPr>
              <a:t>out</a:t>
            </a:r>
            <a:r>
              <a:rPr lang="en-US" altLang="zh-TW" sz="2000" dirty="0"/>
              <a:t>, else pass the value of </a:t>
            </a:r>
            <a:r>
              <a:rPr lang="en-US" altLang="zh-TW" sz="2000" dirty="0">
                <a:solidFill>
                  <a:srgbClr val="FF0000"/>
                </a:solidFill>
              </a:rPr>
              <a:t>b</a:t>
            </a:r>
            <a:r>
              <a:rPr lang="en-US" altLang="zh-TW" sz="2000" dirty="0"/>
              <a:t> to </a:t>
            </a:r>
            <a:r>
              <a:rPr lang="en-US" altLang="zh-TW" sz="2000" dirty="0">
                <a:solidFill>
                  <a:srgbClr val="FF0000"/>
                </a:solidFill>
              </a:rPr>
              <a:t>out</a:t>
            </a:r>
            <a:r>
              <a:rPr lang="en-US" altLang="zh-TW" sz="2000" dirty="0"/>
              <a:t>.</a:t>
            </a:r>
          </a:p>
          <a:p>
            <a:pPr>
              <a:spcBef>
                <a:spcPct val="10000"/>
              </a:spcBef>
            </a:pPr>
            <a:endParaRPr lang="en-US" altLang="zh-TW" sz="2000" dirty="0"/>
          </a:p>
          <a:p>
            <a:pPr>
              <a:spcBef>
                <a:spcPct val="10000"/>
              </a:spcBef>
            </a:pPr>
            <a:endParaRPr lang="en-US" altLang="zh-TW" sz="2000" dirty="0"/>
          </a:p>
          <a:p>
            <a:pPr>
              <a:spcBef>
                <a:spcPct val="10000"/>
              </a:spcBef>
            </a:pPr>
            <a:endParaRPr lang="en-US" altLang="zh-TW" sz="2000" dirty="0"/>
          </a:p>
          <a:p>
            <a:pPr>
              <a:spcBef>
                <a:spcPct val="10000"/>
              </a:spcBef>
            </a:pPr>
            <a:endParaRPr lang="en-US" altLang="zh-TW" sz="2000" dirty="0"/>
          </a:p>
          <a:p>
            <a:pPr>
              <a:spcBef>
                <a:spcPct val="10000"/>
              </a:spcBef>
            </a:pPr>
            <a:endParaRPr lang="en-US" altLang="zh-TW" sz="2000" dirty="0"/>
          </a:p>
          <a:p>
            <a:pPr>
              <a:spcBef>
                <a:spcPct val="10000"/>
              </a:spcBef>
            </a:pPr>
            <a:endParaRPr lang="en-US" altLang="zh-TW" sz="2000" dirty="0"/>
          </a:p>
          <a:p>
            <a:pPr>
              <a:spcBef>
                <a:spcPct val="10000"/>
              </a:spcBef>
            </a:pPr>
            <a:endParaRPr lang="en-US" altLang="zh-TW" sz="2000" dirty="0"/>
          </a:p>
          <a:p>
            <a:pPr>
              <a:spcBef>
                <a:spcPct val="10000"/>
              </a:spcBef>
            </a:pPr>
            <a:r>
              <a:rPr lang="en-US" altLang="zh-TW" sz="2000" dirty="0"/>
              <a:t>In a behavioral model, the function of the logic is modeled using high level language constructs, such as </a:t>
            </a:r>
            <a:r>
              <a:rPr lang="en-US" altLang="zh-TW" sz="2000" dirty="0">
                <a:solidFill>
                  <a:srgbClr val="FF0000"/>
                </a:solidFill>
              </a:rPr>
              <a:t>@</a:t>
            </a:r>
            <a:r>
              <a:rPr lang="en-US" altLang="zh-TW" sz="2000" dirty="0"/>
              <a:t>, </a:t>
            </a:r>
            <a:r>
              <a:rPr lang="en-US" altLang="zh-TW" sz="2000" dirty="0">
                <a:solidFill>
                  <a:srgbClr val="FF0000"/>
                </a:solidFill>
              </a:rPr>
              <a:t>while</a:t>
            </a:r>
            <a:r>
              <a:rPr lang="en-US" altLang="zh-TW" sz="2000" dirty="0"/>
              <a:t>, </a:t>
            </a:r>
            <a:r>
              <a:rPr lang="en-US" altLang="zh-TW" sz="2000" dirty="0">
                <a:solidFill>
                  <a:srgbClr val="FF0000"/>
                </a:solidFill>
              </a:rPr>
              <a:t>wait</a:t>
            </a:r>
            <a:r>
              <a:rPr lang="en-US" altLang="zh-TW" sz="2000" dirty="0"/>
              <a:t>, </a:t>
            </a:r>
            <a:r>
              <a:rPr lang="en-US" altLang="zh-TW" sz="2000" dirty="0">
                <a:solidFill>
                  <a:srgbClr val="FF0000"/>
                </a:solidFill>
              </a:rPr>
              <a:t>if </a:t>
            </a:r>
            <a:r>
              <a:rPr lang="en-US" altLang="zh-TW" sz="2000" dirty="0"/>
              <a:t>and </a:t>
            </a:r>
            <a:r>
              <a:rPr lang="en-US" altLang="zh-TW" sz="2000" dirty="0">
                <a:solidFill>
                  <a:srgbClr val="FF0000"/>
                </a:solidFill>
              </a:rPr>
              <a:t>case</a:t>
            </a:r>
            <a:r>
              <a:rPr lang="en-US" altLang="zh-TW" sz="2000" dirty="0"/>
              <a:t>.</a:t>
            </a:r>
          </a:p>
          <a:p>
            <a:pPr>
              <a:spcBef>
                <a:spcPct val="10000"/>
              </a:spcBef>
              <a:buClr>
                <a:srgbClr val="000066"/>
              </a:buClr>
            </a:pPr>
            <a:r>
              <a:rPr lang="en-US" altLang="zh-TW" sz="2000" u="sng" dirty="0">
                <a:solidFill>
                  <a:srgbClr val="FF0000"/>
                </a:solidFill>
              </a:rPr>
              <a:t>Test benches</a:t>
            </a:r>
            <a:r>
              <a:rPr lang="en-US" altLang="zh-TW" sz="2000" dirty="0"/>
              <a:t>, or test fixtures, are typically modeled at the behavioral level. All behavioral constructs are legal for test benches.</a:t>
            </a:r>
          </a:p>
        </p:txBody>
      </p:sp>
      <p:sp>
        <p:nvSpPr>
          <p:cNvPr id="519170" name="Rectangle 2"/>
          <p:cNvSpPr>
            <a:spLocks noGrp="1" noChangeArrowheads="1"/>
          </p:cNvSpPr>
          <p:nvPr>
            <p:ph type="title"/>
          </p:nvPr>
        </p:nvSpPr>
        <p:spPr/>
        <p:txBody>
          <a:bodyPr>
            <a:normAutofit/>
          </a:bodyPr>
          <a:lstStyle/>
          <a:p>
            <a:r>
              <a:rPr lang="en-US" altLang="zh-TW" dirty="0"/>
              <a:t>Behavioral</a:t>
            </a:r>
          </a:p>
        </p:txBody>
      </p:sp>
      <p:sp>
        <p:nvSpPr>
          <p:cNvPr id="6" name="投影片編號版面配置區 5"/>
          <p:cNvSpPr>
            <a:spLocks noGrp="1"/>
          </p:cNvSpPr>
          <p:nvPr>
            <p:ph type="sldNum" sz="quarter" idx="12"/>
          </p:nvPr>
        </p:nvSpPr>
        <p:spPr/>
        <p:txBody>
          <a:bodyPr/>
          <a:lstStyle/>
          <a:p>
            <a:fld id="{0AF46559-1B78-4596-808E-4B0F8A65D728}" type="slidenum">
              <a:rPr lang="en-US" altLang="zh-TW"/>
              <a:pPr/>
              <a:t>26</a:t>
            </a:fld>
            <a:endParaRPr lang="en-US" altLang="zh-TW"/>
          </a:p>
        </p:txBody>
      </p:sp>
      <p:pic>
        <p:nvPicPr>
          <p:cNvPr id="519172" name="Picture 4"/>
          <p:cNvPicPr>
            <a:picLocks noChangeAspect="1" noChangeArrowheads="1"/>
          </p:cNvPicPr>
          <p:nvPr/>
        </p:nvPicPr>
        <p:blipFill>
          <a:blip r:embed="rId2" cstate="print"/>
          <a:srcRect/>
          <a:stretch>
            <a:fillRect/>
          </a:stretch>
        </p:blipFill>
        <p:spPr bwMode="auto">
          <a:xfrm>
            <a:off x="2783632" y="2492896"/>
            <a:ext cx="6662738" cy="2032000"/>
          </a:xfrm>
          <a:prstGeom prst="rect">
            <a:avLst/>
          </a:prstGeom>
          <a:noFill/>
          <a:ln w="25400" algn="ctr">
            <a:noFill/>
            <a:miter lim="800000"/>
            <a:headEnd/>
            <a:tailEnd/>
          </a:ln>
          <a:effectLst/>
        </p:spPr>
      </p:pic>
    </p:spTree>
    <p:extLst>
      <p:ext uri="{BB962C8B-B14F-4D97-AF65-F5344CB8AC3E}">
        <p14:creationId xmlns:p14="http://schemas.microsoft.com/office/powerpoint/2010/main" val="15998882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9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9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917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9171">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91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投影片編號版面配置區 5"/>
          <p:cNvSpPr>
            <a:spLocks noGrp="1"/>
          </p:cNvSpPr>
          <p:nvPr>
            <p:ph type="sldNum" sz="quarter" idx="12"/>
          </p:nvPr>
        </p:nvSpPr>
        <p:spPr>
          <a:xfrm>
            <a:off x="9088438" y="6524626"/>
            <a:ext cx="823912" cy="250825"/>
          </a:xfrm>
        </p:spPr>
        <p:txBody>
          <a:bodyPr>
            <a:normAutofit fontScale="92500" lnSpcReduction="10000"/>
          </a:bodyPr>
          <a:lstStyle/>
          <a:p>
            <a:fld id="{8681A6BF-9984-4F6C-BDF6-D218752307C6}" type="slidenum">
              <a:rPr lang="en-US" altLang="zh-TW"/>
              <a:pPr/>
              <a:t>27</a:t>
            </a:fld>
            <a:endParaRPr lang="en-US" altLang="zh-TW"/>
          </a:p>
        </p:txBody>
      </p:sp>
      <p:sp>
        <p:nvSpPr>
          <p:cNvPr id="1287178" name="Text Box 10"/>
          <p:cNvSpPr txBox="1">
            <a:spLocks noChangeArrowheads="1"/>
          </p:cNvSpPr>
          <p:nvPr/>
        </p:nvSpPr>
        <p:spPr bwMode="auto">
          <a:xfrm>
            <a:off x="2567434" y="5803032"/>
            <a:ext cx="3384551" cy="369332"/>
          </a:xfrm>
          <a:prstGeom prst="rect">
            <a:avLst/>
          </a:prstGeom>
          <a:solidFill>
            <a:srgbClr val="CCFF99"/>
          </a:solidFill>
          <a:ln w="25400" algn="ctr">
            <a:noFill/>
            <a:miter lim="800000"/>
            <a:headEnd/>
            <a:tailEnd/>
          </a:ln>
          <a:effectLst/>
        </p:spPr>
        <p:txBody>
          <a:bodyPr wrap="square">
            <a:spAutoFit/>
          </a:bodyPr>
          <a:lstStyle/>
          <a:p>
            <a:pPr algn="ctr">
              <a:spcBef>
                <a:spcPct val="50000"/>
              </a:spcBef>
            </a:pPr>
            <a:r>
              <a:rPr lang="en-US" altLang="zh-TW" b="1" dirty="0">
                <a:solidFill>
                  <a:srgbClr val="6600FF"/>
                </a:solidFill>
              </a:rPr>
              <a:t>Gate/structural Modeling</a:t>
            </a:r>
          </a:p>
        </p:txBody>
      </p:sp>
      <p:sp>
        <p:nvSpPr>
          <p:cNvPr id="1287171" name="Rectangle 3"/>
          <p:cNvSpPr>
            <a:spLocks noGrp="1" noChangeArrowheads="1"/>
          </p:cNvSpPr>
          <p:nvPr>
            <p:ph type="body" idx="1"/>
          </p:nvPr>
        </p:nvSpPr>
        <p:spPr>
          <a:xfrm>
            <a:off x="1343473" y="2059707"/>
            <a:ext cx="4465192" cy="3744912"/>
          </a:xfrm>
        </p:spPr>
        <p:txBody>
          <a:bodyPr>
            <a:normAutofit/>
          </a:bodyPr>
          <a:lstStyle/>
          <a:p>
            <a:pPr>
              <a:buFont typeface="Wingdings 2" pitchFamily="18" charset="2"/>
              <a:buNone/>
            </a:pPr>
            <a:r>
              <a:rPr lang="en-US" altLang="zh-TW" sz="2000" dirty="0">
                <a:latin typeface="Consolas" panose="020B0609020204030204" pitchFamily="49" charset="0"/>
              </a:rPr>
              <a:t>module DF_AND (in1 , in2 , Out)</a:t>
            </a:r>
          </a:p>
          <a:p>
            <a:pPr>
              <a:buFont typeface="Wingdings 2" pitchFamily="18" charset="2"/>
              <a:buNone/>
            </a:pPr>
            <a:endParaRPr lang="en-US" altLang="zh-TW" sz="2000" dirty="0">
              <a:latin typeface="Consolas" panose="020B0609020204030204" pitchFamily="49" charset="0"/>
            </a:endParaRPr>
          </a:p>
          <a:p>
            <a:pPr>
              <a:buFont typeface="Wingdings 2" pitchFamily="18" charset="2"/>
              <a:buNone/>
            </a:pPr>
            <a:r>
              <a:rPr lang="en-US" altLang="zh-TW" sz="2000" dirty="0">
                <a:latin typeface="Consolas" panose="020B0609020204030204" pitchFamily="49" charset="0"/>
              </a:rPr>
              <a:t>input in1, in2 ;</a:t>
            </a:r>
          </a:p>
          <a:p>
            <a:pPr>
              <a:buFont typeface="Wingdings 2" pitchFamily="18" charset="2"/>
              <a:buNone/>
            </a:pPr>
            <a:r>
              <a:rPr lang="en-US" altLang="zh-TW" sz="2000" dirty="0">
                <a:latin typeface="Consolas" panose="020B0609020204030204" pitchFamily="49" charset="0"/>
              </a:rPr>
              <a:t>output Out ;</a:t>
            </a:r>
          </a:p>
          <a:p>
            <a:pPr>
              <a:buFont typeface="Wingdings 2" pitchFamily="18" charset="2"/>
              <a:buNone/>
            </a:pPr>
            <a:r>
              <a:rPr lang="en-US" altLang="zh-TW" sz="2000" dirty="0" err="1">
                <a:latin typeface="Consolas" panose="020B0609020204030204" pitchFamily="49" charset="0"/>
              </a:rPr>
              <a:t>wrie</a:t>
            </a:r>
            <a:r>
              <a:rPr lang="en-US" altLang="zh-TW" sz="2000" dirty="0">
                <a:latin typeface="Consolas" panose="020B0609020204030204" pitchFamily="49" charset="0"/>
              </a:rPr>
              <a:t>  Out ;</a:t>
            </a:r>
          </a:p>
          <a:p>
            <a:pPr>
              <a:buFont typeface="Wingdings 2" pitchFamily="18" charset="2"/>
              <a:buNone/>
            </a:pPr>
            <a:endParaRPr lang="en-US" altLang="zh-TW" sz="2000" dirty="0">
              <a:latin typeface="Consolas" panose="020B0609020204030204" pitchFamily="49" charset="0"/>
            </a:endParaRPr>
          </a:p>
          <a:p>
            <a:pPr>
              <a:buFont typeface="Wingdings 2" pitchFamily="18" charset="2"/>
              <a:buNone/>
            </a:pPr>
            <a:r>
              <a:rPr lang="en-US" altLang="zh-TW" sz="2000" dirty="0">
                <a:latin typeface="Consolas" panose="020B0609020204030204" pitchFamily="49" charset="0"/>
              </a:rPr>
              <a:t>assign  Out = in1 &amp; in2 ;</a:t>
            </a:r>
          </a:p>
          <a:p>
            <a:pPr>
              <a:buFont typeface="Wingdings 2" pitchFamily="18" charset="2"/>
              <a:buNone/>
            </a:pPr>
            <a:endParaRPr lang="en-US" altLang="zh-TW" sz="2000" dirty="0">
              <a:latin typeface="Consolas" panose="020B0609020204030204" pitchFamily="49" charset="0"/>
            </a:endParaRPr>
          </a:p>
          <a:p>
            <a:pPr>
              <a:buFont typeface="Wingdings 2" pitchFamily="18" charset="2"/>
              <a:buNone/>
            </a:pPr>
            <a:endParaRPr lang="en-US" altLang="zh-TW" sz="2000" dirty="0">
              <a:latin typeface="Consolas" panose="020B0609020204030204" pitchFamily="49" charset="0"/>
            </a:endParaRPr>
          </a:p>
          <a:p>
            <a:pPr>
              <a:buFont typeface="Wingdings 2" pitchFamily="18" charset="2"/>
              <a:buNone/>
            </a:pPr>
            <a:r>
              <a:rPr lang="en-US" altLang="zh-TW" sz="2000" dirty="0" err="1">
                <a:latin typeface="Consolas" panose="020B0609020204030204" pitchFamily="49" charset="0"/>
              </a:rPr>
              <a:t>endmodule</a:t>
            </a:r>
            <a:endParaRPr lang="en-US" altLang="zh-TW" sz="2000" dirty="0">
              <a:latin typeface="Consolas" panose="020B0609020204030204" pitchFamily="49" charset="0"/>
            </a:endParaRPr>
          </a:p>
        </p:txBody>
      </p:sp>
      <p:sp>
        <p:nvSpPr>
          <p:cNvPr id="1287172" name="Text Box 4"/>
          <p:cNvSpPr txBox="1">
            <a:spLocks noChangeArrowheads="1"/>
          </p:cNvSpPr>
          <p:nvPr/>
        </p:nvSpPr>
        <p:spPr bwMode="auto">
          <a:xfrm>
            <a:off x="6383338" y="2059708"/>
            <a:ext cx="4176712" cy="4465637"/>
          </a:xfrm>
          <a:prstGeom prst="rect">
            <a:avLst/>
          </a:prstGeom>
          <a:noFill/>
          <a:ln w="9525" algn="ctr">
            <a:noFill/>
            <a:miter lim="800000"/>
            <a:headEnd/>
            <a:tailEnd/>
          </a:ln>
          <a:effectLst/>
        </p:spPr>
        <p:txBody>
          <a:bodyPr/>
          <a:lstStyle/>
          <a:p>
            <a:pPr marL="342900" indent="-342900">
              <a:spcBef>
                <a:spcPct val="20000"/>
              </a:spcBef>
            </a:pPr>
            <a:r>
              <a:rPr lang="en-US" altLang="zh-TW" dirty="0">
                <a:solidFill>
                  <a:srgbClr val="000066"/>
                </a:solidFill>
                <a:latin typeface="Consolas" panose="020B0609020204030204" pitchFamily="49" charset="0"/>
              </a:rPr>
              <a:t>module </a:t>
            </a:r>
            <a:r>
              <a:rPr lang="en-US" altLang="zh-TW" dirty="0" err="1">
                <a:solidFill>
                  <a:srgbClr val="000066"/>
                </a:solidFill>
                <a:latin typeface="Consolas" panose="020B0609020204030204" pitchFamily="49" charset="0"/>
              </a:rPr>
              <a:t>Beh_AND</a:t>
            </a:r>
            <a:r>
              <a:rPr lang="en-US" altLang="zh-TW" dirty="0">
                <a:solidFill>
                  <a:srgbClr val="000066"/>
                </a:solidFill>
                <a:latin typeface="Consolas" panose="020B0609020204030204" pitchFamily="49" charset="0"/>
              </a:rPr>
              <a:t> (in1 , in2 , Out)</a:t>
            </a:r>
          </a:p>
          <a:p>
            <a:pPr marL="342900" indent="-342900">
              <a:spcBef>
                <a:spcPct val="20000"/>
              </a:spcBef>
            </a:pPr>
            <a:endParaRPr lang="en-US" altLang="zh-TW" dirty="0">
              <a:solidFill>
                <a:srgbClr val="000066"/>
              </a:solidFill>
              <a:latin typeface="Consolas" panose="020B0609020204030204" pitchFamily="49" charset="0"/>
            </a:endParaRPr>
          </a:p>
          <a:p>
            <a:pPr marL="342900" indent="-342900">
              <a:spcBef>
                <a:spcPct val="20000"/>
              </a:spcBef>
            </a:pPr>
            <a:r>
              <a:rPr lang="en-US" altLang="zh-TW" dirty="0">
                <a:solidFill>
                  <a:srgbClr val="000066"/>
                </a:solidFill>
                <a:latin typeface="Consolas" panose="020B0609020204030204" pitchFamily="49" charset="0"/>
              </a:rPr>
              <a:t>input  in1 , in2 ;</a:t>
            </a:r>
          </a:p>
          <a:p>
            <a:pPr marL="342900" indent="-342900">
              <a:spcBef>
                <a:spcPct val="20000"/>
              </a:spcBef>
            </a:pPr>
            <a:r>
              <a:rPr lang="en-US" altLang="zh-TW" dirty="0">
                <a:solidFill>
                  <a:srgbClr val="000066"/>
                </a:solidFill>
                <a:latin typeface="Consolas" panose="020B0609020204030204" pitchFamily="49" charset="0"/>
              </a:rPr>
              <a:t>output Out ;</a:t>
            </a:r>
          </a:p>
          <a:p>
            <a:pPr marL="342900" indent="-342900">
              <a:spcBef>
                <a:spcPct val="20000"/>
              </a:spcBef>
            </a:pPr>
            <a:r>
              <a:rPr lang="en-US" altLang="zh-TW" dirty="0" err="1">
                <a:latin typeface="Consolas" panose="020B0609020204030204" pitchFamily="49" charset="0"/>
              </a:rPr>
              <a:t>reg</a:t>
            </a:r>
            <a:r>
              <a:rPr lang="en-US" altLang="zh-TW" dirty="0">
                <a:latin typeface="Consolas" panose="020B0609020204030204" pitchFamily="49" charset="0"/>
              </a:rPr>
              <a:t>   Out ;</a:t>
            </a:r>
          </a:p>
          <a:p>
            <a:pPr marL="342900" indent="-342900">
              <a:spcBef>
                <a:spcPct val="20000"/>
              </a:spcBef>
            </a:pPr>
            <a:endParaRPr lang="en-US" altLang="zh-TW" dirty="0">
              <a:latin typeface="Consolas" panose="020B0609020204030204" pitchFamily="49" charset="0"/>
            </a:endParaRPr>
          </a:p>
          <a:p>
            <a:pPr marL="342900" indent="-342900">
              <a:spcBef>
                <a:spcPct val="20000"/>
              </a:spcBef>
            </a:pPr>
            <a:r>
              <a:rPr lang="en-US" altLang="zh-TW" dirty="0">
                <a:solidFill>
                  <a:srgbClr val="000066"/>
                </a:solidFill>
                <a:latin typeface="Consolas" panose="020B0609020204030204" pitchFamily="49" charset="0"/>
              </a:rPr>
              <a:t>always @ (in1 or in2)</a:t>
            </a:r>
          </a:p>
          <a:p>
            <a:pPr marL="342900" indent="-342900">
              <a:spcBef>
                <a:spcPct val="20000"/>
              </a:spcBef>
            </a:pPr>
            <a:r>
              <a:rPr lang="en-US" altLang="zh-TW" dirty="0">
                <a:solidFill>
                  <a:srgbClr val="000066"/>
                </a:solidFill>
                <a:latin typeface="Consolas" panose="020B0609020204030204" pitchFamily="49" charset="0"/>
              </a:rPr>
              <a:t>begin </a:t>
            </a:r>
          </a:p>
          <a:p>
            <a:pPr marL="342900" indent="-342900">
              <a:spcBef>
                <a:spcPct val="20000"/>
              </a:spcBef>
            </a:pPr>
            <a:r>
              <a:rPr lang="en-US" altLang="zh-TW" dirty="0">
                <a:solidFill>
                  <a:srgbClr val="000066"/>
                </a:solidFill>
                <a:latin typeface="Consolas" panose="020B0609020204030204" pitchFamily="49" charset="0"/>
              </a:rPr>
              <a:t>	Out = in1 &amp; in2 </a:t>
            </a:r>
          </a:p>
          <a:p>
            <a:pPr marL="342900" indent="-342900">
              <a:spcBef>
                <a:spcPct val="20000"/>
              </a:spcBef>
            </a:pPr>
            <a:r>
              <a:rPr lang="en-US" altLang="zh-TW" dirty="0">
                <a:solidFill>
                  <a:srgbClr val="000066"/>
                </a:solidFill>
                <a:latin typeface="Consolas" panose="020B0609020204030204" pitchFamily="49" charset="0"/>
              </a:rPr>
              <a:t>end</a:t>
            </a:r>
          </a:p>
          <a:p>
            <a:pPr marL="342900" indent="-342900">
              <a:spcBef>
                <a:spcPct val="20000"/>
              </a:spcBef>
            </a:pPr>
            <a:endParaRPr lang="en-US" altLang="zh-TW" dirty="0">
              <a:solidFill>
                <a:srgbClr val="000066"/>
              </a:solidFill>
              <a:latin typeface="Consolas" panose="020B0609020204030204" pitchFamily="49" charset="0"/>
            </a:endParaRPr>
          </a:p>
          <a:p>
            <a:pPr marL="342900" indent="-342900">
              <a:spcBef>
                <a:spcPct val="20000"/>
              </a:spcBef>
            </a:pPr>
            <a:r>
              <a:rPr lang="en-US" altLang="zh-TW" dirty="0" err="1">
                <a:solidFill>
                  <a:srgbClr val="000066"/>
                </a:solidFill>
                <a:latin typeface="Consolas" panose="020B0609020204030204" pitchFamily="49" charset="0"/>
              </a:rPr>
              <a:t>endmodule</a:t>
            </a:r>
            <a:endParaRPr lang="en-US" altLang="zh-TW" dirty="0">
              <a:solidFill>
                <a:srgbClr val="000066"/>
              </a:solidFill>
              <a:latin typeface="Consolas" panose="020B0609020204030204" pitchFamily="49" charset="0"/>
            </a:endParaRPr>
          </a:p>
        </p:txBody>
      </p:sp>
      <p:sp>
        <p:nvSpPr>
          <p:cNvPr id="1287173" name="Text Box 5"/>
          <p:cNvSpPr txBox="1">
            <a:spLocks noChangeArrowheads="1"/>
          </p:cNvSpPr>
          <p:nvPr/>
        </p:nvSpPr>
        <p:spPr bwMode="auto">
          <a:xfrm>
            <a:off x="7175500" y="1518369"/>
            <a:ext cx="2736850" cy="369332"/>
          </a:xfrm>
          <a:prstGeom prst="rect">
            <a:avLst/>
          </a:prstGeom>
          <a:noFill/>
          <a:ln w="25400" algn="ctr">
            <a:noFill/>
            <a:miter lim="800000"/>
            <a:headEnd/>
            <a:tailEnd/>
          </a:ln>
          <a:effectLst/>
        </p:spPr>
        <p:txBody>
          <a:bodyPr>
            <a:spAutoFit/>
          </a:bodyPr>
          <a:lstStyle/>
          <a:p>
            <a:pPr algn="ctr">
              <a:spcBef>
                <a:spcPct val="50000"/>
              </a:spcBef>
            </a:pPr>
            <a:r>
              <a:rPr lang="en-US" altLang="zh-TW" b="1">
                <a:solidFill>
                  <a:srgbClr val="0000FF"/>
                </a:solidFill>
                <a:effectLst>
                  <a:outerShdw blurRad="38100" dist="38100" dir="2700000" algn="tl">
                    <a:srgbClr val="C0C0C0"/>
                  </a:outerShdw>
                </a:effectLst>
              </a:rPr>
              <a:t>Behavioral </a:t>
            </a:r>
            <a:r>
              <a:rPr lang="en-US" altLang="zh-TW"/>
              <a:t> </a:t>
            </a:r>
            <a:r>
              <a:rPr lang="en-US" altLang="zh-TW" b="1">
                <a:solidFill>
                  <a:srgbClr val="0000FF"/>
                </a:solidFill>
                <a:effectLst>
                  <a:outerShdw blurRad="38100" dist="38100" dir="2700000" algn="tl">
                    <a:srgbClr val="C0C0C0"/>
                  </a:outerShdw>
                </a:effectLst>
              </a:rPr>
              <a:t>Modeling</a:t>
            </a:r>
            <a:r>
              <a:rPr lang="en-US" altLang="zh-TW"/>
              <a:t> </a:t>
            </a:r>
          </a:p>
        </p:txBody>
      </p:sp>
      <p:sp>
        <p:nvSpPr>
          <p:cNvPr id="1287174" name="Text Box 6"/>
          <p:cNvSpPr txBox="1">
            <a:spLocks noChangeArrowheads="1"/>
          </p:cNvSpPr>
          <p:nvPr/>
        </p:nvSpPr>
        <p:spPr bwMode="auto">
          <a:xfrm>
            <a:off x="2495551" y="1518369"/>
            <a:ext cx="2663825" cy="369332"/>
          </a:xfrm>
          <a:prstGeom prst="rect">
            <a:avLst/>
          </a:prstGeom>
          <a:noFill/>
          <a:ln w="25400" algn="ctr">
            <a:noFill/>
            <a:miter lim="800000"/>
            <a:headEnd/>
            <a:tailEnd/>
          </a:ln>
          <a:effectLst/>
        </p:spPr>
        <p:txBody>
          <a:bodyPr>
            <a:spAutoFit/>
          </a:bodyPr>
          <a:lstStyle/>
          <a:p>
            <a:pPr algn="ctr">
              <a:spcBef>
                <a:spcPct val="50000"/>
              </a:spcBef>
            </a:pPr>
            <a:r>
              <a:rPr lang="en-US" altLang="zh-TW" b="1">
                <a:solidFill>
                  <a:srgbClr val="0000FF"/>
                </a:solidFill>
                <a:effectLst>
                  <a:outerShdw blurRad="38100" dist="38100" dir="2700000" algn="tl">
                    <a:srgbClr val="C0C0C0"/>
                  </a:outerShdw>
                </a:effectLst>
              </a:rPr>
              <a:t>Data Flow Modeling </a:t>
            </a:r>
          </a:p>
        </p:txBody>
      </p:sp>
      <p:sp>
        <p:nvSpPr>
          <p:cNvPr id="1287175" name="Line 7"/>
          <p:cNvSpPr>
            <a:spLocks noChangeShapeType="1"/>
          </p:cNvSpPr>
          <p:nvPr/>
        </p:nvSpPr>
        <p:spPr bwMode="auto">
          <a:xfrm>
            <a:off x="5951538" y="1267545"/>
            <a:ext cx="0" cy="5184775"/>
          </a:xfrm>
          <a:prstGeom prst="line">
            <a:avLst/>
          </a:prstGeom>
          <a:noFill/>
          <a:ln w="25400">
            <a:solidFill>
              <a:schemeClr val="tx1"/>
            </a:solidFill>
            <a:round/>
            <a:headEnd/>
            <a:tailEnd/>
          </a:ln>
          <a:effectLst/>
        </p:spPr>
        <p:txBody>
          <a:bodyPr wrap="none" anchor="ctr"/>
          <a:lstStyle/>
          <a:p>
            <a:endParaRPr lang="zh-TW" altLang="en-US"/>
          </a:p>
        </p:txBody>
      </p:sp>
      <p:sp>
        <p:nvSpPr>
          <p:cNvPr id="1287176" name="Rectangle 8"/>
          <p:cNvSpPr>
            <a:spLocks noChangeArrowheads="1"/>
          </p:cNvSpPr>
          <p:nvPr/>
        </p:nvSpPr>
        <p:spPr bwMode="auto">
          <a:xfrm>
            <a:off x="1415480" y="4653136"/>
            <a:ext cx="2970685" cy="369332"/>
          </a:xfrm>
          <a:prstGeom prst="rect">
            <a:avLst/>
          </a:prstGeom>
          <a:solidFill>
            <a:srgbClr val="FFFF99"/>
          </a:solidFill>
          <a:ln w="25400" algn="ctr">
            <a:noFill/>
            <a:miter lim="800000"/>
            <a:headEnd/>
            <a:tailEnd/>
          </a:ln>
          <a:effectLst/>
        </p:spPr>
        <p:txBody>
          <a:bodyPr wrap="none">
            <a:spAutoFit/>
          </a:bodyPr>
          <a:lstStyle/>
          <a:p>
            <a:r>
              <a:rPr lang="en-US" altLang="zh-TW" dirty="0">
                <a:latin typeface="Consolas" panose="020B0609020204030204" pitchFamily="49" charset="0"/>
              </a:rPr>
              <a:t>and a1(Out, in1, in2);</a:t>
            </a:r>
          </a:p>
        </p:txBody>
      </p:sp>
      <p:sp>
        <p:nvSpPr>
          <p:cNvPr id="1287177" name="Line 9"/>
          <p:cNvSpPr>
            <a:spLocks noChangeShapeType="1"/>
          </p:cNvSpPr>
          <p:nvPr/>
        </p:nvSpPr>
        <p:spPr bwMode="auto">
          <a:xfrm flipH="1" flipV="1">
            <a:off x="2135189" y="5010870"/>
            <a:ext cx="1944687" cy="792163"/>
          </a:xfrm>
          <a:prstGeom prst="line">
            <a:avLst/>
          </a:prstGeom>
          <a:noFill/>
          <a:ln w="25400">
            <a:solidFill>
              <a:srgbClr val="339933"/>
            </a:solidFill>
            <a:round/>
            <a:headEnd/>
            <a:tailEnd type="triangle" w="lg" len="lg"/>
          </a:ln>
          <a:effectLst/>
        </p:spPr>
        <p:txBody>
          <a:bodyPr wrap="none" anchor="ctr"/>
          <a:lstStyle/>
          <a:p>
            <a:endParaRPr lang="zh-TW" altLang="en-US"/>
          </a:p>
        </p:txBody>
      </p:sp>
      <p:sp>
        <p:nvSpPr>
          <p:cNvPr id="2" name="標題 1"/>
          <p:cNvSpPr>
            <a:spLocks noGrp="1"/>
          </p:cNvSpPr>
          <p:nvPr>
            <p:ph type="title"/>
          </p:nvPr>
        </p:nvSpPr>
        <p:spPr/>
        <p:txBody>
          <a:bodyPr>
            <a:normAutofit/>
          </a:bodyPr>
          <a:lstStyle/>
          <a:p>
            <a:r>
              <a:rPr lang="en-US" altLang="zh-TW" dirty="0" err="1"/>
              <a:t>DataFlow</a:t>
            </a:r>
            <a:r>
              <a:rPr lang="en-US" altLang="zh-TW" dirty="0"/>
              <a:t> / Behavioral / Structural</a:t>
            </a:r>
            <a:endParaRPr lang="zh-TW" altLang="en-US" dirty="0"/>
          </a:p>
        </p:txBody>
      </p:sp>
    </p:spTree>
    <p:extLst>
      <p:ext uri="{BB962C8B-B14F-4D97-AF65-F5344CB8AC3E}">
        <p14:creationId xmlns:p14="http://schemas.microsoft.com/office/powerpoint/2010/main" val="3725372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投影片編號版面配置區 5"/>
          <p:cNvSpPr>
            <a:spLocks noGrp="1"/>
          </p:cNvSpPr>
          <p:nvPr>
            <p:ph type="sldNum" sz="quarter" idx="12"/>
          </p:nvPr>
        </p:nvSpPr>
        <p:spPr>
          <a:xfrm>
            <a:off x="9088438" y="6524626"/>
            <a:ext cx="823912" cy="250825"/>
          </a:xfrm>
        </p:spPr>
        <p:txBody>
          <a:bodyPr>
            <a:normAutofit fontScale="92500" lnSpcReduction="10000"/>
          </a:bodyPr>
          <a:lstStyle/>
          <a:p>
            <a:fld id="{89C0BF8D-D184-4A73-805F-CD6799AE1D5A}" type="slidenum">
              <a:rPr lang="en-US" altLang="zh-TW"/>
              <a:pPr/>
              <a:t>28</a:t>
            </a:fld>
            <a:endParaRPr lang="en-US" altLang="zh-TW"/>
          </a:p>
        </p:txBody>
      </p:sp>
      <p:graphicFrame>
        <p:nvGraphicFramePr>
          <p:cNvPr id="1452036" name="Object 4"/>
          <p:cNvGraphicFramePr>
            <a:graphicFrameLocks noGrp="1"/>
          </p:cNvGraphicFramePr>
          <p:nvPr>
            <p:ph idx="1"/>
          </p:nvPr>
        </p:nvGraphicFramePr>
        <p:xfrm>
          <a:off x="2927351" y="1196753"/>
          <a:ext cx="6551613" cy="5472113"/>
        </p:xfrm>
        <a:graphic>
          <a:graphicData uri="http://schemas.openxmlformats.org/presentationml/2006/ole">
            <mc:AlternateContent xmlns:mc="http://schemas.openxmlformats.org/markup-compatibility/2006">
              <mc:Choice xmlns:v="urn:schemas-microsoft-com:vml" Requires="v">
                <p:oleObj name="文件" r:id="rId2" imgW="5727700" imgH="4418013" progId="Word.Document.8">
                  <p:embed/>
                </p:oleObj>
              </mc:Choice>
              <mc:Fallback>
                <p:oleObj name="文件" r:id="rId2" imgW="5727700" imgH="4418013" progId="Word.Document.8">
                  <p:embed/>
                  <p:pic>
                    <p:nvPicPr>
                      <p:cNvPr id="1452036" name="Object 4"/>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1" y="1196753"/>
                        <a:ext cx="6551613" cy="547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2038" name="Rectangle 6"/>
          <p:cNvSpPr>
            <a:spLocks noChangeArrowheads="1"/>
          </p:cNvSpPr>
          <p:nvPr/>
        </p:nvSpPr>
        <p:spPr bwMode="auto">
          <a:xfrm>
            <a:off x="3143250" y="3357340"/>
            <a:ext cx="3384550" cy="360362"/>
          </a:xfrm>
          <a:prstGeom prst="rect">
            <a:avLst/>
          </a:prstGeom>
          <a:noFill/>
          <a:ln w="25400" algn="ctr">
            <a:solidFill>
              <a:srgbClr val="339933"/>
            </a:solidFill>
            <a:miter lim="800000"/>
            <a:headEnd/>
            <a:tailEnd/>
          </a:ln>
          <a:effectLst/>
        </p:spPr>
        <p:txBody>
          <a:bodyPr wrap="none" anchor="ctr"/>
          <a:lstStyle/>
          <a:p>
            <a:endParaRPr lang="zh-TW" altLang="en-US"/>
          </a:p>
        </p:txBody>
      </p:sp>
      <p:sp>
        <p:nvSpPr>
          <p:cNvPr id="1452039" name="Rectangle 7"/>
          <p:cNvSpPr>
            <a:spLocks noChangeArrowheads="1"/>
          </p:cNvSpPr>
          <p:nvPr/>
        </p:nvSpPr>
        <p:spPr bwMode="auto">
          <a:xfrm>
            <a:off x="3143251" y="3933602"/>
            <a:ext cx="3960813" cy="1944688"/>
          </a:xfrm>
          <a:prstGeom prst="rect">
            <a:avLst/>
          </a:prstGeom>
          <a:noFill/>
          <a:ln w="25400" algn="ctr">
            <a:solidFill>
              <a:srgbClr val="339933"/>
            </a:solidFill>
            <a:miter lim="800000"/>
            <a:headEnd/>
            <a:tailEnd/>
          </a:ln>
          <a:effectLst/>
        </p:spPr>
        <p:txBody>
          <a:bodyPr wrap="none" anchor="ctr"/>
          <a:lstStyle/>
          <a:p>
            <a:endParaRPr lang="zh-TW" altLang="en-US"/>
          </a:p>
        </p:txBody>
      </p:sp>
      <p:sp>
        <p:nvSpPr>
          <p:cNvPr id="1452041" name="Text Box 9"/>
          <p:cNvSpPr txBox="1">
            <a:spLocks noChangeArrowheads="1"/>
          </p:cNvSpPr>
          <p:nvPr/>
        </p:nvSpPr>
        <p:spPr bwMode="auto">
          <a:xfrm>
            <a:off x="7104063" y="4724178"/>
            <a:ext cx="2520950" cy="366713"/>
          </a:xfrm>
          <a:prstGeom prst="rect">
            <a:avLst/>
          </a:prstGeom>
          <a:noFill/>
          <a:ln w="25400" algn="ctr">
            <a:noFill/>
            <a:miter lim="800000"/>
            <a:headEnd/>
            <a:tailEnd/>
          </a:ln>
          <a:effectLst/>
        </p:spPr>
        <p:txBody>
          <a:bodyPr>
            <a:spAutoFit/>
          </a:bodyPr>
          <a:lstStyle/>
          <a:p>
            <a:pPr algn="l">
              <a:spcBef>
                <a:spcPct val="50000"/>
              </a:spcBef>
            </a:pPr>
            <a:r>
              <a:rPr lang="en-US" altLang="zh-TW">
                <a:solidFill>
                  <a:srgbClr val="FF0000"/>
                </a:solidFill>
              </a:rPr>
              <a:t>Behavioral</a:t>
            </a:r>
          </a:p>
        </p:txBody>
      </p:sp>
      <p:sp>
        <p:nvSpPr>
          <p:cNvPr id="1452042" name="Text Box 10"/>
          <p:cNvSpPr txBox="1">
            <a:spLocks noChangeArrowheads="1"/>
          </p:cNvSpPr>
          <p:nvPr/>
        </p:nvSpPr>
        <p:spPr bwMode="auto">
          <a:xfrm>
            <a:off x="6527801" y="3357340"/>
            <a:ext cx="2447925" cy="366712"/>
          </a:xfrm>
          <a:prstGeom prst="rect">
            <a:avLst/>
          </a:prstGeom>
          <a:noFill/>
          <a:ln w="25400" algn="ctr">
            <a:noFill/>
            <a:miter lim="800000"/>
            <a:headEnd/>
            <a:tailEnd/>
          </a:ln>
          <a:effectLst/>
        </p:spPr>
        <p:txBody>
          <a:bodyPr>
            <a:spAutoFit/>
          </a:bodyPr>
          <a:lstStyle/>
          <a:p>
            <a:pPr algn="l">
              <a:spcBef>
                <a:spcPct val="50000"/>
              </a:spcBef>
            </a:pPr>
            <a:r>
              <a:rPr lang="en-US" altLang="zh-TW">
                <a:solidFill>
                  <a:srgbClr val="FF0000"/>
                </a:solidFill>
              </a:rPr>
              <a:t>Structural</a:t>
            </a:r>
          </a:p>
        </p:txBody>
      </p:sp>
      <p:sp>
        <p:nvSpPr>
          <p:cNvPr id="1452045" name="Rectangle 13"/>
          <p:cNvSpPr>
            <a:spLocks noChangeArrowheads="1"/>
          </p:cNvSpPr>
          <p:nvPr/>
        </p:nvSpPr>
        <p:spPr bwMode="auto">
          <a:xfrm>
            <a:off x="3143250" y="5876703"/>
            <a:ext cx="4465638" cy="288925"/>
          </a:xfrm>
          <a:prstGeom prst="rect">
            <a:avLst/>
          </a:prstGeom>
          <a:noFill/>
          <a:ln w="25400" algn="ctr">
            <a:solidFill>
              <a:srgbClr val="339933"/>
            </a:solidFill>
            <a:miter lim="800000"/>
            <a:headEnd/>
            <a:tailEnd/>
          </a:ln>
          <a:effectLst/>
        </p:spPr>
        <p:txBody>
          <a:bodyPr wrap="none" anchor="ctr"/>
          <a:lstStyle/>
          <a:p>
            <a:endParaRPr lang="zh-TW" altLang="en-US"/>
          </a:p>
        </p:txBody>
      </p:sp>
      <p:sp>
        <p:nvSpPr>
          <p:cNvPr id="1452046" name="Text Box 14"/>
          <p:cNvSpPr txBox="1">
            <a:spLocks noChangeArrowheads="1"/>
          </p:cNvSpPr>
          <p:nvPr/>
        </p:nvSpPr>
        <p:spPr bwMode="auto">
          <a:xfrm>
            <a:off x="7608889" y="5876703"/>
            <a:ext cx="2376487" cy="366713"/>
          </a:xfrm>
          <a:prstGeom prst="rect">
            <a:avLst/>
          </a:prstGeom>
          <a:noFill/>
          <a:ln w="25400" algn="ctr">
            <a:noFill/>
            <a:miter lim="800000"/>
            <a:headEnd/>
            <a:tailEnd/>
          </a:ln>
          <a:effectLst/>
        </p:spPr>
        <p:txBody>
          <a:bodyPr>
            <a:spAutoFit/>
          </a:bodyPr>
          <a:lstStyle/>
          <a:p>
            <a:pPr algn="l">
              <a:spcBef>
                <a:spcPct val="50000"/>
              </a:spcBef>
            </a:pPr>
            <a:r>
              <a:rPr lang="en-US" altLang="zh-TW">
                <a:solidFill>
                  <a:srgbClr val="FF0000"/>
                </a:solidFill>
              </a:rPr>
              <a:t>Data Flow</a:t>
            </a:r>
          </a:p>
        </p:txBody>
      </p:sp>
      <p:sp>
        <p:nvSpPr>
          <p:cNvPr id="2" name="標題 1"/>
          <p:cNvSpPr>
            <a:spLocks noGrp="1"/>
          </p:cNvSpPr>
          <p:nvPr>
            <p:ph type="title"/>
          </p:nvPr>
        </p:nvSpPr>
        <p:spPr/>
        <p:txBody>
          <a:bodyPr/>
          <a:lstStyle/>
          <a:p>
            <a:r>
              <a:rPr lang="en-US" altLang="zh-TW" dirty="0"/>
              <a:t>Mixed Styles Modeling</a:t>
            </a:r>
            <a:endParaRPr lang="zh-TW" altLang="en-US" dirty="0"/>
          </a:p>
        </p:txBody>
      </p:sp>
    </p:spTree>
    <p:extLst>
      <p:ext uri="{BB962C8B-B14F-4D97-AF65-F5344CB8AC3E}">
        <p14:creationId xmlns:p14="http://schemas.microsoft.com/office/powerpoint/2010/main" val="6244535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6B02354-90F9-EF0C-6BA7-B6AF53F9E890}"/>
              </a:ext>
            </a:extLst>
          </p:cNvPr>
          <p:cNvSpPr>
            <a:spLocks noGrp="1"/>
          </p:cNvSpPr>
          <p:nvPr>
            <p:ph type="title"/>
          </p:nvPr>
        </p:nvSpPr>
        <p:spPr/>
        <p:txBody>
          <a:bodyPr/>
          <a:lstStyle/>
          <a:p>
            <a:r>
              <a:rPr lang="en-US" altLang="zh-TW" dirty="0"/>
              <a:t>Quick tour of </a:t>
            </a:r>
            <a:r>
              <a:rPr lang="en-US" altLang="zh-TW" dirty="0" err="1"/>
              <a:t>verilog</a:t>
            </a:r>
            <a:endParaRPr lang="zh-TW" altLang="en-US" dirty="0"/>
          </a:p>
        </p:txBody>
      </p:sp>
      <p:sp>
        <p:nvSpPr>
          <p:cNvPr id="5" name="文字版面配置區 4">
            <a:extLst>
              <a:ext uri="{FF2B5EF4-FFF2-40B4-BE49-F238E27FC236}">
                <a16:creationId xmlns:a16="http://schemas.microsoft.com/office/drawing/2014/main" id="{770BD459-D71D-5F2B-4B6F-47F1A13287F5}"/>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487473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2F030D-D30C-6E4C-92C7-5E68901B50A5}"/>
              </a:ext>
            </a:extLst>
          </p:cNvPr>
          <p:cNvSpPr>
            <a:spLocks noGrp="1"/>
          </p:cNvSpPr>
          <p:nvPr>
            <p:ph type="title"/>
          </p:nvPr>
        </p:nvSpPr>
        <p:spPr/>
        <p:txBody>
          <a:bodyPr/>
          <a:lstStyle/>
          <a:p>
            <a:endParaRPr lang="zh-TW" altLang="en-US"/>
          </a:p>
        </p:txBody>
      </p:sp>
      <p:pic>
        <p:nvPicPr>
          <p:cNvPr id="4" name="線上媒體 3" title="#台積電 熊本廠開幕：台積美國、日本設廠對台灣是好是壞？會讓競爭力下降嗎？看懂日本半導體復興「最後也最好的機會」【懂商業 看商周】Ep.21">
            <a:hlinkClick r:id="" action="ppaction://media"/>
            <a:extLst>
              <a:ext uri="{FF2B5EF4-FFF2-40B4-BE49-F238E27FC236}">
                <a16:creationId xmlns:a16="http://schemas.microsoft.com/office/drawing/2014/main" id="{27115135-D695-35D1-EF61-59C8AFFA1AD0}"/>
              </a:ext>
            </a:extLst>
          </p:cNvPr>
          <p:cNvPicPr>
            <a:picLocks noGrp="1" noRot="1" noChangeAspect="1"/>
          </p:cNvPicPr>
          <p:nvPr>
            <p:ph idx="1"/>
            <a:videoFile r:link="rId1"/>
          </p:nvPr>
        </p:nvPicPr>
        <p:blipFill>
          <a:blip r:embed="rId4"/>
          <a:stretch>
            <a:fillRect/>
          </a:stretch>
        </p:blipFill>
        <p:spPr>
          <a:xfrm>
            <a:off x="1666875" y="1357313"/>
            <a:ext cx="8858250" cy="5000625"/>
          </a:xfrm>
          <a:prstGeom prst="rect">
            <a:avLst/>
          </a:prstGeom>
        </p:spPr>
      </p:pic>
      <p:sp>
        <p:nvSpPr>
          <p:cNvPr id="5" name="文字方塊 4">
            <a:extLst>
              <a:ext uri="{FF2B5EF4-FFF2-40B4-BE49-F238E27FC236}">
                <a16:creationId xmlns:a16="http://schemas.microsoft.com/office/drawing/2014/main" id="{1F3C6C50-04F1-315C-7203-9FF61D793B26}"/>
              </a:ext>
            </a:extLst>
          </p:cNvPr>
          <p:cNvSpPr txBox="1"/>
          <p:nvPr/>
        </p:nvSpPr>
        <p:spPr>
          <a:xfrm>
            <a:off x="479376" y="6500813"/>
            <a:ext cx="6163936" cy="369332"/>
          </a:xfrm>
          <a:prstGeom prst="rect">
            <a:avLst/>
          </a:prstGeom>
          <a:noFill/>
        </p:spPr>
        <p:txBody>
          <a:bodyPr wrap="square">
            <a:spAutoFit/>
          </a:bodyPr>
          <a:lstStyle/>
          <a:p>
            <a:r>
              <a:rPr lang="en-US" altLang="zh-TW" dirty="0"/>
              <a:t>https://youtu.be/IkxJJqBenn0?si=0ANAXEchSZsMtUY2</a:t>
            </a:r>
          </a:p>
        </p:txBody>
      </p:sp>
    </p:spTree>
    <p:extLst>
      <p:ext uri="{BB962C8B-B14F-4D97-AF65-F5344CB8AC3E}">
        <p14:creationId xmlns:p14="http://schemas.microsoft.com/office/powerpoint/2010/main" val="16255075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Coded components</a:t>
            </a:r>
            <a:endParaRPr lang="zh-TW" altLang="en-US" dirty="0"/>
          </a:p>
        </p:txBody>
      </p:sp>
      <p:sp>
        <p:nvSpPr>
          <p:cNvPr id="3" name="Content Placeholder 2"/>
          <p:cNvSpPr>
            <a:spLocks noGrp="1"/>
          </p:cNvSpPr>
          <p:nvPr>
            <p:ph idx="1"/>
          </p:nvPr>
        </p:nvSpPr>
        <p:spPr/>
        <p:txBody>
          <a:bodyPr/>
          <a:lstStyle/>
          <a:p>
            <a:r>
              <a:rPr lang="en-US" altLang="zh-TW" dirty="0"/>
              <a:t>Design</a:t>
            </a:r>
          </a:p>
          <a:p>
            <a:pPr lvl="1"/>
            <a:r>
              <a:rPr lang="en-US" altLang="zh-TW" dirty="0"/>
              <a:t>Consists of blocks (modules)</a:t>
            </a:r>
          </a:p>
          <a:p>
            <a:pPr lvl="1"/>
            <a:r>
              <a:rPr lang="en-US" altLang="zh-TW" dirty="0"/>
              <a:t>Synthesizable Verilog</a:t>
            </a:r>
          </a:p>
          <a:p>
            <a:r>
              <a:rPr lang="en-US" altLang="zh-TW" dirty="0"/>
              <a:t>Test pattern</a:t>
            </a:r>
          </a:p>
          <a:p>
            <a:pPr lvl="1"/>
            <a:r>
              <a:rPr lang="en-US" altLang="zh-TW" dirty="0"/>
              <a:t>Stimulus for verification</a:t>
            </a:r>
          </a:p>
          <a:p>
            <a:pPr lvl="1"/>
            <a:r>
              <a:rPr lang="en-US" altLang="zh-TW" dirty="0"/>
              <a:t>Behavior-level Verilog</a:t>
            </a:r>
          </a:p>
          <a:p>
            <a:r>
              <a:rPr lang="en-US" altLang="zh-TW" dirty="0"/>
              <a:t>Test bench</a:t>
            </a:r>
          </a:p>
          <a:p>
            <a:pPr lvl="1"/>
            <a:r>
              <a:rPr lang="en-US" altLang="zh-TW" dirty="0"/>
              <a:t>instantiates the test pattern and design.</a:t>
            </a:r>
          </a:p>
          <a:p>
            <a:pPr lvl="1"/>
            <a:endParaRPr lang="zh-TW"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grpSp>
        <p:nvGrpSpPr>
          <p:cNvPr id="34" name="Group 33"/>
          <p:cNvGrpSpPr/>
          <p:nvPr/>
        </p:nvGrpSpPr>
        <p:grpSpPr>
          <a:xfrm>
            <a:off x="6600056" y="1628800"/>
            <a:ext cx="4876800" cy="2771273"/>
            <a:chOff x="1524000" y="3705726"/>
            <a:chExt cx="4876800" cy="2771273"/>
          </a:xfrm>
        </p:grpSpPr>
        <p:sp>
          <p:nvSpPr>
            <p:cNvPr id="17" name="Rectangle 16"/>
            <p:cNvSpPr/>
            <p:nvPr/>
          </p:nvSpPr>
          <p:spPr>
            <a:xfrm>
              <a:off x="1524000" y="3705726"/>
              <a:ext cx="4876800" cy="27712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TW" sz="1600" dirty="0">
                  <a:solidFill>
                    <a:schemeClr val="tx1"/>
                  </a:solidFill>
                  <a:latin typeface="Arial Unicode MS" pitchFamily="34" charset="-120"/>
                  <a:ea typeface="Arial Unicode MS" pitchFamily="34" charset="-120"/>
                  <a:cs typeface="Arial Unicode MS" pitchFamily="34" charset="-120"/>
                </a:rPr>
                <a:t>Test bench</a:t>
              </a:r>
              <a:endParaRPr lang="zh-TW" altLang="en-US" sz="1600" dirty="0">
                <a:solidFill>
                  <a:schemeClr val="tx1"/>
                </a:solidFill>
                <a:latin typeface="Arial Unicode MS" pitchFamily="34" charset="-120"/>
                <a:ea typeface="Arial Unicode MS" pitchFamily="34" charset="-120"/>
                <a:cs typeface="Arial Unicode MS" pitchFamily="34" charset="-120"/>
              </a:endParaRPr>
            </a:p>
          </p:txBody>
        </p:sp>
        <p:sp>
          <p:nvSpPr>
            <p:cNvPr id="16" name="Rectangle 15"/>
            <p:cNvSpPr/>
            <p:nvPr/>
          </p:nvSpPr>
          <p:spPr>
            <a:xfrm>
              <a:off x="1752600" y="4219074"/>
              <a:ext cx="1219200" cy="210552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Arial Unicode MS" pitchFamily="34" charset="-120"/>
                  <a:ea typeface="Arial Unicode MS" pitchFamily="34" charset="-120"/>
                  <a:cs typeface="Arial Unicode MS" pitchFamily="34" charset="-120"/>
                </a:rPr>
                <a:t>Test pattern</a:t>
              </a:r>
              <a:endParaRPr lang="zh-TW" altLang="en-US" sz="1600" dirty="0">
                <a:solidFill>
                  <a:schemeClr val="tx1"/>
                </a:solidFill>
                <a:latin typeface="Arial Unicode MS" pitchFamily="34" charset="-120"/>
                <a:ea typeface="Arial Unicode MS" pitchFamily="34" charset="-120"/>
                <a:cs typeface="Arial Unicode MS" pitchFamily="34" charset="-120"/>
              </a:endParaRPr>
            </a:p>
          </p:txBody>
        </p:sp>
        <p:sp>
          <p:nvSpPr>
            <p:cNvPr id="18" name="Rectangle 17"/>
            <p:cNvSpPr/>
            <p:nvPr/>
          </p:nvSpPr>
          <p:spPr>
            <a:xfrm>
              <a:off x="3276600" y="4219074"/>
              <a:ext cx="2971800" cy="2133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TW" sz="1600" dirty="0">
                  <a:solidFill>
                    <a:schemeClr val="tx1"/>
                  </a:solidFill>
                  <a:latin typeface="Arial Unicode MS" pitchFamily="34" charset="-120"/>
                  <a:ea typeface="Arial Unicode MS" pitchFamily="34" charset="-120"/>
                  <a:cs typeface="Arial Unicode MS" pitchFamily="34" charset="-120"/>
                </a:rPr>
                <a:t>Design</a:t>
              </a:r>
              <a:endParaRPr lang="zh-TW" altLang="en-US" sz="1600" dirty="0">
                <a:solidFill>
                  <a:schemeClr val="tx1"/>
                </a:solidFill>
                <a:latin typeface="Arial Unicode MS" pitchFamily="34" charset="-120"/>
                <a:ea typeface="Arial Unicode MS" pitchFamily="34" charset="-120"/>
                <a:cs typeface="Arial Unicode MS" pitchFamily="34" charset="-120"/>
              </a:endParaRPr>
            </a:p>
          </p:txBody>
        </p:sp>
        <p:sp>
          <p:nvSpPr>
            <p:cNvPr id="19" name="Rectangle 18"/>
            <p:cNvSpPr/>
            <p:nvPr/>
          </p:nvSpPr>
          <p:spPr>
            <a:xfrm>
              <a:off x="3408947" y="4828674"/>
              <a:ext cx="1219200" cy="6858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Arial Unicode MS" pitchFamily="34" charset="-120"/>
                  <a:ea typeface="Arial Unicode MS" pitchFamily="34" charset="-120"/>
                  <a:cs typeface="Arial Unicode MS" pitchFamily="34" charset="-120"/>
                </a:rPr>
                <a:t>Block A</a:t>
              </a:r>
              <a:endParaRPr lang="zh-TW" altLang="en-US" sz="1600" dirty="0">
                <a:solidFill>
                  <a:schemeClr val="tx1"/>
                </a:solidFill>
                <a:latin typeface="Arial Unicode MS" pitchFamily="34" charset="-120"/>
                <a:ea typeface="Arial Unicode MS" pitchFamily="34" charset="-120"/>
                <a:cs typeface="Arial Unicode MS" pitchFamily="34" charset="-120"/>
              </a:endParaRPr>
            </a:p>
          </p:txBody>
        </p:sp>
        <p:sp>
          <p:nvSpPr>
            <p:cNvPr id="20" name="Rectangle 19"/>
            <p:cNvSpPr/>
            <p:nvPr/>
          </p:nvSpPr>
          <p:spPr>
            <a:xfrm>
              <a:off x="5105400" y="4828674"/>
              <a:ext cx="990600" cy="1371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Arial Unicode MS" pitchFamily="34" charset="-120"/>
                  <a:ea typeface="Arial Unicode MS" pitchFamily="34" charset="-120"/>
                  <a:cs typeface="Arial Unicode MS" pitchFamily="34" charset="-120"/>
                </a:rPr>
                <a:t>Block B</a:t>
              </a:r>
              <a:endParaRPr lang="zh-TW" altLang="en-US" sz="1600" dirty="0">
                <a:solidFill>
                  <a:schemeClr val="tx1"/>
                </a:solidFill>
                <a:latin typeface="Arial Unicode MS" pitchFamily="34" charset="-120"/>
                <a:ea typeface="Arial Unicode MS" pitchFamily="34" charset="-120"/>
                <a:cs typeface="Arial Unicode MS" pitchFamily="34" charset="-120"/>
              </a:endParaRPr>
            </a:p>
          </p:txBody>
        </p:sp>
        <p:sp>
          <p:nvSpPr>
            <p:cNvPr id="21" name="Rectangle 20"/>
            <p:cNvSpPr/>
            <p:nvPr/>
          </p:nvSpPr>
          <p:spPr>
            <a:xfrm>
              <a:off x="3408947" y="5604711"/>
              <a:ext cx="1219200" cy="59556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Arial Unicode MS" pitchFamily="34" charset="-120"/>
                  <a:ea typeface="Arial Unicode MS" pitchFamily="34" charset="-120"/>
                  <a:cs typeface="Arial Unicode MS" pitchFamily="34" charset="-120"/>
                </a:rPr>
                <a:t>Block C</a:t>
              </a:r>
              <a:endParaRPr lang="zh-TW" altLang="en-US" sz="1600" dirty="0">
                <a:solidFill>
                  <a:schemeClr val="tx1"/>
                </a:solidFill>
                <a:latin typeface="Arial Unicode MS" pitchFamily="34" charset="-120"/>
                <a:ea typeface="Arial Unicode MS" pitchFamily="34" charset="-120"/>
                <a:cs typeface="Arial Unicode MS" pitchFamily="34" charset="-120"/>
              </a:endParaRPr>
            </a:p>
          </p:txBody>
        </p:sp>
        <p:cxnSp>
          <p:nvCxnSpPr>
            <p:cNvPr id="22" name="Elbow Connector 21"/>
            <p:cNvCxnSpPr>
              <a:stCxn id="19" idx="3"/>
              <a:endCxn id="20" idx="1"/>
            </p:cNvCxnSpPr>
            <p:nvPr/>
          </p:nvCxnSpPr>
          <p:spPr>
            <a:xfrm>
              <a:off x="4628147" y="5171574"/>
              <a:ext cx="477253" cy="342900"/>
            </a:xfrm>
            <a:prstGeom prst="bentConnector3">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21" idx="3"/>
              <a:endCxn id="20" idx="1"/>
            </p:cNvCxnSpPr>
            <p:nvPr/>
          </p:nvCxnSpPr>
          <p:spPr>
            <a:xfrm flipV="1">
              <a:off x="4628147" y="5514474"/>
              <a:ext cx="477253" cy="388019"/>
            </a:xfrm>
            <a:prstGeom prst="bentConnector3">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ight Arrow 32"/>
            <p:cNvSpPr/>
            <p:nvPr/>
          </p:nvSpPr>
          <p:spPr>
            <a:xfrm>
              <a:off x="2971800" y="5091362"/>
              <a:ext cx="304800" cy="423112"/>
            </a:xfrm>
            <a:prstGeom prst="rightArrow">
              <a:avLst/>
            </a:prstGeom>
            <a:solidFill>
              <a:schemeClr val="bg1"/>
            </a:solid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pic>
        <p:nvPicPr>
          <p:cNvPr id="5" name="圖片 4"/>
          <p:cNvPicPr>
            <a:picLocks noChangeAspect="1"/>
          </p:cNvPicPr>
          <p:nvPr/>
        </p:nvPicPr>
        <p:blipFill>
          <a:blip r:embed="rId3"/>
          <a:stretch>
            <a:fillRect/>
          </a:stretch>
        </p:blipFill>
        <p:spPr>
          <a:xfrm>
            <a:off x="8461691" y="4789096"/>
            <a:ext cx="2962275" cy="1543050"/>
          </a:xfrm>
          <a:prstGeom prst="rect">
            <a:avLst/>
          </a:prstGeom>
        </p:spPr>
      </p:pic>
    </p:spTree>
    <p:extLst>
      <p:ext uri="{BB962C8B-B14F-4D97-AF65-F5344CB8AC3E}">
        <p14:creationId xmlns:p14="http://schemas.microsoft.com/office/powerpoint/2010/main" val="23232121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p:txBody>
          <a:bodyPr/>
          <a:lstStyle/>
          <a:p>
            <a:r>
              <a:rPr lang="en-US" altLang="zh-TW"/>
              <a:t>Example – Adder with Register (1/2)</a:t>
            </a:r>
            <a:endParaRPr lang="en-US" altLang="zh-TW" dirty="0"/>
          </a:p>
        </p:txBody>
      </p:sp>
      <p:sp>
        <p:nvSpPr>
          <p:cNvPr id="3" name="內容版面配置區 2"/>
          <p:cNvSpPr>
            <a:spLocks noGrp="1"/>
          </p:cNvSpPr>
          <p:nvPr>
            <p:ph idx="1"/>
          </p:nvPr>
        </p:nvSpPr>
        <p:spPr/>
        <p:txBody>
          <a:bodyPr/>
          <a:lstStyle/>
          <a:p>
            <a:r>
              <a:rPr lang="en-US" altLang="zh-TW" dirty="0"/>
              <a:t>c = a + b</a:t>
            </a:r>
            <a:endParaRPr lang="zh-TW" altLang="en-US" dirty="0"/>
          </a:p>
        </p:txBody>
      </p:sp>
      <p:sp>
        <p:nvSpPr>
          <p:cNvPr id="939012" name="Rectangle 4"/>
          <p:cNvSpPr>
            <a:spLocks noChangeArrowheads="1"/>
          </p:cNvSpPr>
          <p:nvPr/>
        </p:nvSpPr>
        <p:spPr bwMode="auto">
          <a:xfrm>
            <a:off x="3865409" y="2280444"/>
            <a:ext cx="5202757" cy="3322638"/>
          </a:xfrm>
          <a:prstGeom prst="rect">
            <a:avLst/>
          </a:prstGeom>
          <a:solidFill>
            <a:srgbClr val="DDDDDD"/>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800">
              <a:solidFill>
                <a:srgbClr val="000000"/>
              </a:solidFill>
            </a:endParaRPr>
          </a:p>
        </p:txBody>
      </p:sp>
      <p:sp>
        <p:nvSpPr>
          <p:cNvPr id="939013" name="Rectangle 5"/>
          <p:cNvSpPr>
            <a:spLocks noChangeArrowheads="1"/>
          </p:cNvSpPr>
          <p:nvPr/>
        </p:nvSpPr>
        <p:spPr bwMode="auto">
          <a:xfrm>
            <a:off x="3723249" y="2124869"/>
            <a:ext cx="5202757" cy="3322638"/>
          </a:xfrm>
          <a:prstGeom prst="rect">
            <a:avLst/>
          </a:prstGeom>
          <a:solidFill>
            <a:srgbClr val="CCFF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800">
              <a:solidFill>
                <a:srgbClr val="000000"/>
              </a:solidFill>
            </a:endParaRPr>
          </a:p>
        </p:txBody>
      </p:sp>
      <p:sp>
        <p:nvSpPr>
          <p:cNvPr id="939014" name="Line 6"/>
          <p:cNvSpPr>
            <a:spLocks noChangeShapeType="1"/>
          </p:cNvSpPr>
          <p:nvPr/>
        </p:nvSpPr>
        <p:spPr bwMode="auto">
          <a:xfrm>
            <a:off x="3337806" y="3118644"/>
            <a:ext cx="14421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sz="2800">
              <a:solidFill>
                <a:srgbClr val="000000"/>
              </a:solidFill>
            </a:endParaRPr>
          </a:p>
        </p:txBody>
      </p:sp>
      <p:sp>
        <p:nvSpPr>
          <p:cNvPr id="939015" name="Line 7"/>
          <p:cNvSpPr>
            <a:spLocks noChangeShapeType="1"/>
          </p:cNvSpPr>
          <p:nvPr/>
        </p:nvSpPr>
        <p:spPr bwMode="auto">
          <a:xfrm>
            <a:off x="3402291" y="4045744"/>
            <a:ext cx="13527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sz="2800">
              <a:solidFill>
                <a:srgbClr val="000000"/>
              </a:solidFill>
            </a:endParaRPr>
          </a:p>
        </p:txBody>
      </p:sp>
      <p:sp>
        <p:nvSpPr>
          <p:cNvPr id="939016" name="Line 8"/>
          <p:cNvSpPr>
            <a:spLocks noChangeShapeType="1"/>
          </p:cNvSpPr>
          <p:nvPr/>
        </p:nvSpPr>
        <p:spPr bwMode="auto">
          <a:xfrm>
            <a:off x="5758919" y="3583782"/>
            <a:ext cx="34675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sz="2800">
              <a:solidFill>
                <a:srgbClr val="000000"/>
              </a:solidFill>
            </a:endParaRPr>
          </a:p>
        </p:txBody>
      </p:sp>
      <p:sp>
        <p:nvSpPr>
          <p:cNvPr id="939017" name="Line 9"/>
          <p:cNvSpPr>
            <a:spLocks noChangeShapeType="1"/>
          </p:cNvSpPr>
          <p:nvPr/>
        </p:nvSpPr>
        <p:spPr bwMode="auto">
          <a:xfrm>
            <a:off x="3414015" y="5052219"/>
            <a:ext cx="40713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sz="2800">
              <a:solidFill>
                <a:srgbClr val="000000"/>
              </a:solidFill>
            </a:endParaRPr>
          </a:p>
        </p:txBody>
      </p:sp>
      <p:sp>
        <p:nvSpPr>
          <p:cNvPr id="939018" name="Line 10"/>
          <p:cNvSpPr>
            <a:spLocks noChangeShapeType="1"/>
          </p:cNvSpPr>
          <p:nvPr/>
        </p:nvSpPr>
        <p:spPr bwMode="auto">
          <a:xfrm rot="16200000">
            <a:off x="7117175" y="4709319"/>
            <a:ext cx="6953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sz="2800">
              <a:solidFill>
                <a:srgbClr val="000000"/>
              </a:solidFill>
            </a:endParaRPr>
          </a:p>
        </p:txBody>
      </p:sp>
      <p:sp>
        <p:nvSpPr>
          <p:cNvPr id="939019" name="AutoShape 11"/>
          <p:cNvSpPr>
            <a:spLocks noChangeArrowheads="1"/>
          </p:cNvSpPr>
          <p:nvPr/>
        </p:nvSpPr>
        <p:spPr bwMode="auto">
          <a:xfrm flipH="1">
            <a:off x="4601123" y="2802732"/>
            <a:ext cx="1263317" cy="1660525"/>
          </a:xfrm>
          <a:prstGeom prst="flowChartOnlineStorage">
            <a:avLst/>
          </a:prstGeom>
          <a:solidFill>
            <a:srgbClr val="66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TW" sz="2800">
                <a:solidFill>
                  <a:srgbClr val="000000"/>
                </a:solidFill>
                <a:latin typeface="Times New Roman" panose="02020603050405020304" pitchFamily="18" charset="0"/>
              </a:rPr>
              <a:t>+</a:t>
            </a:r>
          </a:p>
        </p:txBody>
      </p:sp>
      <p:sp>
        <p:nvSpPr>
          <p:cNvPr id="939020" name="Rectangle 12"/>
          <p:cNvSpPr>
            <a:spLocks noChangeArrowheads="1"/>
          </p:cNvSpPr>
          <p:nvPr/>
        </p:nvSpPr>
        <p:spPr bwMode="auto">
          <a:xfrm>
            <a:off x="3712990" y="2886869"/>
            <a:ext cx="375185" cy="438150"/>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800">
              <a:solidFill>
                <a:srgbClr val="000000"/>
              </a:solidFill>
            </a:endParaRPr>
          </a:p>
        </p:txBody>
      </p:sp>
      <p:sp>
        <p:nvSpPr>
          <p:cNvPr id="939021" name="Rectangle 13"/>
          <p:cNvSpPr>
            <a:spLocks noChangeArrowheads="1"/>
          </p:cNvSpPr>
          <p:nvPr/>
        </p:nvSpPr>
        <p:spPr bwMode="auto">
          <a:xfrm>
            <a:off x="3712990" y="3801269"/>
            <a:ext cx="375185" cy="438150"/>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800">
              <a:solidFill>
                <a:srgbClr val="000000"/>
              </a:solidFill>
            </a:endParaRPr>
          </a:p>
        </p:txBody>
      </p:sp>
      <p:sp>
        <p:nvSpPr>
          <p:cNvPr id="939022" name="Rectangle 14"/>
          <p:cNvSpPr>
            <a:spLocks noChangeArrowheads="1"/>
          </p:cNvSpPr>
          <p:nvPr/>
        </p:nvSpPr>
        <p:spPr bwMode="auto">
          <a:xfrm>
            <a:off x="8517113" y="3375819"/>
            <a:ext cx="375185" cy="438150"/>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800">
              <a:solidFill>
                <a:srgbClr val="000000"/>
              </a:solidFill>
            </a:endParaRPr>
          </a:p>
        </p:txBody>
      </p:sp>
      <p:sp>
        <p:nvSpPr>
          <p:cNvPr id="939023" name="Rectangle 15"/>
          <p:cNvSpPr>
            <a:spLocks noChangeArrowheads="1"/>
          </p:cNvSpPr>
          <p:nvPr/>
        </p:nvSpPr>
        <p:spPr bwMode="auto">
          <a:xfrm>
            <a:off x="3712990" y="4806157"/>
            <a:ext cx="375185" cy="438150"/>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800">
              <a:solidFill>
                <a:srgbClr val="000000"/>
              </a:solidFill>
            </a:endParaRPr>
          </a:p>
        </p:txBody>
      </p:sp>
      <p:sp>
        <p:nvSpPr>
          <p:cNvPr id="939024" name="Rectangle 16"/>
          <p:cNvSpPr>
            <a:spLocks noChangeArrowheads="1"/>
          </p:cNvSpPr>
          <p:nvPr/>
        </p:nvSpPr>
        <p:spPr bwMode="auto">
          <a:xfrm>
            <a:off x="3710059" y="2112169"/>
            <a:ext cx="5202757" cy="332263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800">
              <a:solidFill>
                <a:srgbClr val="000000"/>
              </a:solidFill>
            </a:endParaRPr>
          </a:p>
        </p:txBody>
      </p:sp>
      <p:sp>
        <p:nvSpPr>
          <p:cNvPr id="939025" name="Rectangle 17"/>
          <p:cNvSpPr>
            <a:spLocks noChangeArrowheads="1"/>
          </p:cNvSpPr>
          <p:nvPr/>
        </p:nvSpPr>
        <p:spPr bwMode="auto">
          <a:xfrm>
            <a:off x="6802402" y="2655094"/>
            <a:ext cx="1289697" cy="1957388"/>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800">
              <a:solidFill>
                <a:srgbClr val="000000"/>
              </a:solidFill>
            </a:endParaRPr>
          </a:p>
        </p:txBody>
      </p:sp>
      <p:sp>
        <p:nvSpPr>
          <p:cNvPr id="939026" name="AutoShape 18"/>
          <p:cNvSpPr>
            <a:spLocks noChangeArrowheads="1"/>
          </p:cNvSpPr>
          <p:nvPr/>
        </p:nvSpPr>
        <p:spPr bwMode="auto">
          <a:xfrm>
            <a:off x="7300694" y="4212432"/>
            <a:ext cx="296044" cy="400050"/>
          </a:xfrm>
          <a:prstGeom prst="triangle">
            <a:avLst>
              <a:gd name="adj" fmla="val 50000"/>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800">
              <a:solidFill>
                <a:srgbClr val="000000"/>
              </a:solidFill>
            </a:endParaRPr>
          </a:p>
        </p:txBody>
      </p:sp>
      <p:sp>
        <p:nvSpPr>
          <p:cNvPr id="939027" name="Rectangle 19"/>
          <p:cNvSpPr>
            <a:spLocks noChangeArrowheads="1"/>
          </p:cNvSpPr>
          <p:nvPr/>
        </p:nvSpPr>
        <p:spPr bwMode="auto">
          <a:xfrm>
            <a:off x="2797012" y="2840832"/>
            <a:ext cx="3561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800" dirty="0">
                <a:solidFill>
                  <a:srgbClr val="0066CC"/>
                </a:solidFill>
                <a:ea typeface="標楷體" panose="03000509000000000000" pitchFamily="65" charset="-120"/>
              </a:rPr>
              <a:t>a</a:t>
            </a:r>
          </a:p>
        </p:txBody>
      </p:sp>
      <p:sp>
        <p:nvSpPr>
          <p:cNvPr id="939028" name="Rectangle 20"/>
          <p:cNvSpPr>
            <a:spLocks noChangeArrowheads="1"/>
          </p:cNvSpPr>
          <p:nvPr/>
        </p:nvSpPr>
        <p:spPr bwMode="auto">
          <a:xfrm>
            <a:off x="2835117" y="3742532"/>
            <a:ext cx="3738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800">
                <a:solidFill>
                  <a:srgbClr val="0066CC"/>
                </a:solidFill>
                <a:ea typeface="標楷體" panose="03000509000000000000" pitchFamily="65" charset="-120"/>
              </a:rPr>
              <a:t>b</a:t>
            </a:r>
          </a:p>
        </p:txBody>
      </p:sp>
      <p:sp>
        <p:nvSpPr>
          <p:cNvPr id="939029" name="Rectangle 21"/>
          <p:cNvSpPr>
            <a:spLocks noChangeArrowheads="1"/>
          </p:cNvSpPr>
          <p:nvPr/>
        </p:nvSpPr>
        <p:spPr bwMode="auto">
          <a:xfrm>
            <a:off x="2672439" y="4737894"/>
            <a:ext cx="5822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800">
                <a:solidFill>
                  <a:srgbClr val="0066CC"/>
                </a:solidFill>
                <a:ea typeface="標楷體" panose="03000509000000000000" pitchFamily="65" charset="-120"/>
              </a:rPr>
              <a:t>clk</a:t>
            </a:r>
          </a:p>
        </p:txBody>
      </p:sp>
      <p:sp>
        <p:nvSpPr>
          <p:cNvPr id="939030" name="Rectangle 22"/>
          <p:cNvSpPr>
            <a:spLocks noChangeArrowheads="1"/>
          </p:cNvSpPr>
          <p:nvPr/>
        </p:nvSpPr>
        <p:spPr bwMode="auto">
          <a:xfrm>
            <a:off x="4598192" y="2274094"/>
            <a:ext cx="10374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800" dirty="0">
                <a:solidFill>
                  <a:srgbClr val="000000"/>
                </a:solidFill>
                <a:ea typeface="標楷體" panose="03000509000000000000" pitchFamily="65" charset="-120"/>
              </a:rPr>
              <a:t>adder</a:t>
            </a:r>
          </a:p>
        </p:txBody>
      </p:sp>
      <p:sp>
        <p:nvSpPr>
          <p:cNvPr id="939031" name="Rectangle 23"/>
          <p:cNvSpPr>
            <a:spLocks noChangeArrowheads="1"/>
          </p:cNvSpPr>
          <p:nvPr/>
        </p:nvSpPr>
        <p:spPr bwMode="auto">
          <a:xfrm>
            <a:off x="6761366" y="2156619"/>
            <a:ext cx="128932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800" dirty="0">
                <a:solidFill>
                  <a:srgbClr val="000000"/>
                </a:solidFill>
                <a:ea typeface="標楷體" panose="03000509000000000000" pitchFamily="65" charset="-120"/>
              </a:rPr>
              <a:t>register</a:t>
            </a:r>
          </a:p>
        </p:txBody>
      </p:sp>
      <p:sp>
        <p:nvSpPr>
          <p:cNvPr id="939032" name="Rectangle 24"/>
          <p:cNvSpPr>
            <a:spLocks noChangeArrowheads="1"/>
          </p:cNvSpPr>
          <p:nvPr/>
        </p:nvSpPr>
        <p:spPr bwMode="auto">
          <a:xfrm>
            <a:off x="5820473" y="3072607"/>
            <a:ext cx="9550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800">
                <a:solidFill>
                  <a:srgbClr val="000000"/>
                </a:solidFill>
                <a:ea typeface="標楷體" panose="03000509000000000000" pitchFamily="65" charset="-120"/>
              </a:rPr>
              <a:t>temp</a:t>
            </a:r>
          </a:p>
        </p:txBody>
      </p:sp>
      <p:sp>
        <p:nvSpPr>
          <p:cNvPr id="939033" name="Rectangle 25"/>
          <p:cNvSpPr>
            <a:spLocks noChangeArrowheads="1"/>
          </p:cNvSpPr>
          <p:nvPr/>
        </p:nvSpPr>
        <p:spPr bwMode="auto">
          <a:xfrm>
            <a:off x="9236706" y="3291682"/>
            <a:ext cx="3369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800">
                <a:solidFill>
                  <a:srgbClr val="0066CC"/>
                </a:solidFill>
                <a:ea typeface="標楷體" panose="03000509000000000000" pitchFamily="65" charset="-120"/>
              </a:rPr>
              <a:t>c</a:t>
            </a:r>
          </a:p>
        </p:txBody>
      </p:sp>
      <p:sp>
        <p:nvSpPr>
          <p:cNvPr id="4" name="Rectangle 19">
            <a:extLst>
              <a:ext uri="{FF2B5EF4-FFF2-40B4-BE49-F238E27FC236}">
                <a16:creationId xmlns:a16="http://schemas.microsoft.com/office/drawing/2014/main" id="{A5C9084B-F47A-9FBA-CF2B-C772EB6F27B0}"/>
              </a:ext>
            </a:extLst>
          </p:cNvPr>
          <p:cNvSpPr>
            <a:spLocks noChangeArrowheads="1"/>
          </p:cNvSpPr>
          <p:nvPr/>
        </p:nvSpPr>
        <p:spPr bwMode="auto">
          <a:xfrm>
            <a:off x="3716102" y="1566551"/>
            <a:ext cx="13805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800" dirty="0" err="1">
                <a:solidFill>
                  <a:srgbClr val="0066CC"/>
                </a:solidFill>
                <a:ea typeface="標楷體" panose="03000509000000000000" pitchFamily="65" charset="-120"/>
              </a:rPr>
              <a:t>add_reg</a:t>
            </a:r>
            <a:endParaRPr lang="en-US" altLang="zh-TW" sz="2800" dirty="0">
              <a:solidFill>
                <a:srgbClr val="0066CC"/>
              </a:solidFill>
              <a:ea typeface="標楷體" panose="03000509000000000000" pitchFamily="65" charset="-120"/>
            </a:endParaRPr>
          </a:p>
        </p:txBody>
      </p:sp>
    </p:spTree>
    <p:extLst>
      <p:ext uri="{BB962C8B-B14F-4D97-AF65-F5344CB8AC3E}">
        <p14:creationId xmlns:p14="http://schemas.microsoft.com/office/powerpoint/2010/main" val="1690687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1665634" y="1353634"/>
            <a:ext cx="4572000" cy="4524315"/>
          </a:xfrm>
          <a:prstGeom prst="rect">
            <a:avLst/>
          </a:prstGeom>
        </p:spPr>
        <p:txBody>
          <a:bodyPr>
            <a:spAutoFit/>
          </a:bodyPr>
          <a:lstStyle/>
          <a:p>
            <a:r>
              <a:rPr lang="en-US" altLang="zh-TW" dirty="0">
                <a:solidFill>
                  <a:srgbClr val="FF0000"/>
                </a:solidFill>
                <a:latin typeface="Consolas" panose="020B0609020204030204" pitchFamily="49" charset="0"/>
              </a:rPr>
              <a:t>module</a:t>
            </a:r>
            <a:r>
              <a:rPr lang="en-US" altLang="zh-TW" dirty="0">
                <a:solidFill>
                  <a:srgbClr val="FF6600"/>
                </a:solidFill>
                <a:latin typeface="Consolas" panose="020B0609020204030204" pitchFamily="49" charset="0"/>
              </a:rPr>
              <a:t> </a:t>
            </a:r>
            <a:r>
              <a:rPr lang="en-US" altLang="zh-TW" dirty="0" err="1">
                <a:solidFill>
                  <a:srgbClr val="000000"/>
                </a:solidFill>
                <a:latin typeface="Consolas" panose="020B0609020204030204" pitchFamily="49" charset="0"/>
              </a:rPr>
              <a:t>adder_reg</a:t>
            </a:r>
            <a:r>
              <a:rPr lang="en-US" altLang="zh-TW" dirty="0">
                <a:solidFill>
                  <a:srgbClr val="000000"/>
                </a:solidFill>
                <a:latin typeface="Consolas" panose="020B0609020204030204" pitchFamily="49" charset="0"/>
              </a:rPr>
              <a:t> (a, b,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 c);</a:t>
            </a:r>
          </a:p>
          <a:p>
            <a:r>
              <a:rPr lang="en-US" altLang="zh-TW" dirty="0">
                <a:solidFill>
                  <a:srgbClr val="000000"/>
                </a:solidFill>
                <a:latin typeface="Consolas" panose="020B0609020204030204" pitchFamily="49" charset="0"/>
              </a:rPr>
              <a:t>  // input port</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input </a:t>
            </a:r>
            <a:r>
              <a:rPr lang="en-US" altLang="zh-TW" dirty="0">
                <a:latin typeface="Consolas" panose="020B0609020204030204" pitchFamily="49" charset="0"/>
              </a:rPr>
              <a:t>[7:0] </a:t>
            </a:r>
            <a:r>
              <a:rPr lang="en-US" altLang="zh-TW" dirty="0">
                <a:solidFill>
                  <a:srgbClr val="000000"/>
                </a:solidFill>
                <a:latin typeface="Consolas" panose="020B0609020204030204" pitchFamily="49" charset="0"/>
              </a:rPr>
              <a:t>a; </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input</a:t>
            </a:r>
            <a:r>
              <a:rPr lang="en-US" altLang="zh-TW" dirty="0">
                <a:solidFill>
                  <a:srgbClr val="000000"/>
                </a:solidFill>
                <a:latin typeface="Consolas" panose="020B0609020204030204" pitchFamily="49" charset="0"/>
              </a:rPr>
              <a:t> [7:0] b;</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input</a:t>
            </a:r>
            <a:r>
              <a:rPr lang="en-US" altLang="zh-TW" dirty="0">
                <a:solidFill>
                  <a:srgbClr val="000000"/>
                </a:solidFill>
                <a:latin typeface="Consolas" panose="020B0609020204030204" pitchFamily="49" charset="0"/>
              </a:rPr>
              <a:t>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 </a:t>
            </a:r>
          </a:p>
          <a:p>
            <a:r>
              <a:rPr lang="en-US" altLang="zh-TW" dirty="0">
                <a:solidFill>
                  <a:srgbClr val="000000"/>
                </a:solidFill>
                <a:latin typeface="Consolas" panose="020B0609020204030204" pitchFamily="49" charset="0"/>
              </a:rPr>
              <a:t>  // output port </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output </a:t>
            </a:r>
            <a:r>
              <a:rPr lang="en-US" altLang="zh-TW" dirty="0">
                <a:latin typeface="Consolas" panose="020B0609020204030204" pitchFamily="49" charset="0"/>
              </a:rPr>
              <a:t>[8:0] </a:t>
            </a:r>
            <a:r>
              <a:rPr lang="en-US" altLang="zh-TW" dirty="0">
                <a:solidFill>
                  <a:srgbClr val="000000"/>
                </a:solidFill>
                <a:latin typeface="Consolas" panose="020B0609020204030204" pitchFamily="49" charset="0"/>
              </a:rPr>
              <a:t>c; </a:t>
            </a:r>
          </a:p>
          <a:p>
            <a:endParaRPr lang="en-US" altLang="zh-TW" dirty="0">
              <a:solidFill>
                <a:srgbClr val="000000"/>
              </a:solidFill>
              <a:latin typeface="Consolas" panose="020B0609020204030204" pitchFamily="49" charset="0"/>
            </a:endParaRPr>
          </a:p>
          <a:p>
            <a:r>
              <a:rPr lang="en-US" altLang="zh-TW" dirty="0">
                <a:solidFill>
                  <a:srgbClr val="000000"/>
                </a:solidFill>
                <a:latin typeface="Consolas" panose="020B0609020204030204" pitchFamily="49" charset="0"/>
              </a:rPr>
              <a:t>  // Internal signal</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wire</a:t>
            </a:r>
            <a:r>
              <a:rPr lang="en-US" altLang="zh-TW" dirty="0">
                <a:solidFill>
                  <a:srgbClr val="000000"/>
                </a:solidFill>
                <a:latin typeface="Consolas" panose="020B0609020204030204" pitchFamily="49" charset="0"/>
              </a:rPr>
              <a:t> [8:0] temp;</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wire</a:t>
            </a:r>
            <a:r>
              <a:rPr lang="en-US" altLang="zh-TW" dirty="0">
                <a:solidFill>
                  <a:srgbClr val="000000"/>
                </a:solidFill>
                <a:latin typeface="Consolas" panose="020B0609020204030204" pitchFamily="49" charset="0"/>
              </a:rPr>
              <a:t> [8:0] c;</a:t>
            </a:r>
          </a:p>
          <a:p>
            <a:endParaRPr lang="en-US" altLang="zh-TW" dirty="0">
              <a:solidFill>
                <a:srgbClr val="000000"/>
              </a:solidFill>
              <a:latin typeface="Consolas" panose="020B0609020204030204" pitchFamily="49" charset="0"/>
            </a:endParaRPr>
          </a:p>
          <a:p>
            <a:r>
              <a:rPr lang="en-US" altLang="zh-TW" dirty="0">
                <a:solidFill>
                  <a:srgbClr val="000000"/>
                </a:solidFill>
                <a:latin typeface="Consolas" panose="020B0609020204030204" pitchFamily="49" charset="0"/>
              </a:rPr>
              <a:t>  // Adder process</a:t>
            </a:r>
          </a:p>
          <a:p>
            <a:r>
              <a:rPr lang="en-US" altLang="zh-TW" dirty="0">
                <a:solidFill>
                  <a:srgbClr val="000000"/>
                </a:solidFill>
                <a:latin typeface="Consolas" panose="020B0609020204030204" pitchFamily="49" charset="0"/>
              </a:rPr>
              <a:t> adder </a:t>
            </a:r>
            <a:r>
              <a:rPr lang="en-US" altLang="zh-TW" dirty="0" err="1">
                <a:solidFill>
                  <a:srgbClr val="000000"/>
                </a:solidFill>
                <a:latin typeface="Consolas" panose="020B0609020204030204" pitchFamily="49" charset="0"/>
              </a:rPr>
              <a:t>u_adder</a:t>
            </a:r>
            <a:r>
              <a:rPr lang="en-US" altLang="zh-TW" dirty="0">
                <a:solidFill>
                  <a:srgbClr val="000000"/>
                </a:solidFill>
                <a:latin typeface="Consolas" panose="020B0609020204030204" pitchFamily="49" charset="0"/>
              </a:rPr>
              <a:t> (a, b, temp);</a:t>
            </a:r>
          </a:p>
          <a:p>
            <a:r>
              <a:rPr lang="en-US" altLang="zh-TW" dirty="0">
                <a:solidFill>
                  <a:srgbClr val="000000"/>
                </a:solidFill>
                <a:latin typeface="Consolas" panose="020B0609020204030204" pitchFamily="49" charset="0"/>
              </a:rPr>
              <a:t> DFF   </a:t>
            </a:r>
            <a:r>
              <a:rPr lang="en-US" altLang="zh-TW" dirty="0" err="1">
                <a:solidFill>
                  <a:srgbClr val="000000"/>
                </a:solidFill>
                <a:latin typeface="Consolas" panose="020B0609020204030204" pitchFamily="49" charset="0"/>
              </a:rPr>
              <a:t>u_dff</a:t>
            </a:r>
            <a:r>
              <a:rPr lang="en-US" altLang="zh-TW" dirty="0">
                <a:solidFill>
                  <a:srgbClr val="000000"/>
                </a:solidFill>
                <a:latin typeface="Consolas" panose="020B0609020204030204" pitchFamily="49" charset="0"/>
              </a:rPr>
              <a:t>(temp,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 c);</a:t>
            </a:r>
          </a:p>
          <a:p>
            <a:r>
              <a:rPr lang="en-US" altLang="zh-TW" dirty="0" err="1">
                <a:solidFill>
                  <a:srgbClr val="FF0000"/>
                </a:solidFill>
                <a:latin typeface="Consolas" panose="020B0609020204030204" pitchFamily="49" charset="0"/>
              </a:rPr>
              <a:t>endmodule</a:t>
            </a:r>
            <a:endParaRPr lang="en-US" altLang="zh-TW" dirty="0">
              <a:solidFill>
                <a:srgbClr val="FF0000"/>
              </a:solidFill>
              <a:latin typeface="Consolas" panose="020B0609020204030204" pitchFamily="49" charset="0"/>
            </a:endParaRPr>
          </a:p>
        </p:txBody>
      </p:sp>
      <p:sp>
        <p:nvSpPr>
          <p:cNvPr id="76" name="標題 75"/>
          <p:cNvSpPr>
            <a:spLocks noGrp="1"/>
          </p:cNvSpPr>
          <p:nvPr>
            <p:ph type="title"/>
          </p:nvPr>
        </p:nvSpPr>
        <p:spPr/>
        <p:txBody>
          <a:bodyPr/>
          <a:lstStyle/>
          <a:p>
            <a:r>
              <a:rPr lang="en-US" altLang="zh-TW"/>
              <a:t>Example – Adder with Register (2/2)</a:t>
            </a:r>
            <a:endParaRPr lang="zh-TW" altLang="en-US" dirty="0"/>
          </a:p>
        </p:txBody>
      </p:sp>
      <p:sp>
        <p:nvSpPr>
          <p:cNvPr id="3" name="文字方塊 2">
            <a:extLst>
              <a:ext uri="{FF2B5EF4-FFF2-40B4-BE49-F238E27FC236}">
                <a16:creationId xmlns:a16="http://schemas.microsoft.com/office/drawing/2014/main" id="{EC6E4F87-3508-4E92-E119-9F35A83090E0}"/>
              </a:ext>
            </a:extLst>
          </p:cNvPr>
          <p:cNvSpPr txBox="1"/>
          <p:nvPr/>
        </p:nvSpPr>
        <p:spPr>
          <a:xfrm>
            <a:off x="2711624" y="1052736"/>
            <a:ext cx="1501924" cy="369332"/>
          </a:xfrm>
          <a:prstGeom prst="rect">
            <a:avLst/>
          </a:prstGeom>
          <a:noFill/>
        </p:spPr>
        <p:txBody>
          <a:bodyPr wrap="square">
            <a:spAutoFit/>
          </a:bodyPr>
          <a:lstStyle/>
          <a:p>
            <a:r>
              <a:rPr lang="en-US" dirty="0">
                <a:solidFill>
                  <a:srgbClr val="C00000"/>
                </a:solidFill>
              </a:rPr>
              <a:t>Module name</a:t>
            </a:r>
          </a:p>
        </p:txBody>
      </p:sp>
      <p:sp>
        <p:nvSpPr>
          <p:cNvPr id="7" name="文字方塊 6">
            <a:extLst>
              <a:ext uri="{FF2B5EF4-FFF2-40B4-BE49-F238E27FC236}">
                <a16:creationId xmlns:a16="http://schemas.microsoft.com/office/drawing/2014/main" id="{0764F9C4-33C0-A4AC-4884-FCE20A718259}"/>
              </a:ext>
            </a:extLst>
          </p:cNvPr>
          <p:cNvSpPr txBox="1"/>
          <p:nvPr/>
        </p:nvSpPr>
        <p:spPr>
          <a:xfrm>
            <a:off x="4511824" y="1052736"/>
            <a:ext cx="1069876" cy="369332"/>
          </a:xfrm>
          <a:prstGeom prst="rect">
            <a:avLst/>
          </a:prstGeom>
          <a:noFill/>
        </p:spPr>
        <p:txBody>
          <a:bodyPr wrap="square">
            <a:spAutoFit/>
          </a:bodyPr>
          <a:lstStyle/>
          <a:p>
            <a:r>
              <a:rPr lang="en-US" dirty="0">
                <a:solidFill>
                  <a:srgbClr val="C00000"/>
                </a:solidFill>
              </a:rPr>
              <a:t>port list</a:t>
            </a:r>
          </a:p>
        </p:txBody>
      </p:sp>
      <p:grpSp>
        <p:nvGrpSpPr>
          <p:cNvPr id="15" name="群組 14">
            <a:extLst>
              <a:ext uri="{FF2B5EF4-FFF2-40B4-BE49-F238E27FC236}">
                <a16:creationId xmlns:a16="http://schemas.microsoft.com/office/drawing/2014/main" id="{D965DD4E-F403-018A-44CD-BF77AC9EEB9A}"/>
              </a:ext>
            </a:extLst>
          </p:cNvPr>
          <p:cNvGrpSpPr/>
          <p:nvPr/>
        </p:nvGrpSpPr>
        <p:grpSpPr>
          <a:xfrm>
            <a:off x="3947822" y="1916832"/>
            <a:ext cx="2857493" cy="510540"/>
            <a:chOff x="3947822" y="1916832"/>
            <a:chExt cx="2857493" cy="510540"/>
          </a:xfrm>
        </p:grpSpPr>
        <p:sp>
          <p:nvSpPr>
            <p:cNvPr id="8" name="object 11">
              <a:extLst>
                <a:ext uri="{FF2B5EF4-FFF2-40B4-BE49-F238E27FC236}">
                  <a16:creationId xmlns:a16="http://schemas.microsoft.com/office/drawing/2014/main" id="{511ED9EA-BF8C-AF8B-CA0F-14895356D29F}"/>
                </a:ext>
              </a:extLst>
            </p:cNvPr>
            <p:cNvSpPr txBox="1"/>
            <p:nvPr/>
          </p:nvSpPr>
          <p:spPr>
            <a:xfrm>
              <a:off x="4655840" y="1916832"/>
              <a:ext cx="2149475" cy="510540"/>
            </a:xfrm>
            <a:prstGeom prst="rect">
              <a:avLst/>
            </a:prstGeom>
          </p:spPr>
          <p:txBody>
            <a:bodyPr vert="horz" wrap="square" lIns="0" tIns="22860" rIns="0" bIns="0" rtlCol="0">
              <a:spAutoFit/>
            </a:bodyPr>
            <a:lstStyle/>
            <a:p>
              <a:pPr marL="12700" marR="5080">
                <a:lnSpc>
                  <a:spcPts val="1900"/>
                </a:lnSpc>
                <a:spcBef>
                  <a:spcPts val="180"/>
                </a:spcBef>
              </a:pPr>
              <a:r>
                <a:rPr sz="1600" spc="-5" dirty="0">
                  <a:solidFill>
                    <a:srgbClr val="FF3300"/>
                  </a:solidFill>
                  <a:latin typeface="Arial"/>
                  <a:cs typeface="Arial"/>
                </a:rPr>
                <a:t>port declarations (input,  output, or</a:t>
              </a:r>
              <a:r>
                <a:rPr sz="1600" spc="15" dirty="0">
                  <a:solidFill>
                    <a:srgbClr val="FF3300"/>
                  </a:solidFill>
                  <a:latin typeface="Arial"/>
                  <a:cs typeface="Arial"/>
                </a:rPr>
                <a:t> </a:t>
              </a:r>
              <a:r>
                <a:rPr sz="1600" spc="-5" dirty="0">
                  <a:solidFill>
                    <a:srgbClr val="FF3300"/>
                  </a:solidFill>
                  <a:latin typeface="Arial"/>
                  <a:cs typeface="Arial"/>
                </a:rPr>
                <a:t>inout)</a:t>
              </a:r>
              <a:endParaRPr sz="1600" dirty="0">
                <a:latin typeface="Arial"/>
                <a:cs typeface="Arial"/>
              </a:endParaRPr>
            </a:p>
          </p:txBody>
        </p:sp>
        <p:sp>
          <p:nvSpPr>
            <p:cNvPr id="9" name="object 12">
              <a:extLst>
                <a:ext uri="{FF2B5EF4-FFF2-40B4-BE49-F238E27FC236}">
                  <a16:creationId xmlns:a16="http://schemas.microsoft.com/office/drawing/2014/main" id="{D29D5AF8-9D96-2B96-3293-802BA86F81EB}"/>
                </a:ext>
              </a:extLst>
            </p:cNvPr>
            <p:cNvSpPr/>
            <p:nvPr/>
          </p:nvSpPr>
          <p:spPr>
            <a:xfrm>
              <a:off x="3947822" y="2123272"/>
              <a:ext cx="673735" cy="50800"/>
            </a:xfrm>
            <a:custGeom>
              <a:avLst/>
              <a:gdLst/>
              <a:ahLst/>
              <a:cxnLst/>
              <a:rect l="l" t="t" r="r" b="b"/>
              <a:pathLst>
                <a:path w="673734" h="50800">
                  <a:moveTo>
                    <a:pt x="673407" y="0"/>
                  </a:moveTo>
                  <a:lnTo>
                    <a:pt x="0" y="50800"/>
                  </a:lnTo>
                </a:path>
              </a:pathLst>
            </a:custGeom>
            <a:ln w="12700">
              <a:solidFill>
                <a:srgbClr val="FF3300"/>
              </a:solidFill>
            </a:ln>
          </p:spPr>
          <p:txBody>
            <a:bodyPr wrap="square" lIns="0" tIns="0" rIns="0" bIns="0" rtlCol="0"/>
            <a:lstStyle/>
            <a:p>
              <a:endParaRPr/>
            </a:p>
          </p:txBody>
        </p:sp>
      </p:grpSp>
      <p:grpSp>
        <p:nvGrpSpPr>
          <p:cNvPr id="13" name="群組 12">
            <a:extLst>
              <a:ext uri="{FF2B5EF4-FFF2-40B4-BE49-F238E27FC236}">
                <a16:creationId xmlns:a16="http://schemas.microsoft.com/office/drawing/2014/main" id="{C8728894-01B8-4073-58E6-75EC94957F5E}"/>
              </a:ext>
            </a:extLst>
          </p:cNvPr>
          <p:cNvGrpSpPr/>
          <p:nvPr/>
        </p:nvGrpSpPr>
        <p:grpSpPr>
          <a:xfrm>
            <a:off x="335360" y="1628800"/>
            <a:ext cx="1407161" cy="1283018"/>
            <a:chOff x="2225358" y="2311400"/>
            <a:chExt cx="1407161" cy="1283018"/>
          </a:xfrm>
        </p:grpSpPr>
        <p:sp>
          <p:nvSpPr>
            <p:cNvPr id="10" name="object 19">
              <a:extLst>
                <a:ext uri="{FF2B5EF4-FFF2-40B4-BE49-F238E27FC236}">
                  <a16:creationId xmlns:a16="http://schemas.microsoft.com/office/drawing/2014/main" id="{021B007C-B902-E372-E675-0557A47BB4B8}"/>
                </a:ext>
              </a:extLst>
            </p:cNvPr>
            <p:cNvSpPr txBox="1"/>
            <p:nvPr/>
          </p:nvSpPr>
          <p:spPr>
            <a:xfrm>
              <a:off x="2225358" y="2615691"/>
              <a:ext cx="88328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FF3300"/>
                  </a:solidFill>
                  <a:latin typeface="Arial"/>
                  <a:cs typeface="Arial"/>
                </a:rPr>
                <a:t>k</a:t>
              </a:r>
              <a:r>
                <a:rPr sz="1600" spc="-5" dirty="0">
                  <a:solidFill>
                    <a:srgbClr val="FF3300"/>
                  </a:solidFill>
                  <a:latin typeface="Arial"/>
                  <a:cs typeface="Arial"/>
                </a:rPr>
                <a:t>e</a:t>
              </a:r>
              <a:r>
                <a:rPr sz="1600" dirty="0">
                  <a:solidFill>
                    <a:srgbClr val="FF3300"/>
                  </a:solidFill>
                  <a:latin typeface="Arial"/>
                  <a:cs typeface="Arial"/>
                </a:rPr>
                <a:t>y</a:t>
              </a:r>
              <a:r>
                <a:rPr sz="1600" spc="-10" dirty="0">
                  <a:solidFill>
                    <a:srgbClr val="FF3300"/>
                  </a:solidFill>
                  <a:latin typeface="Arial"/>
                  <a:cs typeface="Arial"/>
                </a:rPr>
                <a:t>w</a:t>
              </a:r>
              <a:r>
                <a:rPr sz="1600" spc="-5" dirty="0">
                  <a:solidFill>
                    <a:srgbClr val="FF3300"/>
                  </a:solidFill>
                  <a:latin typeface="Arial"/>
                  <a:cs typeface="Arial"/>
                </a:rPr>
                <a:t>o</a:t>
              </a:r>
              <a:r>
                <a:rPr sz="1600" dirty="0">
                  <a:solidFill>
                    <a:srgbClr val="FF3300"/>
                  </a:solidFill>
                  <a:latin typeface="Arial"/>
                  <a:cs typeface="Arial"/>
                </a:rPr>
                <a:t>r</a:t>
              </a:r>
              <a:r>
                <a:rPr sz="1600" spc="-5" dirty="0">
                  <a:solidFill>
                    <a:srgbClr val="FF3300"/>
                  </a:solidFill>
                  <a:latin typeface="Arial"/>
                  <a:cs typeface="Arial"/>
                </a:rPr>
                <a:t>d</a:t>
              </a:r>
              <a:r>
                <a:rPr sz="1600" dirty="0">
                  <a:solidFill>
                    <a:srgbClr val="FF3300"/>
                  </a:solidFill>
                  <a:latin typeface="Arial"/>
                  <a:cs typeface="Arial"/>
                </a:rPr>
                <a:t>s</a:t>
              </a:r>
              <a:endParaRPr sz="1600">
                <a:latin typeface="Arial"/>
                <a:cs typeface="Arial"/>
              </a:endParaRPr>
            </a:p>
          </p:txBody>
        </p:sp>
        <p:sp>
          <p:nvSpPr>
            <p:cNvPr id="11" name="object 20">
              <a:extLst>
                <a:ext uri="{FF2B5EF4-FFF2-40B4-BE49-F238E27FC236}">
                  <a16:creationId xmlns:a16="http://schemas.microsoft.com/office/drawing/2014/main" id="{3C3150E9-E082-0A41-1A3D-8B8780B22F5C}"/>
                </a:ext>
              </a:extLst>
            </p:cNvPr>
            <p:cNvSpPr/>
            <p:nvPr/>
          </p:nvSpPr>
          <p:spPr>
            <a:xfrm>
              <a:off x="3005138" y="2311400"/>
              <a:ext cx="527050" cy="317500"/>
            </a:xfrm>
            <a:custGeom>
              <a:avLst/>
              <a:gdLst/>
              <a:ahLst/>
              <a:cxnLst/>
              <a:rect l="l" t="t" r="r" b="b"/>
              <a:pathLst>
                <a:path w="527050" h="317500">
                  <a:moveTo>
                    <a:pt x="527050" y="0"/>
                  </a:moveTo>
                  <a:lnTo>
                    <a:pt x="0" y="317500"/>
                  </a:lnTo>
                </a:path>
              </a:pathLst>
            </a:custGeom>
            <a:ln w="12700">
              <a:solidFill>
                <a:srgbClr val="FF3300"/>
              </a:solidFill>
            </a:ln>
          </p:spPr>
          <p:txBody>
            <a:bodyPr wrap="square" lIns="0" tIns="0" rIns="0" bIns="0" rtlCol="0"/>
            <a:lstStyle/>
            <a:p>
              <a:endParaRPr/>
            </a:p>
          </p:txBody>
        </p:sp>
        <p:sp>
          <p:nvSpPr>
            <p:cNvPr id="12" name="object 21">
              <a:extLst>
                <a:ext uri="{FF2B5EF4-FFF2-40B4-BE49-F238E27FC236}">
                  <a16:creationId xmlns:a16="http://schemas.microsoft.com/office/drawing/2014/main" id="{AA08A4B7-6136-18DC-36A8-CEC163435C65}"/>
                </a:ext>
              </a:extLst>
            </p:cNvPr>
            <p:cNvSpPr/>
            <p:nvPr/>
          </p:nvSpPr>
          <p:spPr>
            <a:xfrm>
              <a:off x="3065464" y="3065463"/>
              <a:ext cx="567055" cy="528955"/>
            </a:xfrm>
            <a:custGeom>
              <a:avLst/>
              <a:gdLst/>
              <a:ahLst/>
              <a:cxnLst/>
              <a:rect l="l" t="t" r="r" b="b"/>
              <a:pathLst>
                <a:path w="567054" h="528954">
                  <a:moveTo>
                    <a:pt x="566738" y="528638"/>
                  </a:moveTo>
                  <a:lnTo>
                    <a:pt x="0" y="0"/>
                  </a:lnTo>
                </a:path>
              </a:pathLst>
            </a:custGeom>
            <a:ln w="12700">
              <a:solidFill>
                <a:srgbClr val="FF3300"/>
              </a:solidFill>
            </a:ln>
          </p:spPr>
          <p:txBody>
            <a:bodyPr wrap="square" lIns="0" tIns="0" rIns="0" bIns="0" rtlCol="0"/>
            <a:lstStyle/>
            <a:p>
              <a:endParaRPr/>
            </a:p>
          </p:txBody>
        </p:sp>
      </p:grpSp>
      <p:sp>
        <p:nvSpPr>
          <p:cNvPr id="14" name="object 13">
            <a:extLst>
              <a:ext uri="{FF2B5EF4-FFF2-40B4-BE49-F238E27FC236}">
                <a16:creationId xmlns:a16="http://schemas.microsoft.com/office/drawing/2014/main" id="{995F804C-50A2-D3BC-2791-CA533DD6DF29}"/>
              </a:ext>
            </a:extLst>
          </p:cNvPr>
          <p:cNvSpPr txBox="1"/>
          <p:nvPr/>
        </p:nvSpPr>
        <p:spPr>
          <a:xfrm>
            <a:off x="5447928" y="4149080"/>
            <a:ext cx="1188085"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3300"/>
                </a:solidFill>
                <a:latin typeface="Arial"/>
                <a:cs typeface="Arial"/>
              </a:rPr>
              <a:t>module</a:t>
            </a:r>
            <a:r>
              <a:rPr sz="1600" spc="-70" dirty="0">
                <a:solidFill>
                  <a:srgbClr val="FF3300"/>
                </a:solidFill>
                <a:latin typeface="Arial"/>
                <a:cs typeface="Arial"/>
              </a:rPr>
              <a:t> </a:t>
            </a:r>
            <a:r>
              <a:rPr sz="1600" spc="-5" dirty="0">
                <a:solidFill>
                  <a:srgbClr val="FF3300"/>
                </a:solidFill>
                <a:latin typeface="Arial"/>
                <a:cs typeface="Arial"/>
              </a:rPr>
              <a:t>body</a:t>
            </a:r>
            <a:endParaRPr sz="1600" dirty="0">
              <a:latin typeface="Arial"/>
              <a:cs typeface="Arial"/>
            </a:endParaRPr>
          </a:p>
        </p:txBody>
      </p:sp>
      <p:grpSp>
        <p:nvGrpSpPr>
          <p:cNvPr id="20" name="群組 19">
            <a:extLst>
              <a:ext uri="{FF2B5EF4-FFF2-40B4-BE49-F238E27FC236}">
                <a16:creationId xmlns:a16="http://schemas.microsoft.com/office/drawing/2014/main" id="{151126B5-2FF6-0299-A496-20272BE98AF4}"/>
              </a:ext>
            </a:extLst>
          </p:cNvPr>
          <p:cNvGrpSpPr/>
          <p:nvPr/>
        </p:nvGrpSpPr>
        <p:grpSpPr>
          <a:xfrm>
            <a:off x="5159896" y="4797152"/>
            <a:ext cx="3557373" cy="360040"/>
            <a:chOff x="5159896" y="4797152"/>
            <a:chExt cx="3557373" cy="360040"/>
          </a:xfrm>
        </p:grpSpPr>
        <p:sp>
          <p:nvSpPr>
            <p:cNvPr id="16" name="object 15">
              <a:extLst>
                <a:ext uri="{FF2B5EF4-FFF2-40B4-BE49-F238E27FC236}">
                  <a16:creationId xmlns:a16="http://schemas.microsoft.com/office/drawing/2014/main" id="{7E66E8A2-B6F6-7B37-06E0-265D584C0DB1}"/>
                </a:ext>
              </a:extLst>
            </p:cNvPr>
            <p:cNvSpPr txBox="1"/>
            <p:nvPr/>
          </p:nvSpPr>
          <p:spPr>
            <a:xfrm>
              <a:off x="6816080" y="4797152"/>
              <a:ext cx="1901189"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FF3300"/>
                  </a:solidFill>
                  <a:latin typeface="Arial"/>
                  <a:cs typeface="Arial"/>
                </a:rPr>
                <a:t>Instance of</a:t>
              </a:r>
              <a:r>
                <a:rPr sz="1600" spc="-30" dirty="0">
                  <a:solidFill>
                    <a:srgbClr val="FF3300"/>
                  </a:solidFill>
                  <a:latin typeface="Arial"/>
                  <a:cs typeface="Arial"/>
                </a:rPr>
                <a:t> </a:t>
              </a:r>
              <a:r>
                <a:rPr sz="1600" spc="-5" dirty="0">
                  <a:solidFill>
                    <a:srgbClr val="FF3300"/>
                  </a:solidFill>
                  <a:latin typeface="Arial"/>
                  <a:cs typeface="Arial"/>
                </a:rPr>
                <a:t>add</a:t>
              </a:r>
              <a:r>
                <a:rPr lang="en-US" sz="1600" spc="-5" dirty="0">
                  <a:solidFill>
                    <a:srgbClr val="FF3300"/>
                  </a:solidFill>
                  <a:latin typeface="Arial"/>
                  <a:cs typeface="Arial"/>
                </a:rPr>
                <a:t>er</a:t>
              </a:r>
              <a:endParaRPr sz="1600" dirty="0">
                <a:latin typeface="Arial"/>
                <a:cs typeface="Arial"/>
              </a:endParaRPr>
            </a:p>
          </p:txBody>
        </p:sp>
        <p:sp>
          <p:nvSpPr>
            <p:cNvPr id="17" name="object 16">
              <a:extLst>
                <a:ext uri="{FF2B5EF4-FFF2-40B4-BE49-F238E27FC236}">
                  <a16:creationId xmlns:a16="http://schemas.microsoft.com/office/drawing/2014/main" id="{E35ECC9D-3614-CB77-FF13-60A79607D265}"/>
                </a:ext>
              </a:extLst>
            </p:cNvPr>
            <p:cNvSpPr/>
            <p:nvPr/>
          </p:nvSpPr>
          <p:spPr>
            <a:xfrm>
              <a:off x="5159896" y="4941168"/>
              <a:ext cx="1584176" cy="216024"/>
            </a:xfrm>
            <a:custGeom>
              <a:avLst/>
              <a:gdLst/>
              <a:ahLst/>
              <a:cxnLst/>
              <a:rect l="l" t="t" r="r" b="b"/>
              <a:pathLst>
                <a:path w="2871470" h="317500">
                  <a:moveTo>
                    <a:pt x="2871038" y="0"/>
                  </a:moveTo>
                  <a:lnTo>
                    <a:pt x="0" y="317500"/>
                  </a:lnTo>
                </a:path>
              </a:pathLst>
            </a:custGeom>
            <a:ln w="12700">
              <a:solidFill>
                <a:srgbClr val="FF3300"/>
              </a:solidFill>
            </a:ln>
          </p:spPr>
          <p:txBody>
            <a:bodyPr wrap="square" lIns="0" tIns="0" rIns="0" bIns="0" rtlCol="0"/>
            <a:lstStyle/>
            <a:p>
              <a:endParaRPr/>
            </a:p>
          </p:txBody>
        </p:sp>
      </p:grpSp>
      <p:sp>
        <p:nvSpPr>
          <p:cNvPr id="19" name="文字方塊 18">
            <a:extLst>
              <a:ext uri="{FF2B5EF4-FFF2-40B4-BE49-F238E27FC236}">
                <a16:creationId xmlns:a16="http://schemas.microsoft.com/office/drawing/2014/main" id="{7B3B577F-5C8C-75EA-9830-3D284027854F}"/>
              </a:ext>
            </a:extLst>
          </p:cNvPr>
          <p:cNvSpPr txBox="1"/>
          <p:nvPr/>
        </p:nvSpPr>
        <p:spPr>
          <a:xfrm>
            <a:off x="5581700" y="5949280"/>
            <a:ext cx="6706988" cy="646331"/>
          </a:xfrm>
          <a:prstGeom prst="rect">
            <a:avLst/>
          </a:prstGeom>
          <a:noFill/>
        </p:spPr>
        <p:txBody>
          <a:bodyPr wrap="square">
            <a:spAutoFit/>
          </a:bodyPr>
          <a:lstStyle/>
          <a:p>
            <a:r>
              <a:rPr lang="en-US" dirty="0"/>
              <a:t>Note: A module is not a function in the C sense.	There is no call and return  mechanism.	Think of it more like a hierarchical data structure.</a:t>
            </a:r>
          </a:p>
        </p:txBody>
      </p:sp>
      <p:sp>
        <p:nvSpPr>
          <p:cNvPr id="21" name="object 23">
            <a:extLst>
              <a:ext uri="{FF2B5EF4-FFF2-40B4-BE49-F238E27FC236}">
                <a16:creationId xmlns:a16="http://schemas.microsoft.com/office/drawing/2014/main" id="{CCB856F6-1FD1-46A5-DFFD-EC38756AF4E3}"/>
              </a:ext>
            </a:extLst>
          </p:cNvPr>
          <p:cNvSpPr txBox="1"/>
          <p:nvPr/>
        </p:nvSpPr>
        <p:spPr>
          <a:xfrm>
            <a:off x="268523" y="3880104"/>
            <a:ext cx="1443355" cy="510540"/>
          </a:xfrm>
          <a:prstGeom prst="rect">
            <a:avLst/>
          </a:prstGeom>
        </p:spPr>
        <p:txBody>
          <a:bodyPr vert="horz" wrap="square" lIns="0" tIns="22860" rIns="0" bIns="0" rtlCol="0">
            <a:spAutoFit/>
          </a:bodyPr>
          <a:lstStyle/>
          <a:p>
            <a:pPr marL="12700" marR="5080" indent="39370">
              <a:lnSpc>
                <a:spcPts val="1900"/>
              </a:lnSpc>
              <a:spcBef>
                <a:spcPts val="180"/>
              </a:spcBef>
            </a:pPr>
            <a:r>
              <a:rPr sz="1600" b="1" spc="-5" dirty="0">
                <a:solidFill>
                  <a:srgbClr val="FF3300"/>
                </a:solidFill>
                <a:latin typeface="Arial"/>
                <a:cs typeface="Arial"/>
              </a:rPr>
              <a:t>internal</a:t>
            </a:r>
            <a:r>
              <a:rPr sz="1600" b="1" spc="-45" dirty="0">
                <a:solidFill>
                  <a:srgbClr val="FF3300"/>
                </a:solidFill>
                <a:latin typeface="Arial"/>
                <a:cs typeface="Arial"/>
              </a:rPr>
              <a:t> </a:t>
            </a:r>
            <a:r>
              <a:rPr sz="1600" b="1" spc="-5" dirty="0">
                <a:solidFill>
                  <a:srgbClr val="FF3300"/>
                </a:solidFill>
                <a:latin typeface="Arial"/>
                <a:cs typeface="Arial"/>
              </a:rPr>
              <a:t>signal  declarations</a:t>
            </a:r>
            <a:endParaRPr sz="1600" dirty="0">
              <a:latin typeface="Arial"/>
              <a:cs typeface="Arial"/>
            </a:endParaRPr>
          </a:p>
        </p:txBody>
      </p:sp>
      <p:grpSp>
        <p:nvGrpSpPr>
          <p:cNvPr id="4" name="群組 3">
            <a:extLst>
              <a:ext uri="{FF2B5EF4-FFF2-40B4-BE49-F238E27FC236}">
                <a16:creationId xmlns:a16="http://schemas.microsoft.com/office/drawing/2014/main" id="{B9C82DAB-8B55-14C0-B627-0DFE009B2F9D}"/>
              </a:ext>
            </a:extLst>
          </p:cNvPr>
          <p:cNvGrpSpPr/>
          <p:nvPr/>
        </p:nvGrpSpPr>
        <p:grpSpPr>
          <a:xfrm>
            <a:off x="6905868" y="1859034"/>
            <a:ext cx="5210253" cy="2868201"/>
            <a:chOff x="7104112" y="1868755"/>
            <a:chExt cx="5210253" cy="2868201"/>
          </a:xfrm>
        </p:grpSpPr>
        <p:sp>
          <p:nvSpPr>
            <p:cNvPr id="52" name="Rectangle 4"/>
            <p:cNvSpPr>
              <a:spLocks noChangeArrowheads="1"/>
            </p:cNvSpPr>
            <p:nvPr/>
          </p:nvSpPr>
          <p:spPr bwMode="auto">
            <a:xfrm>
              <a:off x="7993850" y="2463994"/>
              <a:ext cx="3880305" cy="2272962"/>
            </a:xfrm>
            <a:prstGeom prst="rect">
              <a:avLst/>
            </a:prstGeom>
            <a:solidFill>
              <a:srgbClr val="DDDDDD"/>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400">
                <a:solidFill>
                  <a:srgbClr val="000000"/>
                </a:solidFill>
              </a:endParaRPr>
            </a:p>
          </p:txBody>
        </p:sp>
        <p:sp>
          <p:nvSpPr>
            <p:cNvPr id="53" name="Rectangle 5"/>
            <p:cNvSpPr>
              <a:spLocks noChangeArrowheads="1"/>
            </p:cNvSpPr>
            <p:nvPr/>
          </p:nvSpPr>
          <p:spPr bwMode="auto">
            <a:xfrm>
              <a:off x="7887824" y="2357568"/>
              <a:ext cx="3880305" cy="2272962"/>
            </a:xfrm>
            <a:prstGeom prst="rect">
              <a:avLst/>
            </a:prstGeom>
            <a:solidFill>
              <a:srgbClr val="CCFF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400">
                <a:solidFill>
                  <a:srgbClr val="000000"/>
                </a:solidFill>
              </a:endParaRPr>
            </a:p>
          </p:txBody>
        </p:sp>
        <p:sp>
          <p:nvSpPr>
            <p:cNvPr id="54" name="Line 6"/>
            <p:cNvSpPr>
              <a:spLocks noChangeShapeType="1"/>
            </p:cNvSpPr>
            <p:nvPr/>
          </p:nvSpPr>
          <p:spPr bwMode="auto">
            <a:xfrm>
              <a:off x="7600354" y="3037393"/>
              <a:ext cx="107555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sz="2400">
                <a:solidFill>
                  <a:srgbClr val="000000"/>
                </a:solidFill>
              </a:endParaRPr>
            </a:p>
          </p:txBody>
        </p:sp>
        <p:sp>
          <p:nvSpPr>
            <p:cNvPr id="55" name="Line 7"/>
            <p:cNvSpPr>
              <a:spLocks noChangeShapeType="1"/>
            </p:cNvSpPr>
            <p:nvPr/>
          </p:nvSpPr>
          <p:spPr bwMode="auto">
            <a:xfrm>
              <a:off x="7648448" y="3671607"/>
              <a:ext cx="100887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sz="2400">
                <a:solidFill>
                  <a:srgbClr val="000000"/>
                </a:solidFill>
              </a:endParaRPr>
            </a:p>
          </p:txBody>
        </p:sp>
        <p:sp>
          <p:nvSpPr>
            <p:cNvPr id="56" name="Line 8"/>
            <p:cNvSpPr>
              <a:spLocks noChangeShapeType="1"/>
            </p:cNvSpPr>
            <p:nvPr/>
          </p:nvSpPr>
          <p:spPr bwMode="auto">
            <a:xfrm>
              <a:off x="9406062" y="3355586"/>
              <a:ext cx="258614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sz="2400">
                <a:solidFill>
                  <a:srgbClr val="000000"/>
                </a:solidFill>
              </a:endParaRPr>
            </a:p>
          </p:txBody>
        </p:sp>
        <p:sp>
          <p:nvSpPr>
            <p:cNvPr id="57" name="Line 9"/>
            <p:cNvSpPr>
              <a:spLocks noChangeShapeType="1"/>
            </p:cNvSpPr>
            <p:nvPr/>
          </p:nvSpPr>
          <p:spPr bwMode="auto">
            <a:xfrm>
              <a:off x="7657192" y="4360120"/>
              <a:ext cx="3036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sz="2400">
                <a:solidFill>
                  <a:srgbClr val="000000"/>
                </a:solidFill>
              </a:endParaRPr>
            </a:p>
          </p:txBody>
        </p:sp>
        <p:sp>
          <p:nvSpPr>
            <p:cNvPr id="58" name="Line 10"/>
            <p:cNvSpPr>
              <a:spLocks noChangeShapeType="1"/>
            </p:cNvSpPr>
            <p:nvPr/>
          </p:nvSpPr>
          <p:spPr bwMode="auto">
            <a:xfrm rot="16200000">
              <a:off x="10440535" y="4125548"/>
              <a:ext cx="47566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sz="2400">
                <a:solidFill>
                  <a:srgbClr val="000000"/>
                </a:solidFill>
              </a:endParaRPr>
            </a:p>
          </p:txBody>
        </p:sp>
        <p:sp>
          <p:nvSpPr>
            <p:cNvPr id="59" name="AutoShape 11"/>
            <p:cNvSpPr>
              <a:spLocks noChangeArrowheads="1"/>
            </p:cNvSpPr>
            <p:nvPr/>
          </p:nvSpPr>
          <p:spPr bwMode="auto">
            <a:xfrm flipH="1">
              <a:off x="8542558" y="2821282"/>
              <a:ext cx="942204" cy="1135938"/>
            </a:xfrm>
            <a:prstGeom prst="flowChartOnlineStorage">
              <a:avLst/>
            </a:prstGeom>
            <a:solidFill>
              <a:srgbClr val="66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TW" sz="2400">
                  <a:solidFill>
                    <a:srgbClr val="000000"/>
                  </a:solidFill>
                  <a:latin typeface="Times New Roman" panose="02020603050405020304" pitchFamily="18" charset="0"/>
                </a:rPr>
                <a:t>+</a:t>
              </a:r>
            </a:p>
          </p:txBody>
        </p:sp>
        <p:sp>
          <p:nvSpPr>
            <p:cNvPr id="60" name="Rectangle 12"/>
            <p:cNvSpPr>
              <a:spLocks noChangeArrowheads="1"/>
            </p:cNvSpPr>
            <p:nvPr/>
          </p:nvSpPr>
          <p:spPr bwMode="auto">
            <a:xfrm>
              <a:off x="7880173" y="2878840"/>
              <a:ext cx="279819" cy="299731"/>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400">
                <a:solidFill>
                  <a:srgbClr val="000000"/>
                </a:solidFill>
              </a:endParaRPr>
            </a:p>
          </p:txBody>
        </p:sp>
        <p:sp>
          <p:nvSpPr>
            <p:cNvPr id="61" name="Rectangle 13"/>
            <p:cNvSpPr>
              <a:spLocks noChangeArrowheads="1"/>
            </p:cNvSpPr>
            <p:nvPr/>
          </p:nvSpPr>
          <p:spPr bwMode="auto">
            <a:xfrm>
              <a:off x="7880173" y="3504366"/>
              <a:ext cx="279819" cy="299731"/>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400">
                <a:solidFill>
                  <a:srgbClr val="000000"/>
                </a:solidFill>
              </a:endParaRPr>
            </a:p>
          </p:txBody>
        </p:sp>
        <p:sp>
          <p:nvSpPr>
            <p:cNvPr id="62" name="Rectangle 14"/>
            <p:cNvSpPr>
              <a:spLocks noChangeArrowheads="1"/>
            </p:cNvSpPr>
            <p:nvPr/>
          </p:nvSpPr>
          <p:spPr bwMode="auto">
            <a:xfrm>
              <a:off x="11463170" y="3213322"/>
              <a:ext cx="279819" cy="299731"/>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400">
                <a:solidFill>
                  <a:srgbClr val="000000"/>
                </a:solidFill>
              </a:endParaRPr>
            </a:p>
          </p:txBody>
        </p:sp>
        <p:sp>
          <p:nvSpPr>
            <p:cNvPr id="63" name="Rectangle 15"/>
            <p:cNvSpPr>
              <a:spLocks noChangeArrowheads="1"/>
            </p:cNvSpPr>
            <p:nvPr/>
          </p:nvSpPr>
          <p:spPr bwMode="auto">
            <a:xfrm>
              <a:off x="7880173" y="4191793"/>
              <a:ext cx="279819" cy="299731"/>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400">
                <a:solidFill>
                  <a:srgbClr val="000000"/>
                </a:solidFill>
              </a:endParaRPr>
            </a:p>
          </p:txBody>
        </p:sp>
        <p:sp>
          <p:nvSpPr>
            <p:cNvPr id="64" name="Rectangle 16"/>
            <p:cNvSpPr>
              <a:spLocks noChangeArrowheads="1"/>
            </p:cNvSpPr>
            <p:nvPr/>
          </p:nvSpPr>
          <p:spPr bwMode="auto">
            <a:xfrm>
              <a:off x="7877987" y="2348880"/>
              <a:ext cx="3880305" cy="2272962"/>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400">
                <a:solidFill>
                  <a:srgbClr val="000000"/>
                </a:solidFill>
              </a:endParaRPr>
            </a:p>
          </p:txBody>
        </p:sp>
        <p:sp>
          <p:nvSpPr>
            <p:cNvPr id="65" name="Rectangle 17"/>
            <p:cNvSpPr>
              <a:spLocks noChangeArrowheads="1"/>
            </p:cNvSpPr>
            <p:nvPr/>
          </p:nvSpPr>
          <p:spPr bwMode="auto">
            <a:xfrm>
              <a:off x="10184309" y="2720286"/>
              <a:ext cx="961878" cy="133901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400">
                <a:solidFill>
                  <a:srgbClr val="000000"/>
                </a:solidFill>
              </a:endParaRPr>
            </a:p>
          </p:txBody>
        </p:sp>
        <p:sp>
          <p:nvSpPr>
            <p:cNvPr id="66" name="AutoShape 18"/>
            <p:cNvSpPr>
              <a:spLocks noChangeArrowheads="1"/>
            </p:cNvSpPr>
            <p:nvPr/>
          </p:nvSpPr>
          <p:spPr bwMode="auto">
            <a:xfrm>
              <a:off x="10555944" y="3785635"/>
              <a:ext cx="220795" cy="273668"/>
            </a:xfrm>
            <a:prstGeom prst="triangle">
              <a:avLst>
                <a:gd name="adj" fmla="val 50000"/>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sz="2400">
                <a:solidFill>
                  <a:srgbClr val="000000"/>
                </a:solidFill>
              </a:endParaRPr>
            </a:p>
          </p:txBody>
        </p:sp>
        <p:sp>
          <p:nvSpPr>
            <p:cNvPr id="67" name="Rectangle 19"/>
            <p:cNvSpPr>
              <a:spLocks noChangeArrowheads="1"/>
            </p:cNvSpPr>
            <p:nvPr/>
          </p:nvSpPr>
          <p:spPr bwMode="auto">
            <a:xfrm>
              <a:off x="7197021" y="2847346"/>
              <a:ext cx="3321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400">
                  <a:solidFill>
                    <a:srgbClr val="0066CC"/>
                  </a:solidFill>
                  <a:ea typeface="標楷體" panose="03000509000000000000" pitchFamily="65" charset="-120"/>
                </a:rPr>
                <a:t>a</a:t>
              </a:r>
            </a:p>
          </p:txBody>
        </p:sp>
        <p:sp>
          <p:nvSpPr>
            <p:cNvPr id="68" name="Rectangle 20"/>
            <p:cNvSpPr>
              <a:spLocks noChangeArrowheads="1"/>
            </p:cNvSpPr>
            <p:nvPr/>
          </p:nvSpPr>
          <p:spPr bwMode="auto">
            <a:xfrm>
              <a:off x="7225440" y="3464184"/>
              <a:ext cx="3465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400">
                  <a:solidFill>
                    <a:srgbClr val="0066CC"/>
                  </a:solidFill>
                  <a:ea typeface="標楷體" panose="03000509000000000000" pitchFamily="65" charset="-120"/>
                </a:rPr>
                <a:t>b</a:t>
              </a:r>
            </a:p>
          </p:txBody>
        </p:sp>
        <p:sp>
          <p:nvSpPr>
            <p:cNvPr id="69" name="Rectangle 21"/>
            <p:cNvSpPr>
              <a:spLocks noChangeArrowheads="1"/>
            </p:cNvSpPr>
            <p:nvPr/>
          </p:nvSpPr>
          <p:spPr bwMode="auto">
            <a:xfrm>
              <a:off x="7104112" y="4145095"/>
              <a:ext cx="5245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400">
                  <a:solidFill>
                    <a:srgbClr val="0066CC"/>
                  </a:solidFill>
                  <a:ea typeface="標楷體" panose="03000509000000000000" pitchFamily="65" charset="-120"/>
                </a:rPr>
                <a:t>clk</a:t>
              </a:r>
            </a:p>
          </p:txBody>
        </p:sp>
        <p:sp>
          <p:nvSpPr>
            <p:cNvPr id="70" name="Rectangle 22"/>
            <p:cNvSpPr>
              <a:spLocks noChangeArrowheads="1"/>
            </p:cNvSpPr>
            <p:nvPr/>
          </p:nvSpPr>
          <p:spPr bwMode="auto">
            <a:xfrm>
              <a:off x="8540371" y="2459650"/>
              <a:ext cx="9172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400" dirty="0">
                  <a:solidFill>
                    <a:srgbClr val="000000"/>
                  </a:solidFill>
                  <a:ea typeface="標楷體" panose="03000509000000000000" pitchFamily="65" charset="-120"/>
                </a:rPr>
                <a:t>adder</a:t>
              </a:r>
            </a:p>
          </p:txBody>
        </p:sp>
        <p:sp>
          <p:nvSpPr>
            <p:cNvPr id="71" name="Rectangle 23"/>
            <p:cNvSpPr>
              <a:spLocks noChangeArrowheads="1"/>
            </p:cNvSpPr>
            <p:nvPr/>
          </p:nvSpPr>
          <p:spPr bwMode="auto">
            <a:xfrm>
              <a:off x="10153704" y="2379288"/>
              <a:ext cx="5327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400" dirty="0" err="1">
                  <a:solidFill>
                    <a:srgbClr val="000000"/>
                  </a:solidFill>
                  <a:ea typeface="標楷體" panose="03000509000000000000" pitchFamily="65" charset="-120"/>
                </a:rPr>
                <a:t>dff</a:t>
              </a:r>
              <a:endParaRPr lang="en-US" altLang="zh-TW" sz="2400" dirty="0">
                <a:solidFill>
                  <a:srgbClr val="000000"/>
                </a:solidFill>
                <a:ea typeface="標楷體" panose="03000509000000000000" pitchFamily="65" charset="-120"/>
              </a:endParaRPr>
            </a:p>
          </p:txBody>
        </p:sp>
        <p:sp>
          <p:nvSpPr>
            <p:cNvPr id="72" name="Rectangle 24"/>
            <p:cNvSpPr>
              <a:spLocks noChangeArrowheads="1"/>
            </p:cNvSpPr>
            <p:nvPr/>
          </p:nvSpPr>
          <p:spPr bwMode="auto">
            <a:xfrm>
              <a:off x="9451970" y="3005900"/>
              <a:ext cx="844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400">
                  <a:solidFill>
                    <a:srgbClr val="000000"/>
                  </a:solidFill>
                  <a:ea typeface="標楷體" panose="03000509000000000000" pitchFamily="65" charset="-120"/>
                </a:rPr>
                <a:t>temp</a:t>
              </a:r>
            </a:p>
          </p:txBody>
        </p:sp>
        <p:sp>
          <p:nvSpPr>
            <p:cNvPr id="73" name="Rectangle 25"/>
            <p:cNvSpPr>
              <a:spLocks noChangeArrowheads="1"/>
            </p:cNvSpPr>
            <p:nvPr/>
          </p:nvSpPr>
          <p:spPr bwMode="auto">
            <a:xfrm>
              <a:off x="11999855" y="3155765"/>
              <a:ext cx="3145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400">
                  <a:solidFill>
                    <a:srgbClr val="0066CC"/>
                  </a:solidFill>
                  <a:ea typeface="標楷體" panose="03000509000000000000" pitchFamily="65" charset="-120"/>
                </a:rPr>
                <a:t>c</a:t>
              </a:r>
            </a:p>
          </p:txBody>
        </p:sp>
        <p:sp>
          <p:nvSpPr>
            <p:cNvPr id="2" name="Rectangle 19">
              <a:extLst>
                <a:ext uri="{FF2B5EF4-FFF2-40B4-BE49-F238E27FC236}">
                  <a16:creationId xmlns:a16="http://schemas.microsoft.com/office/drawing/2014/main" id="{9A6E9C58-DBA9-30ED-E8D9-ED7C5D994DDD}"/>
                </a:ext>
              </a:extLst>
            </p:cNvPr>
            <p:cNvSpPr>
              <a:spLocks noChangeArrowheads="1"/>
            </p:cNvSpPr>
            <p:nvPr/>
          </p:nvSpPr>
          <p:spPr bwMode="auto">
            <a:xfrm>
              <a:off x="7733005" y="1868755"/>
              <a:ext cx="16835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sz="2800" dirty="0" err="1">
                  <a:solidFill>
                    <a:srgbClr val="0066CC"/>
                  </a:solidFill>
                  <a:ea typeface="標楷體" panose="03000509000000000000" pitchFamily="65" charset="-120"/>
                </a:rPr>
                <a:t>adder_reg</a:t>
              </a:r>
              <a:endParaRPr lang="en-US" altLang="zh-TW" sz="2800" dirty="0">
                <a:solidFill>
                  <a:srgbClr val="0066CC"/>
                </a:solidFill>
                <a:ea typeface="標楷體" panose="03000509000000000000" pitchFamily="65" charset="-120"/>
              </a:endParaRPr>
            </a:p>
          </p:txBody>
        </p:sp>
      </p:grpSp>
      <p:sp>
        <p:nvSpPr>
          <p:cNvPr id="5" name="文字方塊 4">
            <a:extLst>
              <a:ext uri="{FF2B5EF4-FFF2-40B4-BE49-F238E27FC236}">
                <a16:creationId xmlns:a16="http://schemas.microsoft.com/office/drawing/2014/main" id="{88B7BE74-EADC-651D-6C64-9A0301951780}"/>
              </a:ext>
            </a:extLst>
          </p:cNvPr>
          <p:cNvSpPr txBox="1"/>
          <p:nvPr/>
        </p:nvSpPr>
        <p:spPr>
          <a:xfrm>
            <a:off x="281980" y="5784695"/>
            <a:ext cx="1877437" cy="923330"/>
          </a:xfrm>
          <a:prstGeom prst="rect">
            <a:avLst/>
          </a:prstGeom>
          <a:noFill/>
        </p:spPr>
        <p:txBody>
          <a:bodyPr wrap="none" rtlCol="0">
            <a:spAutoFit/>
          </a:bodyPr>
          <a:lstStyle/>
          <a:p>
            <a:r>
              <a:rPr lang="en-US" altLang="zh-TW" dirty="0"/>
              <a:t>module name</a:t>
            </a:r>
          </a:p>
          <a:p>
            <a:r>
              <a:rPr lang="en-US" altLang="zh-TW" dirty="0"/>
              <a:t>module adder (..);</a:t>
            </a:r>
          </a:p>
          <a:p>
            <a:r>
              <a:rPr lang="en-US" altLang="zh-TW" dirty="0"/>
              <a:t>module </a:t>
            </a:r>
            <a:r>
              <a:rPr lang="en-US" altLang="zh-TW" dirty="0" err="1"/>
              <a:t>dff</a:t>
            </a:r>
            <a:r>
              <a:rPr lang="en-US" altLang="zh-TW" dirty="0"/>
              <a:t>(…);</a:t>
            </a:r>
            <a:endParaRPr lang="zh-TW" altLang="en-US" dirty="0"/>
          </a:p>
        </p:txBody>
      </p:sp>
      <p:sp>
        <p:nvSpPr>
          <p:cNvPr id="6" name="object 21">
            <a:extLst>
              <a:ext uri="{FF2B5EF4-FFF2-40B4-BE49-F238E27FC236}">
                <a16:creationId xmlns:a16="http://schemas.microsoft.com/office/drawing/2014/main" id="{D84147C7-70D3-063E-972C-80B47EA2D00A}"/>
              </a:ext>
            </a:extLst>
          </p:cNvPr>
          <p:cNvSpPr/>
          <p:nvPr/>
        </p:nvSpPr>
        <p:spPr>
          <a:xfrm flipH="1">
            <a:off x="1280927" y="5229199"/>
            <a:ext cx="567054" cy="807679"/>
          </a:xfrm>
          <a:custGeom>
            <a:avLst/>
            <a:gdLst/>
            <a:ahLst/>
            <a:cxnLst/>
            <a:rect l="l" t="t" r="r" b="b"/>
            <a:pathLst>
              <a:path w="567054" h="528954">
                <a:moveTo>
                  <a:pt x="566738" y="528638"/>
                </a:moveTo>
                <a:lnTo>
                  <a:pt x="0" y="0"/>
                </a:lnTo>
              </a:path>
            </a:pathLst>
          </a:custGeom>
          <a:ln w="12700">
            <a:solidFill>
              <a:srgbClr val="FF3300"/>
            </a:solidFill>
          </a:ln>
        </p:spPr>
        <p:txBody>
          <a:bodyPr wrap="square" lIns="0" tIns="0" rIns="0" bIns="0" rtlCol="0"/>
          <a:lstStyle/>
          <a:p>
            <a:endParaRPr/>
          </a:p>
        </p:txBody>
      </p:sp>
    </p:spTree>
    <p:extLst>
      <p:ext uri="{BB962C8B-B14F-4D97-AF65-F5344CB8AC3E}">
        <p14:creationId xmlns:p14="http://schemas.microsoft.com/office/powerpoint/2010/main" val="30122742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xEl>
                                              <p:pRg st="15" end="1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5">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5">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5">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5">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5">
                                            <p:txEl>
                                              <p:pRg st="10" end="1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4" grpId="0"/>
      <p:bldP spid="19" grpId="0"/>
      <p:bldP spid="21" grpId="0"/>
      <p:bldP spid="5"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1" name="Group 3"/>
          <p:cNvGrpSpPr>
            <a:grpSpLocks/>
          </p:cNvGrpSpPr>
          <p:nvPr/>
        </p:nvGrpSpPr>
        <p:grpSpPr bwMode="auto">
          <a:xfrm>
            <a:off x="5368060" y="2220834"/>
            <a:ext cx="5177748" cy="2388076"/>
            <a:chOff x="671" y="1232"/>
            <a:chExt cx="4737" cy="2199"/>
          </a:xfrm>
        </p:grpSpPr>
        <p:sp>
          <p:nvSpPr>
            <p:cNvPr id="52" name="Rectangle 4"/>
            <p:cNvSpPr>
              <a:spLocks noChangeArrowheads="1"/>
            </p:cNvSpPr>
            <p:nvPr/>
          </p:nvSpPr>
          <p:spPr bwMode="auto">
            <a:xfrm>
              <a:off x="1485" y="1338"/>
              <a:ext cx="3550" cy="2093"/>
            </a:xfrm>
            <a:prstGeom prst="rect">
              <a:avLst/>
            </a:prstGeom>
            <a:solidFill>
              <a:srgbClr val="DDDDDD"/>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a:solidFill>
                  <a:srgbClr val="000000"/>
                </a:solidFill>
              </a:endParaRPr>
            </a:p>
          </p:txBody>
        </p:sp>
        <p:sp>
          <p:nvSpPr>
            <p:cNvPr id="53" name="Rectangle 5"/>
            <p:cNvSpPr>
              <a:spLocks noChangeArrowheads="1"/>
            </p:cNvSpPr>
            <p:nvPr/>
          </p:nvSpPr>
          <p:spPr bwMode="auto">
            <a:xfrm>
              <a:off x="1388" y="1240"/>
              <a:ext cx="3550" cy="2093"/>
            </a:xfrm>
            <a:prstGeom prst="rect">
              <a:avLst/>
            </a:prstGeom>
            <a:solidFill>
              <a:srgbClr val="CCFF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a:solidFill>
                  <a:srgbClr val="000000"/>
                </a:solidFill>
              </a:endParaRPr>
            </a:p>
          </p:txBody>
        </p:sp>
        <p:sp>
          <p:nvSpPr>
            <p:cNvPr id="54" name="Line 6"/>
            <p:cNvSpPr>
              <a:spLocks noChangeShapeType="1"/>
            </p:cNvSpPr>
            <p:nvPr/>
          </p:nvSpPr>
          <p:spPr bwMode="auto">
            <a:xfrm>
              <a:off x="1125" y="1866"/>
              <a:ext cx="9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a:solidFill>
                  <a:srgbClr val="000000"/>
                </a:solidFill>
              </a:endParaRPr>
            </a:p>
          </p:txBody>
        </p:sp>
        <p:sp>
          <p:nvSpPr>
            <p:cNvPr id="55" name="Line 7"/>
            <p:cNvSpPr>
              <a:spLocks noChangeShapeType="1"/>
            </p:cNvSpPr>
            <p:nvPr/>
          </p:nvSpPr>
          <p:spPr bwMode="auto">
            <a:xfrm>
              <a:off x="1169" y="2450"/>
              <a:ext cx="92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a:solidFill>
                  <a:srgbClr val="000000"/>
                </a:solidFill>
              </a:endParaRPr>
            </a:p>
          </p:txBody>
        </p:sp>
        <p:sp>
          <p:nvSpPr>
            <p:cNvPr id="56" name="Line 8"/>
            <p:cNvSpPr>
              <a:spLocks noChangeShapeType="1"/>
            </p:cNvSpPr>
            <p:nvPr/>
          </p:nvSpPr>
          <p:spPr bwMode="auto">
            <a:xfrm>
              <a:off x="2777" y="2159"/>
              <a:ext cx="236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a:solidFill>
                  <a:srgbClr val="000000"/>
                </a:solidFill>
              </a:endParaRPr>
            </a:p>
          </p:txBody>
        </p:sp>
        <p:sp>
          <p:nvSpPr>
            <p:cNvPr id="57" name="Line 9"/>
            <p:cNvSpPr>
              <a:spLocks noChangeShapeType="1"/>
            </p:cNvSpPr>
            <p:nvPr/>
          </p:nvSpPr>
          <p:spPr bwMode="auto">
            <a:xfrm>
              <a:off x="1177" y="3084"/>
              <a:ext cx="277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a:solidFill>
                  <a:srgbClr val="000000"/>
                </a:solidFill>
              </a:endParaRPr>
            </a:p>
          </p:txBody>
        </p:sp>
        <p:sp>
          <p:nvSpPr>
            <p:cNvPr id="58" name="Line 10"/>
            <p:cNvSpPr>
              <a:spLocks noChangeShapeType="1"/>
            </p:cNvSpPr>
            <p:nvPr/>
          </p:nvSpPr>
          <p:spPr bwMode="auto">
            <a:xfrm rot="-5400000">
              <a:off x="3722" y="2868"/>
              <a:ext cx="4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endParaRPr lang="zh-TW" altLang="en-US">
                <a:solidFill>
                  <a:srgbClr val="000000"/>
                </a:solidFill>
              </a:endParaRPr>
            </a:p>
          </p:txBody>
        </p:sp>
        <p:sp>
          <p:nvSpPr>
            <p:cNvPr id="59" name="AutoShape 11"/>
            <p:cNvSpPr>
              <a:spLocks noChangeArrowheads="1"/>
            </p:cNvSpPr>
            <p:nvPr/>
          </p:nvSpPr>
          <p:spPr bwMode="auto">
            <a:xfrm flipH="1">
              <a:off x="1987" y="1667"/>
              <a:ext cx="862" cy="1046"/>
            </a:xfrm>
            <a:prstGeom prst="flowChartOnlineStorage">
              <a:avLst/>
            </a:prstGeom>
            <a:solidFill>
              <a:srgbClr val="66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TW" sz="7200">
                  <a:solidFill>
                    <a:srgbClr val="000000"/>
                  </a:solidFill>
                  <a:latin typeface="Times New Roman" panose="02020603050405020304" pitchFamily="18" charset="0"/>
                </a:rPr>
                <a:t>+</a:t>
              </a:r>
            </a:p>
          </p:txBody>
        </p:sp>
        <p:sp>
          <p:nvSpPr>
            <p:cNvPr id="60" name="Rectangle 12"/>
            <p:cNvSpPr>
              <a:spLocks noChangeArrowheads="1"/>
            </p:cNvSpPr>
            <p:nvPr/>
          </p:nvSpPr>
          <p:spPr bwMode="auto">
            <a:xfrm>
              <a:off x="1381" y="1720"/>
              <a:ext cx="256" cy="276"/>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a:solidFill>
                  <a:srgbClr val="000000"/>
                </a:solidFill>
              </a:endParaRPr>
            </a:p>
          </p:txBody>
        </p:sp>
        <p:sp>
          <p:nvSpPr>
            <p:cNvPr id="61" name="Rectangle 13"/>
            <p:cNvSpPr>
              <a:spLocks noChangeArrowheads="1"/>
            </p:cNvSpPr>
            <p:nvPr/>
          </p:nvSpPr>
          <p:spPr bwMode="auto">
            <a:xfrm>
              <a:off x="1381" y="2296"/>
              <a:ext cx="256" cy="276"/>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a:solidFill>
                  <a:srgbClr val="000000"/>
                </a:solidFill>
              </a:endParaRPr>
            </a:p>
          </p:txBody>
        </p:sp>
        <p:sp>
          <p:nvSpPr>
            <p:cNvPr id="62" name="Rectangle 14"/>
            <p:cNvSpPr>
              <a:spLocks noChangeArrowheads="1"/>
            </p:cNvSpPr>
            <p:nvPr/>
          </p:nvSpPr>
          <p:spPr bwMode="auto">
            <a:xfrm>
              <a:off x="4659" y="2028"/>
              <a:ext cx="256" cy="276"/>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a:solidFill>
                  <a:srgbClr val="000000"/>
                </a:solidFill>
              </a:endParaRPr>
            </a:p>
          </p:txBody>
        </p:sp>
        <p:sp>
          <p:nvSpPr>
            <p:cNvPr id="63" name="Rectangle 15"/>
            <p:cNvSpPr>
              <a:spLocks noChangeArrowheads="1"/>
            </p:cNvSpPr>
            <p:nvPr/>
          </p:nvSpPr>
          <p:spPr bwMode="auto">
            <a:xfrm>
              <a:off x="1381" y="2929"/>
              <a:ext cx="256" cy="276"/>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a:solidFill>
                  <a:srgbClr val="000000"/>
                </a:solidFill>
              </a:endParaRPr>
            </a:p>
          </p:txBody>
        </p:sp>
        <p:sp>
          <p:nvSpPr>
            <p:cNvPr id="64" name="Rectangle 16"/>
            <p:cNvSpPr>
              <a:spLocks noChangeArrowheads="1"/>
            </p:cNvSpPr>
            <p:nvPr/>
          </p:nvSpPr>
          <p:spPr bwMode="auto">
            <a:xfrm>
              <a:off x="1379" y="1232"/>
              <a:ext cx="3550" cy="2093"/>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a:solidFill>
                  <a:srgbClr val="000000"/>
                </a:solidFill>
              </a:endParaRPr>
            </a:p>
          </p:txBody>
        </p:sp>
        <p:sp>
          <p:nvSpPr>
            <p:cNvPr id="65" name="Rectangle 17"/>
            <p:cNvSpPr>
              <a:spLocks noChangeArrowheads="1"/>
            </p:cNvSpPr>
            <p:nvPr/>
          </p:nvSpPr>
          <p:spPr bwMode="auto">
            <a:xfrm>
              <a:off x="3489" y="1574"/>
              <a:ext cx="880" cy="1233"/>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a:solidFill>
                  <a:srgbClr val="000000"/>
                </a:solidFill>
              </a:endParaRPr>
            </a:p>
          </p:txBody>
        </p:sp>
        <p:sp>
          <p:nvSpPr>
            <p:cNvPr id="66" name="AutoShape 18"/>
            <p:cNvSpPr>
              <a:spLocks noChangeArrowheads="1"/>
            </p:cNvSpPr>
            <p:nvPr/>
          </p:nvSpPr>
          <p:spPr bwMode="auto">
            <a:xfrm>
              <a:off x="3829" y="2555"/>
              <a:ext cx="202" cy="252"/>
            </a:xfrm>
            <a:prstGeom prst="triangle">
              <a:avLst>
                <a:gd name="adj" fmla="val 50000"/>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endParaRPr lang="zh-TW" altLang="en-US">
                <a:solidFill>
                  <a:srgbClr val="000000"/>
                </a:solidFill>
              </a:endParaRPr>
            </a:p>
          </p:txBody>
        </p:sp>
        <p:sp>
          <p:nvSpPr>
            <p:cNvPr id="67" name="Rectangle 19"/>
            <p:cNvSpPr>
              <a:spLocks noChangeArrowheads="1"/>
            </p:cNvSpPr>
            <p:nvPr/>
          </p:nvSpPr>
          <p:spPr bwMode="auto">
            <a:xfrm>
              <a:off x="756" y="1691"/>
              <a:ext cx="27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a:solidFill>
                    <a:srgbClr val="0066CC"/>
                  </a:solidFill>
                  <a:ea typeface="標楷體" panose="03000509000000000000" pitchFamily="65" charset="-120"/>
                </a:rPr>
                <a:t>a</a:t>
              </a:r>
            </a:p>
          </p:txBody>
        </p:sp>
        <p:sp>
          <p:nvSpPr>
            <p:cNvPr id="68" name="Rectangle 20"/>
            <p:cNvSpPr>
              <a:spLocks noChangeArrowheads="1"/>
            </p:cNvSpPr>
            <p:nvPr/>
          </p:nvSpPr>
          <p:spPr bwMode="auto">
            <a:xfrm>
              <a:off x="782" y="2259"/>
              <a:ext cx="28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a:solidFill>
                    <a:srgbClr val="0066CC"/>
                  </a:solidFill>
                  <a:ea typeface="標楷體" panose="03000509000000000000" pitchFamily="65" charset="-120"/>
                </a:rPr>
                <a:t>b</a:t>
              </a:r>
            </a:p>
          </p:txBody>
        </p:sp>
        <p:sp>
          <p:nvSpPr>
            <p:cNvPr id="69" name="Rectangle 21"/>
            <p:cNvSpPr>
              <a:spLocks noChangeArrowheads="1"/>
            </p:cNvSpPr>
            <p:nvPr/>
          </p:nvSpPr>
          <p:spPr bwMode="auto">
            <a:xfrm>
              <a:off x="671" y="2886"/>
              <a:ext cx="402"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a:solidFill>
                    <a:srgbClr val="0066CC"/>
                  </a:solidFill>
                  <a:ea typeface="標楷體" panose="03000509000000000000" pitchFamily="65" charset="-120"/>
                </a:rPr>
                <a:t>clk</a:t>
              </a:r>
            </a:p>
          </p:txBody>
        </p:sp>
        <p:sp>
          <p:nvSpPr>
            <p:cNvPr id="70" name="Rectangle 22"/>
            <p:cNvSpPr>
              <a:spLocks noChangeArrowheads="1"/>
            </p:cNvSpPr>
            <p:nvPr/>
          </p:nvSpPr>
          <p:spPr bwMode="auto">
            <a:xfrm>
              <a:off x="1985" y="1334"/>
              <a:ext cx="69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a:solidFill>
                    <a:srgbClr val="000000"/>
                  </a:solidFill>
                  <a:ea typeface="標楷體" panose="03000509000000000000" pitchFamily="65" charset="-120"/>
                </a:rPr>
                <a:t>Adder</a:t>
              </a:r>
            </a:p>
          </p:txBody>
        </p:sp>
        <p:sp>
          <p:nvSpPr>
            <p:cNvPr id="71" name="Rectangle 23"/>
            <p:cNvSpPr>
              <a:spLocks noChangeArrowheads="1"/>
            </p:cNvSpPr>
            <p:nvPr/>
          </p:nvSpPr>
          <p:spPr bwMode="auto">
            <a:xfrm>
              <a:off x="3461" y="1260"/>
              <a:ext cx="49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dirty="0">
                  <a:solidFill>
                    <a:srgbClr val="000000"/>
                  </a:solidFill>
                  <a:ea typeface="標楷體" panose="03000509000000000000" pitchFamily="65" charset="-120"/>
                </a:rPr>
                <a:t>DFF</a:t>
              </a:r>
            </a:p>
          </p:txBody>
        </p:sp>
        <p:sp>
          <p:nvSpPr>
            <p:cNvPr id="72" name="Rectangle 24"/>
            <p:cNvSpPr>
              <a:spLocks noChangeArrowheads="1"/>
            </p:cNvSpPr>
            <p:nvPr/>
          </p:nvSpPr>
          <p:spPr bwMode="auto">
            <a:xfrm>
              <a:off x="2819" y="1837"/>
              <a:ext cx="62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a:solidFill>
                    <a:srgbClr val="000000"/>
                  </a:solidFill>
                  <a:ea typeface="標楷體" panose="03000509000000000000" pitchFamily="65" charset="-120"/>
                </a:rPr>
                <a:t>temp</a:t>
              </a:r>
            </a:p>
          </p:txBody>
        </p:sp>
        <p:sp>
          <p:nvSpPr>
            <p:cNvPr id="73" name="Rectangle 25"/>
            <p:cNvSpPr>
              <a:spLocks noChangeArrowheads="1"/>
            </p:cNvSpPr>
            <p:nvPr/>
          </p:nvSpPr>
          <p:spPr bwMode="auto">
            <a:xfrm>
              <a:off x="5150" y="1975"/>
              <a:ext cx="25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TW">
                  <a:solidFill>
                    <a:srgbClr val="0066CC"/>
                  </a:solidFill>
                  <a:ea typeface="標楷體" panose="03000509000000000000" pitchFamily="65" charset="-120"/>
                </a:rPr>
                <a:t>c</a:t>
              </a:r>
            </a:p>
          </p:txBody>
        </p:sp>
      </p:grpSp>
      <p:sp>
        <p:nvSpPr>
          <p:cNvPr id="75" name="矩形 74"/>
          <p:cNvSpPr/>
          <p:nvPr/>
        </p:nvSpPr>
        <p:spPr>
          <a:xfrm>
            <a:off x="1665634" y="1353634"/>
            <a:ext cx="4572000" cy="4801314"/>
          </a:xfrm>
          <a:prstGeom prst="rect">
            <a:avLst/>
          </a:prstGeom>
        </p:spPr>
        <p:txBody>
          <a:bodyPr>
            <a:spAutoFit/>
          </a:bodyPr>
          <a:lstStyle/>
          <a:p>
            <a:r>
              <a:rPr lang="en-US" altLang="zh-TW" dirty="0">
                <a:solidFill>
                  <a:srgbClr val="FF0000"/>
                </a:solidFill>
                <a:latin typeface="Consolas" panose="020B0609020204030204" pitchFamily="49" charset="0"/>
              </a:rPr>
              <a:t>module</a:t>
            </a:r>
            <a:r>
              <a:rPr lang="en-US" altLang="zh-TW" dirty="0">
                <a:solidFill>
                  <a:srgbClr val="FF6600"/>
                </a:solidFill>
                <a:latin typeface="Consolas" panose="020B0609020204030204" pitchFamily="49" charset="0"/>
              </a:rPr>
              <a:t> </a:t>
            </a:r>
            <a:r>
              <a:rPr lang="en-US" altLang="zh-TW" dirty="0" err="1">
                <a:solidFill>
                  <a:srgbClr val="000000"/>
                </a:solidFill>
                <a:latin typeface="Consolas" panose="020B0609020204030204" pitchFamily="49" charset="0"/>
              </a:rPr>
              <a:t>adder_reg</a:t>
            </a:r>
            <a:r>
              <a:rPr lang="en-US" altLang="zh-TW" dirty="0">
                <a:solidFill>
                  <a:srgbClr val="000000"/>
                </a:solidFill>
                <a:latin typeface="Consolas" panose="020B0609020204030204" pitchFamily="49" charset="0"/>
              </a:rPr>
              <a:t> (a, b,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 c);</a:t>
            </a:r>
          </a:p>
          <a:p>
            <a:r>
              <a:rPr lang="en-US" altLang="zh-TW" dirty="0">
                <a:solidFill>
                  <a:srgbClr val="000000"/>
                </a:solidFill>
                <a:latin typeface="Consolas" panose="020B0609020204030204" pitchFamily="49" charset="0"/>
              </a:rPr>
              <a:t>  // input port</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input </a:t>
            </a:r>
            <a:r>
              <a:rPr lang="en-US" altLang="zh-TW" dirty="0">
                <a:latin typeface="Consolas" panose="020B0609020204030204" pitchFamily="49" charset="0"/>
              </a:rPr>
              <a:t>[7:0] </a:t>
            </a:r>
            <a:r>
              <a:rPr lang="en-US" altLang="zh-TW" dirty="0">
                <a:solidFill>
                  <a:srgbClr val="000000"/>
                </a:solidFill>
                <a:latin typeface="Consolas" panose="020B0609020204030204" pitchFamily="49" charset="0"/>
              </a:rPr>
              <a:t>a; </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input</a:t>
            </a:r>
            <a:r>
              <a:rPr lang="en-US" altLang="zh-TW" dirty="0">
                <a:solidFill>
                  <a:srgbClr val="000000"/>
                </a:solidFill>
                <a:latin typeface="Consolas" panose="020B0609020204030204" pitchFamily="49" charset="0"/>
              </a:rPr>
              <a:t> [7:0] b;</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input</a:t>
            </a:r>
            <a:r>
              <a:rPr lang="en-US" altLang="zh-TW" dirty="0">
                <a:solidFill>
                  <a:srgbClr val="000000"/>
                </a:solidFill>
                <a:latin typeface="Consolas" panose="020B0609020204030204" pitchFamily="49" charset="0"/>
              </a:rPr>
              <a:t>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 </a:t>
            </a:r>
          </a:p>
          <a:p>
            <a:r>
              <a:rPr lang="en-US" altLang="zh-TW" dirty="0">
                <a:solidFill>
                  <a:srgbClr val="000000"/>
                </a:solidFill>
                <a:latin typeface="Consolas" panose="020B0609020204030204" pitchFamily="49" charset="0"/>
              </a:rPr>
              <a:t>  // output port </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output </a:t>
            </a:r>
            <a:r>
              <a:rPr lang="en-US" altLang="zh-TW" dirty="0">
                <a:latin typeface="Consolas" panose="020B0609020204030204" pitchFamily="49" charset="0"/>
              </a:rPr>
              <a:t>[8:0] </a:t>
            </a:r>
            <a:r>
              <a:rPr lang="en-US" altLang="zh-TW" dirty="0">
                <a:solidFill>
                  <a:srgbClr val="000000"/>
                </a:solidFill>
                <a:latin typeface="Consolas" panose="020B0609020204030204" pitchFamily="49" charset="0"/>
              </a:rPr>
              <a:t>c; </a:t>
            </a:r>
          </a:p>
          <a:p>
            <a:endParaRPr lang="en-US" altLang="zh-TW" dirty="0">
              <a:solidFill>
                <a:srgbClr val="000000"/>
              </a:solidFill>
              <a:latin typeface="Consolas" panose="020B0609020204030204" pitchFamily="49" charset="0"/>
            </a:endParaRPr>
          </a:p>
          <a:p>
            <a:r>
              <a:rPr lang="en-US" altLang="zh-TW" dirty="0">
                <a:solidFill>
                  <a:srgbClr val="000000"/>
                </a:solidFill>
                <a:latin typeface="Consolas" panose="020B0609020204030204" pitchFamily="49" charset="0"/>
              </a:rPr>
              <a:t>  // Internal signal</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wire</a:t>
            </a:r>
            <a:r>
              <a:rPr lang="en-US" altLang="zh-TW" dirty="0">
                <a:solidFill>
                  <a:srgbClr val="000000"/>
                </a:solidFill>
                <a:latin typeface="Consolas" panose="020B0609020204030204" pitchFamily="49" charset="0"/>
              </a:rPr>
              <a:t> [8:0] temp;</a:t>
            </a:r>
          </a:p>
          <a:p>
            <a:r>
              <a:rPr lang="en-US" altLang="zh-TW" dirty="0">
                <a:solidFill>
                  <a:srgbClr val="000000"/>
                </a:solidFill>
                <a:latin typeface="Consolas" panose="020B0609020204030204" pitchFamily="49" charset="0"/>
              </a:rPr>
              <a:t>  </a:t>
            </a:r>
            <a:r>
              <a:rPr lang="en-US" altLang="zh-TW" dirty="0" err="1">
                <a:solidFill>
                  <a:srgbClr val="FF0000"/>
                </a:solidFill>
                <a:latin typeface="Consolas" panose="020B0609020204030204" pitchFamily="49" charset="0"/>
              </a:rPr>
              <a:t>reg</a:t>
            </a:r>
            <a:r>
              <a:rPr lang="en-US" altLang="zh-TW" dirty="0">
                <a:solidFill>
                  <a:srgbClr val="000000"/>
                </a:solidFill>
                <a:latin typeface="Consolas" panose="020B0609020204030204" pitchFamily="49" charset="0"/>
              </a:rPr>
              <a:t>  [8:0] c;</a:t>
            </a:r>
          </a:p>
          <a:p>
            <a:endParaRPr lang="en-US" altLang="zh-TW" dirty="0">
              <a:solidFill>
                <a:srgbClr val="000000"/>
              </a:solidFill>
              <a:latin typeface="Consolas" panose="020B0609020204030204" pitchFamily="49" charset="0"/>
            </a:endParaRPr>
          </a:p>
          <a:p>
            <a:r>
              <a:rPr lang="en-US" altLang="zh-TW" dirty="0">
                <a:solidFill>
                  <a:srgbClr val="000000"/>
                </a:solidFill>
                <a:latin typeface="Consolas" panose="020B0609020204030204" pitchFamily="49" charset="0"/>
              </a:rPr>
              <a:t>  // Adder process</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assign</a:t>
            </a:r>
            <a:r>
              <a:rPr lang="en-US" altLang="zh-TW" dirty="0">
                <a:solidFill>
                  <a:srgbClr val="000000"/>
                </a:solidFill>
                <a:latin typeface="Consolas" panose="020B0609020204030204" pitchFamily="49" charset="0"/>
              </a:rPr>
              <a:t> temp = a</a:t>
            </a:r>
            <a:r>
              <a:rPr lang="zh-TW" altLang="en-US" dirty="0">
                <a:solidFill>
                  <a:srgbClr val="000000"/>
                </a:solidFill>
                <a:latin typeface="Consolas" panose="020B0609020204030204" pitchFamily="49" charset="0"/>
              </a:rPr>
              <a:t> </a:t>
            </a:r>
            <a:r>
              <a:rPr lang="en-US" altLang="zh-TW" dirty="0">
                <a:solidFill>
                  <a:srgbClr val="000000"/>
                </a:solidFill>
                <a:latin typeface="Consolas" panose="020B0609020204030204" pitchFamily="49" charset="0"/>
              </a:rPr>
              <a:t>+</a:t>
            </a:r>
            <a:r>
              <a:rPr lang="zh-TW" altLang="en-US" dirty="0">
                <a:solidFill>
                  <a:srgbClr val="000000"/>
                </a:solidFill>
                <a:latin typeface="Consolas" panose="020B0609020204030204" pitchFamily="49" charset="0"/>
              </a:rPr>
              <a:t> </a:t>
            </a:r>
            <a:r>
              <a:rPr lang="en-US" altLang="zh-TW" dirty="0">
                <a:solidFill>
                  <a:srgbClr val="000000"/>
                </a:solidFill>
                <a:latin typeface="Consolas" panose="020B0609020204030204" pitchFamily="49" charset="0"/>
              </a:rPr>
              <a:t>b;</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always</a:t>
            </a:r>
            <a:r>
              <a:rPr lang="en-US" altLang="zh-TW" dirty="0">
                <a:solidFill>
                  <a:srgbClr val="000000"/>
                </a:solidFill>
                <a:latin typeface="Consolas" panose="020B0609020204030204" pitchFamily="49" charset="0"/>
              </a:rPr>
              <a:t> @(</a:t>
            </a:r>
            <a:r>
              <a:rPr lang="en-US" altLang="zh-TW" dirty="0" err="1">
                <a:solidFill>
                  <a:srgbClr val="FF0000"/>
                </a:solidFill>
                <a:latin typeface="Consolas" panose="020B0609020204030204" pitchFamily="49" charset="0"/>
              </a:rPr>
              <a:t>posedge</a:t>
            </a:r>
            <a:r>
              <a:rPr lang="en-US" altLang="zh-TW" dirty="0">
                <a:solidFill>
                  <a:srgbClr val="000000"/>
                </a:solidFill>
                <a:latin typeface="Consolas" panose="020B0609020204030204" pitchFamily="49" charset="0"/>
              </a:rPr>
              <a:t>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a:t>
            </a:r>
          </a:p>
          <a:p>
            <a:r>
              <a:rPr lang="en-US" altLang="zh-TW" dirty="0">
                <a:solidFill>
                  <a:srgbClr val="000000"/>
                </a:solidFill>
                <a:latin typeface="Consolas" panose="020B0609020204030204" pitchFamily="49" charset="0"/>
              </a:rPr>
              <a:t>     c &lt;= temp;</a:t>
            </a:r>
          </a:p>
          <a:p>
            <a:r>
              <a:rPr lang="en-US" altLang="zh-TW" dirty="0" err="1">
                <a:solidFill>
                  <a:srgbClr val="FF0000"/>
                </a:solidFill>
                <a:latin typeface="Consolas" panose="020B0609020204030204" pitchFamily="49" charset="0"/>
              </a:rPr>
              <a:t>endmodule</a:t>
            </a:r>
            <a:endParaRPr lang="en-US" altLang="zh-TW" dirty="0">
              <a:solidFill>
                <a:srgbClr val="FF0000"/>
              </a:solidFill>
              <a:latin typeface="Consolas" panose="020B0609020204030204" pitchFamily="49" charset="0"/>
            </a:endParaRPr>
          </a:p>
        </p:txBody>
      </p:sp>
      <p:sp>
        <p:nvSpPr>
          <p:cNvPr id="76" name="標題 75"/>
          <p:cNvSpPr>
            <a:spLocks noGrp="1"/>
          </p:cNvSpPr>
          <p:nvPr>
            <p:ph type="title"/>
          </p:nvPr>
        </p:nvSpPr>
        <p:spPr/>
        <p:txBody>
          <a:bodyPr/>
          <a:lstStyle/>
          <a:p>
            <a:r>
              <a:rPr lang="en-US" altLang="zh-TW"/>
              <a:t>Example – Adder with Register (2/2)</a:t>
            </a:r>
            <a:endParaRPr lang="zh-TW" altLang="en-US" dirty="0"/>
          </a:p>
        </p:txBody>
      </p:sp>
    </p:spTree>
    <p:extLst>
      <p:ext uri="{BB962C8B-B14F-4D97-AF65-F5344CB8AC3E}">
        <p14:creationId xmlns:p14="http://schemas.microsoft.com/office/powerpoint/2010/main" val="130383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xEl>
                                              <p:pRg st="16" end="1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5">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5">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5">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BA9D1-30B8-DDDF-E906-309E44891E54}"/>
            </a:ext>
          </a:extLst>
        </p:cNvPr>
        <p:cNvGrpSpPr/>
        <p:nvPr/>
      </p:nvGrpSpPr>
      <p:grpSpPr>
        <a:xfrm>
          <a:off x="0" y="0"/>
          <a:ext cx="0" cy="0"/>
          <a:chOff x="0" y="0"/>
          <a:chExt cx="0" cy="0"/>
        </a:xfrm>
      </p:grpSpPr>
      <p:sp>
        <p:nvSpPr>
          <p:cNvPr id="75" name="矩形 74">
            <a:extLst>
              <a:ext uri="{FF2B5EF4-FFF2-40B4-BE49-F238E27FC236}">
                <a16:creationId xmlns:a16="http://schemas.microsoft.com/office/drawing/2014/main" id="{181F82F4-AF74-5175-E875-493D69BCA6F7}"/>
              </a:ext>
            </a:extLst>
          </p:cNvPr>
          <p:cNvSpPr/>
          <p:nvPr/>
        </p:nvSpPr>
        <p:spPr>
          <a:xfrm>
            <a:off x="6384032" y="1412776"/>
            <a:ext cx="4572000" cy="4801314"/>
          </a:xfrm>
          <a:prstGeom prst="rect">
            <a:avLst/>
          </a:prstGeom>
        </p:spPr>
        <p:txBody>
          <a:bodyPr>
            <a:spAutoFit/>
          </a:bodyPr>
          <a:lstStyle/>
          <a:p>
            <a:r>
              <a:rPr lang="en-US" altLang="zh-TW" dirty="0">
                <a:latin typeface="Consolas" panose="020B0609020204030204" pitchFamily="49" charset="0"/>
              </a:rPr>
              <a:t>module </a:t>
            </a:r>
            <a:r>
              <a:rPr lang="en-US" altLang="zh-TW" dirty="0" err="1">
                <a:latin typeface="Consolas" panose="020B0609020204030204" pitchFamily="49" charset="0"/>
              </a:rPr>
              <a:t>adder_reg</a:t>
            </a:r>
            <a:r>
              <a:rPr lang="en-US" altLang="zh-TW" dirty="0">
                <a:latin typeface="Consolas" panose="020B0609020204030204" pitchFamily="49" charset="0"/>
              </a:rPr>
              <a:t> (a, b, </a:t>
            </a:r>
            <a:r>
              <a:rPr lang="en-US" altLang="zh-TW" dirty="0" err="1">
                <a:latin typeface="Consolas" panose="020B0609020204030204" pitchFamily="49" charset="0"/>
              </a:rPr>
              <a:t>clk</a:t>
            </a:r>
            <a:r>
              <a:rPr lang="en-US" altLang="zh-TW" dirty="0">
                <a:latin typeface="Consolas" panose="020B0609020204030204" pitchFamily="49" charset="0"/>
              </a:rPr>
              <a:t>, c);</a:t>
            </a:r>
          </a:p>
          <a:p>
            <a:r>
              <a:rPr lang="en-US" altLang="zh-TW" dirty="0">
                <a:latin typeface="Consolas" panose="020B0609020204030204" pitchFamily="49" charset="0"/>
              </a:rPr>
              <a:t>  // input port</a:t>
            </a:r>
          </a:p>
          <a:p>
            <a:r>
              <a:rPr lang="en-US" altLang="zh-TW" dirty="0">
                <a:latin typeface="Consolas" panose="020B0609020204030204" pitchFamily="49" charset="0"/>
              </a:rPr>
              <a:t>  input [7:0] a; </a:t>
            </a:r>
          </a:p>
          <a:p>
            <a:r>
              <a:rPr lang="en-US" altLang="zh-TW" dirty="0">
                <a:latin typeface="Consolas" panose="020B0609020204030204" pitchFamily="49" charset="0"/>
              </a:rPr>
              <a:t>  input [7:0] b;</a:t>
            </a:r>
          </a:p>
          <a:p>
            <a:r>
              <a:rPr lang="en-US" altLang="zh-TW" dirty="0">
                <a:latin typeface="Consolas" panose="020B0609020204030204" pitchFamily="49" charset="0"/>
              </a:rPr>
              <a:t>  input       </a:t>
            </a:r>
            <a:r>
              <a:rPr lang="en-US" altLang="zh-TW" dirty="0" err="1">
                <a:latin typeface="Consolas" panose="020B0609020204030204" pitchFamily="49" charset="0"/>
              </a:rPr>
              <a:t>clk</a:t>
            </a:r>
            <a:r>
              <a:rPr lang="en-US" altLang="zh-TW" dirty="0">
                <a:latin typeface="Consolas" panose="020B0609020204030204" pitchFamily="49" charset="0"/>
              </a:rPr>
              <a:t>; </a:t>
            </a:r>
          </a:p>
          <a:p>
            <a:r>
              <a:rPr lang="en-US" altLang="zh-TW" dirty="0">
                <a:latin typeface="Consolas" panose="020B0609020204030204" pitchFamily="49" charset="0"/>
              </a:rPr>
              <a:t>  // output port </a:t>
            </a:r>
          </a:p>
          <a:p>
            <a:r>
              <a:rPr lang="en-US" altLang="zh-TW" dirty="0">
                <a:latin typeface="Consolas" panose="020B0609020204030204" pitchFamily="49" charset="0"/>
              </a:rPr>
              <a:t>  output [8:0] c; </a:t>
            </a:r>
          </a:p>
          <a:p>
            <a:endParaRPr lang="en-US" altLang="zh-TW" dirty="0">
              <a:latin typeface="Consolas" panose="020B0609020204030204" pitchFamily="49" charset="0"/>
            </a:endParaRPr>
          </a:p>
          <a:p>
            <a:r>
              <a:rPr lang="en-US" altLang="zh-TW" dirty="0">
                <a:latin typeface="Consolas" panose="020B0609020204030204" pitchFamily="49" charset="0"/>
              </a:rPr>
              <a:t>  // Internal signal</a:t>
            </a:r>
          </a:p>
          <a:p>
            <a:r>
              <a:rPr lang="en-US" altLang="zh-TW" dirty="0">
                <a:latin typeface="Consolas" panose="020B0609020204030204" pitchFamily="49" charset="0"/>
              </a:rPr>
              <a:t>  wire [8:0] temp;</a:t>
            </a:r>
          </a:p>
          <a:p>
            <a:r>
              <a:rPr lang="en-US" altLang="zh-TW" dirty="0">
                <a:solidFill>
                  <a:srgbClr val="000000"/>
                </a:solidFill>
                <a:latin typeface="Consolas" panose="020B0609020204030204" pitchFamily="49" charset="0"/>
              </a:rPr>
              <a:t>  </a:t>
            </a:r>
            <a:r>
              <a:rPr lang="en-US" altLang="zh-TW" dirty="0" err="1">
                <a:solidFill>
                  <a:srgbClr val="FF0000"/>
                </a:solidFill>
                <a:latin typeface="Consolas" panose="020B0609020204030204" pitchFamily="49" charset="0"/>
              </a:rPr>
              <a:t>reg</a:t>
            </a:r>
            <a:r>
              <a:rPr lang="en-US" altLang="zh-TW" dirty="0">
                <a:solidFill>
                  <a:srgbClr val="000000"/>
                </a:solidFill>
                <a:latin typeface="Consolas" panose="020B0609020204030204" pitchFamily="49" charset="0"/>
              </a:rPr>
              <a:t>  [8:0] c;</a:t>
            </a:r>
          </a:p>
          <a:p>
            <a:endParaRPr lang="en-US" altLang="zh-TW" dirty="0">
              <a:solidFill>
                <a:srgbClr val="000000"/>
              </a:solidFill>
              <a:latin typeface="Consolas" panose="020B0609020204030204" pitchFamily="49" charset="0"/>
            </a:endParaRPr>
          </a:p>
          <a:p>
            <a:r>
              <a:rPr lang="en-US" altLang="zh-TW" dirty="0">
                <a:solidFill>
                  <a:srgbClr val="000000"/>
                </a:solidFill>
                <a:latin typeface="Consolas" panose="020B0609020204030204" pitchFamily="49" charset="0"/>
              </a:rPr>
              <a:t>  // Adder process</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assign</a:t>
            </a:r>
            <a:r>
              <a:rPr lang="en-US" altLang="zh-TW" dirty="0">
                <a:solidFill>
                  <a:srgbClr val="000000"/>
                </a:solidFill>
                <a:latin typeface="Consolas" panose="020B0609020204030204" pitchFamily="49" charset="0"/>
              </a:rPr>
              <a:t> temp = a</a:t>
            </a:r>
            <a:r>
              <a:rPr lang="zh-TW" altLang="en-US" dirty="0">
                <a:solidFill>
                  <a:srgbClr val="000000"/>
                </a:solidFill>
                <a:latin typeface="Consolas" panose="020B0609020204030204" pitchFamily="49" charset="0"/>
              </a:rPr>
              <a:t> </a:t>
            </a:r>
            <a:r>
              <a:rPr lang="en-US" altLang="zh-TW" dirty="0">
                <a:solidFill>
                  <a:srgbClr val="000000"/>
                </a:solidFill>
                <a:latin typeface="Consolas" panose="020B0609020204030204" pitchFamily="49" charset="0"/>
              </a:rPr>
              <a:t>+</a:t>
            </a:r>
            <a:r>
              <a:rPr lang="zh-TW" altLang="en-US" dirty="0">
                <a:solidFill>
                  <a:srgbClr val="000000"/>
                </a:solidFill>
                <a:latin typeface="Consolas" panose="020B0609020204030204" pitchFamily="49" charset="0"/>
              </a:rPr>
              <a:t> </a:t>
            </a:r>
            <a:r>
              <a:rPr lang="en-US" altLang="zh-TW" dirty="0">
                <a:solidFill>
                  <a:srgbClr val="000000"/>
                </a:solidFill>
                <a:latin typeface="Consolas" panose="020B0609020204030204" pitchFamily="49" charset="0"/>
              </a:rPr>
              <a:t>b;</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always</a:t>
            </a:r>
            <a:r>
              <a:rPr lang="en-US" altLang="zh-TW" dirty="0">
                <a:solidFill>
                  <a:srgbClr val="000000"/>
                </a:solidFill>
                <a:latin typeface="Consolas" panose="020B0609020204030204" pitchFamily="49" charset="0"/>
              </a:rPr>
              <a:t> @(</a:t>
            </a:r>
            <a:r>
              <a:rPr lang="en-US" altLang="zh-TW" dirty="0" err="1">
                <a:solidFill>
                  <a:srgbClr val="FF0000"/>
                </a:solidFill>
                <a:latin typeface="Consolas" panose="020B0609020204030204" pitchFamily="49" charset="0"/>
              </a:rPr>
              <a:t>posedge</a:t>
            </a:r>
            <a:r>
              <a:rPr lang="en-US" altLang="zh-TW" dirty="0">
                <a:solidFill>
                  <a:srgbClr val="000000"/>
                </a:solidFill>
                <a:latin typeface="Consolas" panose="020B0609020204030204" pitchFamily="49" charset="0"/>
              </a:rPr>
              <a:t>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a:t>
            </a:r>
          </a:p>
          <a:p>
            <a:r>
              <a:rPr lang="en-US" altLang="zh-TW" dirty="0">
                <a:solidFill>
                  <a:srgbClr val="000000"/>
                </a:solidFill>
                <a:latin typeface="Consolas" panose="020B0609020204030204" pitchFamily="49" charset="0"/>
              </a:rPr>
              <a:t>     c &lt;= temp;</a:t>
            </a:r>
          </a:p>
          <a:p>
            <a:r>
              <a:rPr lang="en-US" altLang="zh-TW" dirty="0" err="1">
                <a:latin typeface="Consolas" panose="020B0609020204030204" pitchFamily="49" charset="0"/>
              </a:rPr>
              <a:t>endmodule</a:t>
            </a:r>
            <a:endParaRPr lang="en-US" altLang="zh-TW" dirty="0">
              <a:latin typeface="Consolas" panose="020B0609020204030204" pitchFamily="49" charset="0"/>
            </a:endParaRPr>
          </a:p>
        </p:txBody>
      </p:sp>
      <p:sp>
        <p:nvSpPr>
          <p:cNvPr id="76" name="標題 75">
            <a:extLst>
              <a:ext uri="{FF2B5EF4-FFF2-40B4-BE49-F238E27FC236}">
                <a16:creationId xmlns:a16="http://schemas.microsoft.com/office/drawing/2014/main" id="{5DB4D757-40E9-5D54-19A5-E45059726731}"/>
              </a:ext>
            </a:extLst>
          </p:cNvPr>
          <p:cNvSpPr>
            <a:spLocks noGrp="1"/>
          </p:cNvSpPr>
          <p:nvPr>
            <p:ph type="title"/>
          </p:nvPr>
        </p:nvSpPr>
        <p:spPr/>
        <p:txBody>
          <a:bodyPr/>
          <a:lstStyle/>
          <a:p>
            <a:r>
              <a:rPr lang="en-US" altLang="zh-TW"/>
              <a:t>Example – Adder with Register (2/2)</a:t>
            </a:r>
            <a:endParaRPr lang="zh-TW" altLang="en-US" dirty="0"/>
          </a:p>
        </p:txBody>
      </p:sp>
      <p:sp>
        <p:nvSpPr>
          <p:cNvPr id="2" name="矩形 1">
            <a:extLst>
              <a:ext uri="{FF2B5EF4-FFF2-40B4-BE49-F238E27FC236}">
                <a16:creationId xmlns:a16="http://schemas.microsoft.com/office/drawing/2014/main" id="{AA83F8AA-A4E9-D655-5E3F-17392EBCA3EA}"/>
              </a:ext>
            </a:extLst>
          </p:cNvPr>
          <p:cNvSpPr/>
          <p:nvPr/>
        </p:nvSpPr>
        <p:spPr>
          <a:xfrm>
            <a:off x="631343" y="1438311"/>
            <a:ext cx="4572000" cy="4524315"/>
          </a:xfrm>
          <a:prstGeom prst="rect">
            <a:avLst/>
          </a:prstGeom>
        </p:spPr>
        <p:txBody>
          <a:bodyPr>
            <a:spAutoFit/>
          </a:bodyPr>
          <a:lstStyle/>
          <a:p>
            <a:r>
              <a:rPr lang="en-US" altLang="zh-TW" dirty="0">
                <a:latin typeface="Consolas" panose="020B0609020204030204" pitchFamily="49" charset="0"/>
              </a:rPr>
              <a:t>module </a:t>
            </a:r>
            <a:r>
              <a:rPr lang="en-US" altLang="zh-TW" dirty="0" err="1">
                <a:latin typeface="Consolas" panose="020B0609020204030204" pitchFamily="49" charset="0"/>
              </a:rPr>
              <a:t>adder_reg</a:t>
            </a:r>
            <a:r>
              <a:rPr lang="en-US" altLang="zh-TW" dirty="0">
                <a:latin typeface="Consolas" panose="020B0609020204030204" pitchFamily="49" charset="0"/>
              </a:rPr>
              <a:t> (a, b, </a:t>
            </a:r>
            <a:r>
              <a:rPr lang="en-US" altLang="zh-TW" dirty="0" err="1">
                <a:latin typeface="Consolas" panose="020B0609020204030204" pitchFamily="49" charset="0"/>
              </a:rPr>
              <a:t>clk</a:t>
            </a:r>
            <a:r>
              <a:rPr lang="en-US" altLang="zh-TW" dirty="0">
                <a:latin typeface="Consolas" panose="020B0609020204030204" pitchFamily="49" charset="0"/>
              </a:rPr>
              <a:t>, c);</a:t>
            </a:r>
          </a:p>
          <a:p>
            <a:r>
              <a:rPr lang="en-US" altLang="zh-TW" dirty="0">
                <a:latin typeface="Consolas" panose="020B0609020204030204" pitchFamily="49" charset="0"/>
              </a:rPr>
              <a:t>  // input port</a:t>
            </a:r>
          </a:p>
          <a:p>
            <a:r>
              <a:rPr lang="en-US" altLang="zh-TW" dirty="0">
                <a:latin typeface="Consolas" panose="020B0609020204030204" pitchFamily="49" charset="0"/>
              </a:rPr>
              <a:t>  input [7:0] a; </a:t>
            </a:r>
          </a:p>
          <a:p>
            <a:r>
              <a:rPr lang="en-US" altLang="zh-TW" dirty="0">
                <a:latin typeface="Consolas" panose="020B0609020204030204" pitchFamily="49" charset="0"/>
              </a:rPr>
              <a:t>  input [7:0] b;</a:t>
            </a:r>
          </a:p>
          <a:p>
            <a:r>
              <a:rPr lang="en-US" altLang="zh-TW" dirty="0">
                <a:latin typeface="Consolas" panose="020B0609020204030204" pitchFamily="49" charset="0"/>
              </a:rPr>
              <a:t>  input       </a:t>
            </a:r>
            <a:r>
              <a:rPr lang="en-US" altLang="zh-TW" dirty="0" err="1">
                <a:latin typeface="Consolas" panose="020B0609020204030204" pitchFamily="49" charset="0"/>
              </a:rPr>
              <a:t>clk</a:t>
            </a:r>
            <a:r>
              <a:rPr lang="en-US" altLang="zh-TW" dirty="0">
                <a:latin typeface="Consolas" panose="020B0609020204030204" pitchFamily="49" charset="0"/>
              </a:rPr>
              <a:t>; </a:t>
            </a:r>
          </a:p>
          <a:p>
            <a:r>
              <a:rPr lang="en-US" altLang="zh-TW" dirty="0">
                <a:latin typeface="Consolas" panose="020B0609020204030204" pitchFamily="49" charset="0"/>
              </a:rPr>
              <a:t>  // output port </a:t>
            </a:r>
          </a:p>
          <a:p>
            <a:r>
              <a:rPr lang="en-US" altLang="zh-TW" dirty="0">
                <a:latin typeface="Consolas" panose="020B0609020204030204" pitchFamily="49" charset="0"/>
              </a:rPr>
              <a:t>  output [8:0] c; </a:t>
            </a:r>
          </a:p>
          <a:p>
            <a:endParaRPr lang="en-US" altLang="zh-TW" dirty="0">
              <a:latin typeface="Consolas" panose="020B0609020204030204" pitchFamily="49" charset="0"/>
            </a:endParaRPr>
          </a:p>
          <a:p>
            <a:r>
              <a:rPr lang="en-US" altLang="zh-TW" dirty="0">
                <a:latin typeface="Consolas" panose="020B0609020204030204" pitchFamily="49" charset="0"/>
              </a:rPr>
              <a:t>  // Internal signal</a:t>
            </a:r>
          </a:p>
          <a:p>
            <a:r>
              <a:rPr lang="en-US" altLang="zh-TW" dirty="0">
                <a:latin typeface="Consolas" panose="020B0609020204030204" pitchFamily="49" charset="0"/>
              </a:rPr>
              <a:t>  wire [8:0] temp;</a:t>
            </a:r>
          </a:p>
          <a:p>
            <a:r>
              <a:rPr lang="en-US" altLang="zh-TW" dirty="0">
                <a:latin typeface="Consolas" panose="020B0609020204030204" pitchFamily="49" charset="0"/>
              </a:rPr>
              <a:t>  wire [8:0] c;</a:t>
            </a:r>
          </a:p>
          <a:p>
            <a:endParaRPr lang="en-US" altLang="zh-TW" dirty="0">
              <a:solidFill>
                <a:srgbClr val="000000"/>
              </a:solidFill>
              <a:latin typeface="Consolas" panose="020B0609020204030204" pitchFamily="49" charset="0"/>
            </a:endParaRPr>
          </a:p>
          <a:p>
            <a:r>
              <a:rPr lang="en-US" altLang="zh-TW" dirty="0">
                <a:solidFill>
                  <a:srgbClr val="000000"/>
                </a:solidFill>
                <a:latin typeface="Consolas" panose="020B0609020204030204" pitchFamily="49" charset="0"/>
              </a:rPr>
              <a:t>  // Adder process</a:t>
            </a:r>
          </a:p>
          <a:p>
            <a:r>
              <a:rPr lang="en-US" altLang="zh-TW" dirty="0">
                <a:solidFill>
                  <a:srgbClr val="000000"/>
                </a:solidFill>
                <a:latin typeface="Consolas" panose="020B0609020204030204" pitchFamily="49" charset="0"/>
              </a:rPr>
              <a:t> adder </a:t>
            </a:r>
            <a:r>
              <a:rPr lang="en-US" altLang="zh-TW" dirty="0" err="1">
                <a:solidFill>
                  <a:srgbClr val="000000"/>
                </a:solidFill>
                <a:latin typeface="Consolas" panose="020B0609020204030204" pitchFamily="49" charset="0"/>
              </a:rPr>
              <a:t>u_adder</a:t>
            </a:r>
            <a:r>
              <a:rPr lang="en-US" altLang="zh-TW" dirty="0">
                <a:solidFill>
                  <a:srgbClr val="000000"/>
                </a:solidFill>
                <a:latin typeface="Consolas" panose="020B0609020204030204" pitchFamily="49" charset="0"/>
              </a:rPr>
              <a:t> (a, b, temp);</a:t>
            </a:r>
          </a:p>
          <a:p>
            <a:r>
              <a:rPr lang="en-US" altLang="zh-TW" dirty="0">
                <a:solidFill>
                  <a:srgbClr val="000000"/>
                </a:solidFill>
                <a:latin typeface="Consolas" panose="020B0609020204030204" pitchFamily="49" charset="0"/>
              </a:rPr>
              <a:t> DFF   </a:t>
            </a:r>
            <a:r>
              <a:rPr lang="en-US" altLang="zh-TW" dirty="0" err="1">
                <a:solidFill>
                  <a:srgbClr val="000000"/>
                </a:solidFill>
                <a:latin typeface="Consolas" panose="020B0609020204030204" pitchFamily="49" charset="0"/>
              </a:rPr>
              <a:t>u_dff</a:t>
            </a:r>
            <a:r>
              <a:rPr lang="en-US" altLang="zh-TW" dirty="0">
                <a:solidFill>
                  <a:srgbClr val="000000"/>
                </a:solidFill>
                <a:latin typeface="Consolas" panose="020B0609020204030204" pitchFamily="49" charset="0"/>
              </a:rPr>
              <a:t>(temp,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 c);</a:t>
            </a:r>
          </a:p>
          <a:p>
            <a:r>
              <a:rPr lang="en-US" altLang="zh-TW" dirty="0" err="1">
                <a:latin typeface="Consolas" panose="020B0609020204030204" pitchFamily="49" charset="0"/>
              </a:rPr>
              <a:t>endmodule</a:t>
            </a:r>
            <a:endParaRPr lang="en-US" altLang="zh-TW" dirty="0">
              <a:latin typeface="Consolas" panose="020B0609020204030204" pitchFamily="49" charset="0"/>
            </a:endParaRPr>
          </a:p>
        </p:txBody>
      </p:sp>
      <p:sp>
        <p:nvSpPr>
          <p:cNvPr id="3" name="文字方塊 2">
            <a:extLst>
              <a:ext uri="{FF2B5EF4-FFF2-40B4-BE49-F238E27FC236}">
                <a16:creationId xmlns:a16="http://schemas.microsoft.com/office/drawing/2014/main" id="{A2E7BBD2-EC35-40CB-68A7-B8443ABAD5B8}"/>
              </a:ext>
            </a:extLst>
          </p:cNvPr>
          <p:cNvSpPr txBox="1"/>
          <p:nvPr/>
        </p:nvSpPr>
        <p:spPr>
          <a:xfrm>
            <a:off x="4649345" y="4867317"/>
            <a:ext cx="1107996" cy="369332"/>
          </a:xfrm>
          <a:prstGeom prst="rect">
            <a:avLst/>
          </a:prstGeom>
          <a:noFill/>
        </p:spPr>
        <p:txBody>
          <a:bodyPr wrap="none" rtlCol="0">
            <a:spAutoFit/>
          </a:bodyPr>
          <a:lstStyle/>
          <a:p>
            <a:r>
              <a:rPr lang="zh-TW" altLang="en-US" dirty="0"/>
              <a:t>組合邏輯</a:t>
            </a:r>
          </a:p>
        </p:txBody>
      </p:sp>
      <p:sp>
        <p:nvSpPr>
          <p:cNvPr id="4" name="object 21">
            <a:extLst>
              <a:ext uri="{FF2B5EF4-FFF2-40B4-BE49-F238E27FC236}">
                <a16:creationId xmlns:a16="http://schemas.microsoft.com/office/drawing/2014/main" id="{9BE3CCA9-85A0-487F-D712-EFEE69B8C971}"/>
              </a:ext>
            </a:extLst>
          </p:cNvPr>
          <p:cNvSpPr/>
          <p:nvPr/>
        </p:nvSpPr>
        <p:spPr>
          <a:xfrm flipH="1">
            <a:off x="4264624" y="5190930"/>
            <a:ext cx="2335432" cy="45719"/>
          </a:xfrm>
          <a:custGeom>
            <a:avLst/>
            <a:gdLst/>
            <a:ahLst/>
            <a:cxnLst/>
            <a:rect l="l" t="t" r="r" b="b"/>
            <a:pathLst>
              <a:path w="567054" h="528954">
                <a:moveTo>
                  <a:pt x="566738" y="528638"/>
                </a:moveTo>
                <a:lnTo>
                  <a:pt x="0" y="0"/>
                </a:lnTo>
              </a:path>
            </a:pathLst>
          </a:custGeom>
          <a:ln w="12700">
            <a:solidFill>
              <a:srgbClr val="FF3300"/>
            </a:solidFill>
          </a:ln>
        </p:spPr>
        <p:txBody>
          <a:bodyPr wrap="square" lIns="0" tIns="0" rIns="0" bIns="0" rtlCol="0"/>
          <a:lstStyle/>
          <a:p>
            <a:endParaRPr/>
          </a:p>
        </p:txBody>
      </p:sp>
      <p:grpSp>
        <p:nvGrpSpPr>
          <p:cNvPr id="7" name="群組 6">
            <a:extLst>
              <a:ext uri="{FF2B5EF4-FFF2-40B4-BE49-F238E27FC236}">
                <a16:creationId xmlns:a16="http://schemas.microsoft.com/office/drawing/2014/main" id="{8B55C28B-81FB-EB18-1572-1EEEA4D1862F}"/>
              </a:ext>
            </a:extLst>
          </p:cNvPr>
          <p:cNvGrpSpPr/>
          <p:nvPr/>
        </p:nvGrpSpPr>
        <p:grpSpPr>
          <a:xfrm>
            <a:off x="4245108" y="5190930"/>
            <a:ext cx="2335432" cy="369332"/>
            <a:chOff x="4417024" y="5019717"/>
            <a:chExt cx="2335432" cy="369332"/>
          </a:xfrm>
        </p:grpSpPr>
        <p:sp>
          <p:nvSpPr>
            <p:cNvPr id="5" name="文字方塊 4">
              <a:extLst>
                <a:ext uri="{FF2B5EF4-FFF2-40B4-BE49-F238E27FC236}">
                  <a16:creationId xmlns:a16="http://schemas.microsoft.com/office/drawing/2014/main" id="{A303C12E-F48B-092A-8288-D4803FF2589A}"/>
                </a:ext>
              </a:extLst>
            </p:cNvPr>
            <p:cNvSpPr txBox="1"/>
            <p:nvPr/>
          </p:nvSpPr>
          <p:spPr>
            <a:xfrm>
              <a:off x="4801745" y="5019717"/>
              <a:ext cx="538930" cy="369332"/>
            </a:xfrm>
            <a:prstGeom prst="rect">
              <a:avLst/>
            </a:prstGeom>
            <a:noFill/>
          </p:spPr>
          <p:txBody>
            <a:bodyPr wrap="none" rtlCol="0">
              <a:spAutoFit/>
            </a:bodyPr>
            <a:lstStyle/>
            <a:p>
              <a:r>
                <a:rPr lang="en-US" altLang="zh-TW" dirty="0"/>
                <a:t>DFF</a:t>
              </a:r>
              <a:endParaRPr lang="zh-TW" altLang="en-US" dirty="0"/>
            </a:p>
          </p:txBody>
        </p:sp>
        <p:sp>
          <p:nvSpPr>
            <p:cNvPr id="6" name="object 21">
              <a:extLst>
                <a:ext uri="{FF2B5EF4-FFF2-40B4-BE49-F238E27FC236}">
                  <a16:creationId xmlns:a16="http://schemas.microsoft.com/office/drawing/2014/main" id="{65F9634C-4F12-E346-A81B-470AED6A540B}"/>
                </a:ext>
              </a:extLst>
            </p:cNvPr>
            <p:cNvSpPr/>
            <p:nvPr/>
          </p:nvSpPr>
          <p:spPr>
            <a:xfrm flipH="1">
              <a:off x="4417024" y="5343330"/>
              <a:ext cx="2335432" cy="45719"/>
            </a:xfrm>
            <a:custGeom>
              <a:avLst/>
              <a:gdLst/>
              <a:ahLst/>
              <a:cxnLst/>
              <a:rect l="l" t="t" r="r" b="b"/>
              <a:pathLst>
                <a:path w="567054" h="528954">
                  <a:moveTo>
                    <a:pt x="566738" y="528638"/>
                  </a:moveTo>
                  <a:lnTo>
                    <a:pt x="0" y="0"/>
                  </a:lnTo>
                </a:path>
              </a:pathLst>
            </a:custGeom>
            <a:ln w="12700">
              <a:solidFill>
                <a:srgbClr val="FF3300"/>
              </a:solidFill>
            </a:ln>
          </p:spPr>
          <p:txBody>
            <a:bodyPr wrap="square" lIns="0" tIns="0" rIns="0" bIns="0" rtlCol="0"/>
            <a:lstStyle/>
            <a:p>
              <a:endParaRPr/>
            </a:p>
          </p:txBody>
        </p:sp>
      </p:grpSp>
    </p:spTree>
    <p:extLst>
      <p:ext uri="{BB962C8B-B14F-4D97-AF65-F5344CB8AC3E}">
        <p14:creationId xmlns:p14="http://schemas.microsoft.com/office/powerpoint/2010/main" val="18034899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5">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38FC1-7EA6-2292-D331-F782E8FC0726}"/>
            </a:ext>
          </a:extLst>
        </p:cNvPr>
        <p:cNvGrpSpPr/>
        <p:nvPr/>
      </p:nvGrpSpPr>
      <p:grpSpPr>
        <a:xfrm>
          <a:off x="0" y="0"/>
          <a:ext cx="0" cy="0"/>
          <a:chOff x="0" y="0"/>
          <a:chExt cx="0" cy="0"/>
        </a:xfrm>
      </p:grpSpPr>
      <p:sp>
        <p:nvSpPr>
          <p:cNvPr id="75" name="矩形 74">
            <a:extLst>
              <a:ext uri="{FF2B5EF4-FFF2-40B4-BE49-F238E27FC236}">
                <a16:creationId xmlns:a16="http://schemas.microsoft.com/office/drawing/2014/main" id="{713C44C6-B711-6089-61F3-B1432675FB89}"/>
              </a:ext>
            </a:extLst>
          </p:cNvPr>
          <p:cNvSpPr/>
          <p:nvPr/>
        </p:nvSpPr>
        <p:spPr>
          <a:xfrm>
            <a:off x="846454" y="1412776"/>
            <a:ext cx="4572000" cy="4801314"/>
          </a:xfrm>
          <a:prstGeom prst="rect">
            <a:avLst/>
          </a:prstGeom>
        </p:spPr>
        <p:txBody>
          <a:bodyPr>
            <a:spAutoFit/>
          </a:bodyPr>
          <a:lstStyle/>
          <a:p>
            <a:r>
              <a:rPr lang="en-US" altLang="zh-TW" dirty="0">
                <a:latin typeface="Consolas" panose="020B0609020204030204" pitchFamily="49" charset="0"/>
              </a:rPr>
              <a:t>module </a:t>
            </a:r>
            <a:r>
              <a:rPr lang="en-US" altLang="zh-TW" dirty="0" err="1">
                <a:latin typeface="Consolas" panose="020B0609020204030204" pitchFamily="49" charset="0"/>
              </a:rPr>
              <a:t>adder_reg</a:t>
            </a:r>
            <a:r>
              <a:rPr lang="en-US" altLang="zh-TW" dirty="0">
                <a:latin typeface="Consolas" panose="020B0609020204030204" pitchFamily="49" charset="0"/>
              </a:rPr>
              <a:t> (a, b, </a:t>
            </a:r>
            <a:r>
              <a:rPr lang="en-US" altLang="zh-TW" dirty="0" err="1">
                <a:latin typeface="Consolas" panose="020B0609020204030204" pitchFamily="49" charset="0"/>
              </a:rPr>
              <a:t>clk</a:t>
            </a:r>
            <a:r>
              <a:rPr lang="en-US" altLang="zh-TW" dirty="0">
                <a:latin typeface="Consolas" panose="020B0609020204030204" pitchFamily="49" charset="0"/>
              </a:rPr>
              <a:t>, c);</a:t>
            </a:r>
          </a:p>
          <a:p>
            <a:r>
              <a:rPr lang="en-US" altLang="zh-TW" dirty="0">
                <a:latin typeface="Consolas" panose="020B0609020204030204" pitchFamily="49" charset="0"/>
              </a:rPr>
              <a:t>  // input port</a:t>
            </a:r>
          </a:p>
          <a:p>
            <a:r>
              <a:rPr lang="en-US" altLang="zh-TW" dirty="0">
                <a:latin typeface="Consolas" panose="020B0609020204030204" pitchFamily="49" charset="0"/>
              </a:rPr>
              <a:t>  input [7:0] a; </a:t>
            </a:r>
          </a:p>
          <a:p>
            <a:r>
              <a:rPr lang="en-US" altLang="zh-TW" dirty="0">
                <a:latin typeface="Consolas" panose="020B0609020204030204" pitchFamily="49" charset="0"/>
              </a:rPr>
              <a:t>  input [7:0] b;</a:t>
            </a:r>
          </a:p>
          <a:p>
            <a:r>
              <a:rPr lang="en-US" altLang="zh-TW" dirty="0">
                <a:latin typeface="Consolas" panose="020B0609020204030204" pitchFamily="49" charset="0"/>
              </a:rPr>
              <a:t>  input       </a:t>
            </a:r>
            <a:r>
              <a:rPr lang="en-US" altLang="zh-TW" dirty="0" err="1">
                <a:latin typeface="Consolas" panose="020B0609020204030204" pitchFamily="49" charset="0"/>
              </a:rPr>
              <a:t>clk</a:t>
            </a:r>
            <a:r>
              <a:rPr lang="en-US" altLang="zh-TW" dirty="0">
                <a:latin typeface="Consolas" panose="020B0609020204030204" pitchFamily="49" charset="0"/>
              </a:rPr>
              <a:t>; </a:t>
            </a:r>
          </a:p>
          <a:p>
            <a:r>
              <a:rPr lang="en-US" altLang="zh-TW" dirty="0">
                <a:latin typeface="Consolas" panose="020B0609020204030204" pitchFamily="49" charset="0"/>
              </a:rPr>
              <a:t>  // output port </a:t>
            </a:r>
          </a:p>
          <a:p>
            <a:r>
              <a:rPr lang="en-US" altLang="zh-TW" dirty="0">
                <a:latin typeface="Consolas" panose="020B0609020204030204" pitchFamily="49" charset="0"/>
              </a:rPr>
              <a:t>  output [8:0] c; </a:t>
            </a:r>
          </a:p>
          <a:p>
            <a:endParaRPr lang="en-US" altLang="zh-TW" dirty="0">
              <a:latin typeface="Consolas" panose="020B0609020204030204" pitchFamily="49" charset="0"/>
            </a:endParaRPr>
          </a:p>
          <a:p>
            <a:r>
              <a:rPr lang="en-US" altLang="zh-TW" dirty="0">
                <a:latin typeface="Consolas" panose="020B0609020204030204" pitchFamily="49" charset="0"/>
              </a:rPr>
              <a:t>  // Internal signal</a:t>
            </a:r>
          </a:p>
          <a:p>
            <a:r>
              <a:rPr lang="en-US" altLang="zh-TW" dirty="0">
                <a:latin typeface="Consolas" panose="020B0609020204030204" pitchFamily="49" charset="0"/>
              </a:rPr>
              <a:t>  wire [8:0] temp;</a:t>
            </a:r>
          </a:p>
          <a:p>
            <a:r>
              <a:rPr lang="en-US" altLang="zh-TW" dirty="0">
                <a:solidFill>
                  <a:srgbClr val="000000"/>
                </a:solidFill>
                <a:latin typeface="Consolas" panose="020B0609020204030204" pitchFamily="49" charset="0"/>
              </a:rPr>
              <a:t>  </a:t>
            </a:r>
            <a:r>
              <a:rPr lang="en-US" altLang="zh-TW" dirty="0" err="1">
                <a:solidFill>
                  <a:srgbClr val="FF0000"/>
                </a:solidFill>
                <a:latin typeface="Consolas" panose="020B0609020204030204" pitchFamily="49" charset="0"/>
              </a:rPr>
              <a:t>reg</a:t>
            </a:r>
            <a:r>
              <a:rPr lang="en-US" altLang="zh-TW" dirty="0">
                <a:solidFill>
                  <a:srgbClr val="000000"/>
                </a:solidFill>
                <a:latin typeface="Consolas" panose="020B0609020204030204" pitchFamily="49" charset="0"/>
              </a:rPr>
              <a:t>  [8:0] c;</a:t>
            </a:r>
          </a:p>
          <a:p>
            <a:endParaRPr lang="en-US" altLang="zh-TW" dirty="0">
              <a:solidFill>
                <a:srgbClr val="000000"/>
              </a:solidFill>
              <a:latin typeface="Consolas" panose="020B0609020204030204" pitchFamily="49" charset="0"/>
            </a:endParaRPr>
          </a:p>
          <a:p>
            <a:r>
              <a:rPr lang="en-US" altLang="zh-TW" dirty="0">
                <a:solidFill>
                  <a:srgbClr val="000000"/>
                </a:solidFill>
                <a:latin typeface="Consolas" panose="020B0609020204030204" pitchFamily="49" charset="0"/>
              </a:rPr>
              <a:t>  // Adder process</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assign</a:t>
            </a:r>
            <a:r>
              <a:rPr lang="en-US" altLang="zh-TW" dirty="0">
                <a:solidFill>
                  <a:srgbClr val="000000"/>
                </a:solidFill>
                <a:latin typeface="Consolas" panose="020B0609020204030204" pitchFamily="49" charset="0"/>
              </a:rPr>
              <a:t> temp = a</a:t>
            </a:r>
            <a:r>
              <a:rPr lang="zh-TW" altLang="en-US" dirty="0">
                <a:solidFill>
                  <a:srgbClr val="000000"/>
                </a:solidFill>
                <a:latin typeface="Consolas" panose="020B0609020204030204" pitchFamily="49" charset="0"/>
              </a:rPr>
              <a:t> </a:t>
            </a:r>
            <a:r>
              <a:rPr lang="en-US" altLang="zh-TW" dirty="0">
                <a:solidFill>
                  <a:srgbClr val="000000"/>
                </a:solidFill>
                <a:latin typeface="Consolas" panose="020B0609020204030204" pitchFamily="49" charset="0"/>
              </a:rPr>
              <a:t>+</a:t>
            </a:r>
            <a:r>
              <a:rPr lang="zh-TW" altLang="en-US" dirty="0">
                <a:solidFill>
                  <a:srgbClr val="000000"/>
                </a:solidFill>
                <a:latin typeface="Consolas" panose="020B0609020204030204" pitchFamily="49" charset="0"/>
              </a:rPr>
              <a:t> </a:t>
            </a:r>
            <a:r>
              <a:rPr lang="en-US" altLang="zh-TW" dirty="0">
                <a:solidFill>
                  <a:srgbClr val="000000"/>
                </a:solidFill>
                <a:latin typeface="Consolas" panose="020B0609020204030204" pitchFamily="49" charset="0"/>
              </a:rPr>
              <a:t>b;</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always</a:t>
            </a:r>
            <a:r>
              <a:rPr lang="en-US" altLang="zh-TW" dirty="0">
                <a:solidFill>
                  <a:srgbClr val="000000"/>
                </a:solidFill>
                <a:latin typeface="Consolas" panose="020B0609020204030204" pitchFamily="49" charset="0"/>
              </a:rPr>
              <a:t> @(</a:t>
            </a:r>
            <a:r>
              <a:rPr lang="en-US" altLang="zh-TW" dirty="0" err="1">
                <a:solidFill>
                  <a:srgbClr val="FF0000"/>
                </a:solidFill>
                <a:latin typeface="Consolas" panose="020B0609020204030204" pitchFamily="49" charset="0"/>
              </a:rPr>
              <a:t>posedge</a:t>
            </a:r>
            <a:r>
              <a:rPr lang="en-US" altLang="zh-TW" dirty="0">
                <a:solidFill>
                  <a:srgbClr val="000000"/>
                </a:solidFill>
                <a:latin typeface="Consolas" panose="020B0609020204030204" pitchFamily="49" charset="0"/>
              </a:rPr>
              <a:t>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a:t>
            </a:r>
          </a:p>
          <a:p>
            <a:r>
              <a:rPr lang="en-US" altLang="zh-TW" dirty="0">
                <a:solidFill>
                  <a:srgbClr val="000000"/>
                </a:solidFill>
                <a:latin typeface="Consolas" panose="020B0609020204030204" pitchFamily="49" charset="0"/>
              </a:rPr>
              <a:t>     c &lt;= temp;</a:t>
            </a:r>
          </a:p>
          <a:p>
            <a:r>
              <a:rPr lang="en-US" altLang="zh-TW" dirty="0" err="1">
                <a:latin typeface="Consolas" panose="020B0609020204030204" pitchFamily="49" charset="0"/>
              </a:rPr>
              <a:t>endmodule</a:t>
            </a:r>
            <a:endParaRPr lang="en-US" altLang="zh-TW" dirty="0">
              <a:latin typeface="Consolas" panose="020B0609020204030204" pitchFamily="49" charset="0"/>
            </a:endParaRPr>
          </a:p>
        </p:txBody>
      </p:sp>
      <p:sp>
        <p:nvSpPr>
          <p:cNvPr id="76" name="標題 75">
            <a:extLst>
              <a:ext uri="{FF2B5EF4-FFF2-40B4-BE49-F238E27FC236}">
                <a16:creationId xmlns:a16="http://schemas.microsoft.com/office/drawing/2014/main" id="{475C64B6-775C-54B7-B1D3-71CB4E535A22}"/>
              </a:ext>
            </a:extLst>
          </p:cNvPr>
          <p:cNvSpPr>
            <a:spLocks noGrp="1"/>
          </p:cNvSpPr>
          <p:nvPr>
            <p:ph type="title"/>
          </p:nvPr>
        </p:nvSpPr>
        <p:spPr/>
        <p:txBody>
          <a:bodyPr/>
          <a:lstStyle/>
          <a:p>
            <a:r>
              <a:rPr lang="en-US" altLang="zh-TW"/>
              <a:t>Example – Adder with Register (2/2)</a:t>
            </a:r>
            <a:endParaRPr lang="zh-TW" altLang="en-US" dirty="0"/>
          </a:p>
        </p:txBody>
      </p:sp>
      <p:sp>
        <p:nvSpPr>
          <p:cNvPr id="8" name="矩形 7">
            <a:extLst>
              <a:ext uri="{FF2B5EF4-FFF2-40B4-BE49-F238E27FC236}">
                <a16:creationId xmlns:a16="http://schemas.microsoft.com/office/drawing/2014/main" id="{93132CF6-4B26-346B-7D2D-A6624BB931C9}"/>
              </a:ext>
            </a:extLst>
          </p:cNvPr>
          <p:cNvSpPr/>
          <p:nvPr/>
        </p:nvSpPr>
        <p:spPr>
          <a:xfrm>
            <a:off x="5591944" y="1214438"/>
            <a:ext cx="8472469" cy="4524315"/>
          </a:xfrm>
          <a:prstGeom prst="rect">
            <a:avLst/>
          </a:prstGeom>
        </p:spPr>
        <p:txBody>
          <a:bodyPr wrap="square">
            <a:spAutoFit/>
          </a:bodyPr>
          <a:lstStyle/>
          <a:p>
            <a:r>
              <a:rPr lang="en-US" altLang="zh-TW" dirty="0">
                <a:solidFill>
                  <a:srgbClr val="FF0000"/>
                </a:solidFill>
                <a:latin typeface="Consolas" panose="020B0609020204030204" pitchFamily="49" charset="0"/>
              </a:rPr>
              <a:t>module</a:t>
            </a:r>
            <a:r>
              <a:rPr lang="en-US" altLang="zh-TW" dirty="0">
                <a:solidFill>
                  <a:srgbClr val="FF6600"/>
                </a:solidFill>
                <a:latin typeface="Consolas" panose="020B0609020204030204" pitchFamily="49" charset="0"/>
              </a:rPr>
              <a:t> </a:t>
            </a:r>
            <a:r>
              <a:rPr lang="en-US" altLang="zh-TW" dirty="0" err="1">
                <a:solidFill>
                  <a:srgbClr val="000000"/>
                </a:solidFill>
                <a:latin typeface="Consolas" panose="020B0609020204030204" pitchFamily="49" charset="0"/>
              </a:rPr>
              <a:t>adder_reg</a:t>
            </a:r>
            <a:r>
              <a:rPr lang="en-US" altLang="zh-TW" dirty="0">
                <a:solidFill>
                  <a:srgbClr val="000000"/>
                </a:solidFill>
                <a:latin typeface="Consolas" panose="020B0609020204030204" pitchFamily="49" charset="0"/>
              </a:rPr>
              <a:t> (input [7:0] a, b, </a:t>
            </a:r>
          </a:p>
          <a:p>
            <a:r>
              <a:rPr lang="en-US" altLang="zh-TW" dirty="0">
                <a:solidFill>
                  <a:srgbClr val="000000"/>
                </a:solidFill>
                <a:latin typeface="Consolas" panose="020B0609020204030204" pitchFamily="49" charset="0"/>
              </a:rPr>
              <a:t>                  input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 output </a:t>
            </a:r>
            <a:r>
              <a:rPr lang="en-US" altLang="zh-TW" dirty="0">
                <a:solidFill>
                  <a:srgbClr val="FF0000"/>
                </a:solidFill>
                <a:latin typeface="Consolas" panose="020B0609020204030204" pitchFamily="49" charset="0"/>
              </a:rPr>
              <a:t>logic</a:t>
            </a:r>
            <a:r>
              <a:rPr lang="en-US" altLang="zh-TW" dirty="0">
                <a:solidFill>
                  <a:srgbClr val="000000"/>
                </a:solidFill>
                <a:latin typeface="Consolas" panose="020B0609020204030204" pitchFamily="49" charset="0"/>
              </a:rPr>
              <a:t> [8;0] c);</a:t>
            </a:r>
          </a:p>
          <a:p>
            <a:r>
              <a:rPr lang="en-US" altLang="zh-TW" dirty="0">
                <a:solidFill>
                  <a:srgbClr val="000000"/>
                </a:solidFill>
                <a:latin typeface="Consolas" panose="020B0609020204030204" pitchFamily="49" charset="0"/>
              </a:rPr>
              <a:t>  </a:t>
            </a:r>
          </a:p>
          <a:p>
            <a:r>
              <a:rPr lang="en-US" altLang="zh-TW" dirty="0">
                <a:solidFill>
                  <a:srgbClr val="000000"/>
                </a:solidFill>
                <a:latin typeface="Consolas" panose="020B0609020204030204" pitchFamily="49" charset="0"/>
              </a:rPr>
              <a:t>  // Internal signal</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logic</a:t>
            </a:r>
            <a:r>
              <a:rPr lang="en-US" altLang="zh-TW" dirty="0">
                <a:solidFill>
                  <a:srgbClr val="000000"/>
                </a:solidFill>
                <a:latin typeface="Consolas" panose="020B0609020204030204" pitchFamily="49" charset="0"/>
              </a:rPr>
              <a:t> [8:0] temp;</a:t>
            </a:r>
          </a:p>
          <a:p>
            <a:r>
              <a:rPr lang="en-US" altLang="zh-TW" dirty="0">
                <a:solidFill>
                  <a:srgbClr val="000000"/>
                </a:solidFill>
                <a:latin typeface="Consolas" panose="020B0609020204030204" pitchFamily="49" charset="0"/>
              </a:rPr>
              <a:t>  </a:t>
            </a:r>
          </a:p>
          <a:p>
            <a:r>
              <a:rPr lang="en-US" altLang="zh-TW" dirty="0">
                <a:solidFill>
                  <a:srgbClr val="000000"/>
                </a:solidFill>
                <a:latin typeface="Consolas" panose="020B0609020204030204" pitchFamily="49" charset="0"/>
              </a:rPr>
              <a:t>  // Adder process</a:t>
            </a:r>
          </a:p>
          <a:p>
            <a:r>
              <a:rPr lang="en-US" altLang="zh-TW" dirty="0">
                <a:solidFill>
                  <a:srgbClr val="000000"/>
                </a:solidFill>
                <a:latin typeface="Consolas" panose="020B0609020204030204" pitchFamily="49" charset="0"/>
              </a:rPr>
              <a:t>  </a:t>
            </a:r>
            <a:r>
              <a:rPr lang="en-US" altLang="zh-TW" dirty="0" err="1">
                <a:solidFill>
                  <a:srgbClr val="FF0000"/>
                </a:solidFill>
                <a:latin typeface="Consolas" panose="020B0609020204030204" pitchFamily="49" charset="0"/>
              </a:rPr>
              <a:t>always_comb</a:t>
            </a:r>
            <a:endParaRPr lang="en-US" altLang="zh-TW" dirty="0">
              <a:solidFill>
                <a:srgbClr val="FF0000"/>
              </a:solidFill>
              <a:latin typeface="Consolas" panose="020B0609020204030204" pitchFamily="49" charset="0"/>
            </a:endParaRPr>
          </a:p>
          <a:p>
            <a:r>
              <a:rPr lang="en-US" altLang="zh-TW" dirty="0">
                <a:solidFill>
                  <a:srgbClr val="FF0000"/>
                </a:solidFill>
                <a:latin typeface="Consolas" panose="020B0609020204030204" pitchFamily="49" charset="0"/>
              </a:rPr>
              <a:t>     temp = a + b;</a:t>
            </a:r>
          </a:p>
          <a:p>
            <a:endParaRPr lang="en-US" altLang="zh-TW" dirty="0">
              <a:solidFill>
                <a:srgbClr val="000000"/>
              </a:solidFill>
              <a:latin typeface="Consolas" panose="020B0609020204030204" pitchFamily="49" charset="0"/>
            </a:endParaRPr>
          </a:p>
          <a:p>
            <a:r>
              <a:rPr lang="en-US" altLang="zh-TW" dirty="0">
                <a:solidFill>
                  <a:srgbClr val="000000"/>
                </a:solidFill>
                <a:latin typeface="Consolas" panose="020B0609020204030204" pitchFamily="49" charset="0"/>
              </a:rPr>
              <a:t>  </a:t>
            </a:r>
            <a:r>
              <a:rPr lang="en-US" altLang="zh-TW" dirty="0" err="1">
                <a:solidFill>
                  <a:srgbClr val="FF0000"/>
                </a:solidFill>
                <a:latin typeface="Consolas" panose="020B0609020204030204" pitchFamily="49" charset="0"/>
              </a:rPr>
              <a:t>always_ff</a:t>
            </a:r>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posedge</a:t>
            </a:r>
            <a:r>
              <a:rPr lang="en-US" altLang="zh-TW" dirty="0">
                <a:solidFill>
                  <a:srgbClr val="000000"/>
                </a:solidFill>
                <a:latin typeface="Consolas" panose="020B0609020204030204" pitchFamily="49" charset="0"/>
              </a:rPr>
              <a:t>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 or </a:t>
            </a:r>
            <a:r>
              <a:rPr lang="en-US" altLang="zh-TW" dirty="0" err="1">
                <a:solidFill>
                  <a:srgbClr val="000000"/>
                </a:solidFill>
                <a:latin typeface="Consolas" panose="020B0609020204030204" pitchFamily="49" charset="0"/>
              </a:rPr>
              <a:t>negedge</a:t>
            </a:r>
            <a:r>
              <a:rPr lang="en-US" altLang="zh-TW" dirty="0">
                <a:solidFill>
                  <a:srgbClr val="000000"/>
                </a:solidFill>
                <a:latin typeface="Consolas" panose="020B0609020204030204" pitchFamily="49" charset="0"/>
              </a:rPr>
              <a:t> reset)</a:t>
            </a:r>
          </a:p>
          <a:p>
            <a:r>
              <a:rPr lang="en-US" altLang="zh-TW" dirty="0">
                <a:solidFill>
                  <a:srgbClr val="000000"/>
                </a:solidFill>
                <a:latin typeface="Consolas" panose="020B0609020204030204" pitchFamily="49" charset="0"/>
              </a:rPr>
              <a:t>     if(~reset)</a:t>
            </a:r>
          </a:p>
          <a:p>
            <a:r>
              <a:rPr lang="en-US" altLang="zh-TW" dirty="0">
                <a:solidFill>
                  <a:srgbClr val="000000"/>
                </a:solidFill>
                <a:latin typeface="Consolas" panose="020B0609020204030204" pitchFamily="49" charset="0"/>
              </a:rPr>
              <a:t>         c &lt;= 0;</a:t>
            </a:r>
          </a:p>
          <a:p>
            <a:r>
              <a:rPr lang="en-US" altLang="zh-TW" dirty="0">
                <a:solidFill>
                  <a:srgbClr val="000000"/>
                </a:solidFill>
                <a:latin typeface="Consolas" panose="020B0609020204030204" pitchFamily="49" charset="0"/>
              </a:rPr>
              <a:t>     else</a:t>
            </a:r>
          </a:p>
          <a:p>
            <a:r>
              <a:rPr lang="en-US" altLang="zh-TW" dirty="0">
                <a:solidFill>
                  <a:srgbClr val="000000"/>
                </a:solidFill>
                <a:latin typeface="Consolas" panose="020B0609020204030204" pitchFamily="49" charset="0"/>
              </a:rPr>
              <a:t>         c &lt;= temp;</a:t>
            </a:r>
          </a:p>
          <a:p>
            <a:r>
              <a:rPr lang="en-US" altLang="zh-TW" dirty="0" err="1">
                <a:solidFill>
                  <a:srgbClr val="FF0000"/>
                </a:solidFill>
                <a:latin typeface="Consolas" panose="020B0609020204030204" pitchFamily="49" charset="0"/>
              </a:rPr>
              <a:t>endmodule</a:t>
            </a:r>
            <a:endParaRPr lang="en-US" altLang="zh-TW" dirty="0">
              <a:solidFill>
                <a:srgbClr val="FF0000"/>
              </a:solidFill>
              <a:latin typeface="Consolas" panose="020B0609020204030204" pitchFamily="49" charset="0"/>
            </a:endParaRPr>
          </a:p>
        </p:txBody>
      </p:sp>
      <p:sp>
        <p:nvSpPr>
          <p:cNvPr id="9" name="文字方塊 8">
            <a:extLst>
              <a:ext uri="{FF2B5EF4-FFF2-40B4-BE49-F238E27FC236}">
                <a16:creationId xmlns:a16="http://schemas.microsoft.com/office/drawing/2014/main" id="{F7E0374B-BDE9-1DDB-A7B6-B894C8373A72}"/>
              </a:ext>
            </a:extLst>
          </p:cNvPr>
          <p:cNvSpPr txBox="1"/>
          <p:nvPr/>
        </p:nvSpPr>
        <p:spPr>
          <a:xfrm>
            <a:off x="6528048" y="6093296"/>
            <a:ext cx="1556195" cy="369332"/>
          </a:xfrm>
          <a:prstGeom prst="rect">
            <a:avLst/>
          </a:prstGeom>
          <a:noFill/>
        </p:spPr>
        <p:txBody>
          <a:bodyPr wrap="none" rtlCol="0">
            <a:spAutoFit/>
          </a:bodyPr>
          <a:lstStyle/>
          <a:p>
            <a:r>
              <a:rPr lang="en-US" altLang="zh-TW" dirty="0" err="1"/>
              <a:t>SystemVerilog</a:t>
            </a:r>
            <a:r>
              <a:rPr lang="en-US" altLang="zh-TW" dirty="0"/>
              <a:t> </a:t>
            </a:r>
            <a:endParaRPr lang="zh-TW" altLang="en-US" dirty="0"/>
          </a:p>
        </p:txBody>
      </p:sp>
    </p:spTree>
    <p:extLst>
      <p:ext uri="{BB962C8B-B14F-4D97-AF65-F5344CB8AC3E}">
        <p14:creationId xmlns:p14="http://schemas.microsoft.com/office/powerpoint/2010/main" val="30931201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5">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5">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xEl>
                                              <p:pRg st="15" end="1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10" end="1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xEl>
                                              <p:pRg st="11" end="1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
                                            <p:txEl>
                                              <p:pRg st="12" end="1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
                                            <p:txEl>
                                              <p:pRg st="13" end="13"/>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1" name="Group 3"/>
          <p:cNvGrpSpPr>
            <a:grpSpLocks/>
          </p:cNvGrpSpPr>
          <p:nvPr/>
        </p:nvGrpSpPr>
        <p:grpSpPr bwMode="auto">
          <a:xfrm>
            <a:off x="5368060" y="2220834"/>
            <a:ext cx="5177748" cy="2388076"/>
            <a:chOff x="671" y="1232"/>
            <a:chExt cx="4737" cy="2199"/>
          </a:xfrm>
        </p:grpSpPr>
        <p:sp>
          <p:nvSpPr>
            <p:cNvPr id="52" name="Rectangle 4"/>
            <p:cNvSpPr>
              <a:spLocks noChangeArrowheads="1"/>
            </p:cNvSpPr>
            <p:nvPr/>
          </p:nvSpPr>
          <p:spPr bwMode="auto">
            <a:xfrm>
              <a:off x="1485" y="1338"/>
              <a:ext cx="3550" cy="2093"/>
            </a:xfrm>
            <a:prstGeom prst="rect">
              <a:avLst/>
            </a:prstGeom>
            <a:solidFill>
              <a:srgbClr val="DDDDDD"/>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TW" altLang="en-US">
                <a:solidFill>
                  <a:srgbClr val="000000"/>
                </a:solidFill>
              </a:endParaRPr>
            </a:p>
          </p:txBody>
        </p:sp>
        <p:sp>
          <p:nvSpPr>
            <p:cNvPr id="53" name="Rectangle 5"/>
            <p:cNvSpPr>
              <a:spLocks noChangeArrowheads="1"/>
            </p:cNvSpPr>
            <p:nvPr/>
          </p:nvSpPr>
          <p:spPr bwMode="auto">
            <a:xfrm>
              <a:off x="1388" y="1240"/>
              <a:ext cx="3550" cy="2093"/>
            </a:xfrm>
            <a:prstGeom prst="rect">
              <a:avLst/>
            </a:prstGeom>
            <a:solidFill>
              <a:srgbClr val="CCFF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TW" altLang="en-US">
                <a:solidFill>
                  <a:srgbClr val="000000"/>
                </a:solidFill>
              </a:endParaRPr>
            </a:p>
          </p:txBody>
        </p:sp>
        <p:sp>
          <p:nvSpPr>
            <p:cNvPr id="54" name="Line 6"/>
            <p:cNvSpPr>
              <a:spLocks noChangeShapeType="1"/>
            </p:cNvSpPr>
            <p:nvPr/>
          </p:nvSpPr>
          <p:spPr bwMode="auto">
            <a:xfrm>
              <a:off x="1125" y="1866"/>
              <a:ext cx="9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zh-TW" altLang="en-US">
                <a:solidFill>
                  <a:srgbClr val="000000"/>
                </a:solidFill>
              </a:endParaRPr>
            </a:p>
          </p:txBody>
        </p:sp>
        <p:sp>
          <p:nvSpPr>
            <p:cNvPr id="55" name="Line 7"/>
            <p:cNvSpPr>
              <a:spLocks noChangeShapeType="1"/>
            </p:cNvSpPr>
            <p:nvPr/>
          </p:nvSpPr>
          <p:spPr bwMode="auto">
            <a:xfrm>
              <a:off x="1169" y="2450"/>
              <a:ext cx="92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zh-TW" altLang="en-US">
                <a:solidFill>
                  <a:srgbClr val="000000"/>
                </a:solidFill>
              </a:endParaRPr>
            </a:p>
          </p:txBody>
        </p:sp>
        <p:sp>
          <p:nvSpPr>
            <p:cNvPr id="56" name="Line 8"/>
            <p:cNvSpPr>
              <a:spLocks noChangeShapeType="1"/>
            </p:cNvSpPr>
            <p:nvPr/>
          </p:nvSpPr>
          <p:spPr bwMode="auto">
            <a:xfrm>
              <a:off x="2777" y="2159"/>
              <a:ext cx="236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zh-TW" altLang="en-US">
                <a:solidFill>
                  <a:srgbClr val="000000"/>
                </a:solidFill>
              </a:endParaRPr>
            </a:p>
          </p:txBody>
        </p:sp>
        <p:sp>
          <p:nvSpPr>
            <p:cNvPr id="57" name="Line 9"/>
            <p:cNvSpPr>
              <a:spLocks noChangeShapeType="1"/>
            </p:cNvSpPr>
            <p:nvPr/>
          </p:nvSpPr>
          <p:spPr bwMode="auto">
            <a:xfrm>
              <a:off x="1177" y="3084"/>
              <a:ext cx="277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zh-TW" altLang="en-US">
                <a:solidFill>
                  <a:srgbClr val="000000"/>
                </a:solidFill>
              </a:endParaRPr>
            </a:p>
          </p:txBody>
        </p:sp>
        <p:sp>
          <p:nvSpPr>
            <p:cNvPr id="58" name="Line 10"/>
            <p:cNvSpPr>
              <a:spLocks noChangeShapeType="1"/>
            </p:cNvSpPr>
            <p:nvPr/>
          </p:nvSpPr>
          <p:spPr bwMode="auto">
            <a:xfrm rot="-5400000">
              <a:off x="3722" y="2868"/>
              <a:ext cx="4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zh-TW" altLang="en-US">
                <a:solidFill>
                  <a:srgbClr val="000000"/>
                </a:solidFill>
              </a:endParaRPr>
            </a:p>
          </p:txBody>
        </p:sp>
        <p:sp>
          <p:nvSpPr>
            <p:cNvPr id="59" name="AutoShape 11"/>
            <p:cNvSpPr>
              <a:spLocks noChangeArrowheads="1"/>
            </p:cNvSpPr>
            <p:nvPr/>
          </p:nvSpPr>
          <p:spPr bwMode="auto">
            <a:xfrm flipH="1">
              <a:off x="1987" y="1667"/>
              <a:ext cx="862" cy="1046"/>
            </a:xfrm>
            <a:prstGeom prst="flowChartOnlineStorage">
              <a:avLst/>
            </a:prstGeom>
            <a:solidFill>
              <a:srgbClr val="66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TW" sz="7200">
                  <a:solidFill>
                    <a:srgbClr val="000000"/>
                  </a:solidFill>
                  <a:latin typeface="Times New Roman" panose="02020603050405020304" pitchFamily="18" charset="0"/>
                </a:rPr>
                <a:t>+</a:t>
              </a:r>
            </a:p>
          </p:txBody>
        </p:sp>
        <p:sp>
          <p:nvSpPr>
            <p:cNvPr id="60" name="Rectangle 12"/>
            <p:cNvSpPr>
              <a:spLocks noChangeArrowheads="1"/>
            </p:cNvSpPr>
            <p:nvPr/>
          </p:nvSpPr>
          <p:spPr bwMode="auto">
            <a:xfrm>
              <a:off x="1381" y="1720"/>
              <a:ext cx="256" cy="276"/>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TW" altLang="en-US">
                <a:solidFill>
                  <a:srgbClr val="000000"/>
                </a:solidFill>
              </a:endParaRPr>
            </a:p>
          </p:txBody>
        </p:sp>
        <p:sp>
          <p:nvSpPr>
            <p:cNvPr id="61" name="Rectangle 13"/>
            <p:cNvSpPr>
              <a:spLocks noChangeArrowheads="1"/>
            </p:cNvSpPr>
            <p:nvPr/>
          </p:nvSpPr>
          <p:spPr bwMode="auto">
            <a:xfrm>
              <a:off x="1381" y="2296"/>
              <a:ext cx="256" cy="276"/>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TW" altLang="en-US">
                <a:solidFill>
                  <a:srgbClr val="000000"/>
                </a:solidFill>
              </a:endParaRPr>
            </a:p>
          </p:txBody>
        </p:sp>
        <p:sp>
          <p:nvSpPr>
            <p:cNvPr id="62" name="Rectangle 14"/>
            <p:cNvSpPr>
              <a:spLocks noChangeArrowheads="1"/>
            </p:cNvSpPr>
            <p:nvPr/>
          </p:nvSpPr>
          <p:spPr bwMode="auto">
            <a:xfrm>
              <a:off x="4659" y="2028"/>
              <a:ext cx="256" cy="276"/>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TW" altLang="en-US">
                <a:solidFill>
                  <a:srgbClr val="000000"/>
                </a:solidFill>
              </a:endParaRPr>
            </a:p>
          </p:txBody>
        </p:sp>
        <p:sp>
          <p:nvSpPr>
            <p:cNvPr id="63" name="Rectangle 15"/>
            <p:cNvSpPr>
              <a:spLocks noChangeArrowheads="1"/>
            </p:cNvSpPr>
            <p:nvPr/>
          </p:nvSpPr>
          <p:spPr bwMode="auto">
            <a:xfrm>
              <a:off x="1381" y="2929"/>
              <a:ext cx="256" cy="276"/>
            </a:xfrm>
            <a:prstGeom prst="rect">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TW" altLang="en-US">
                <a:solidFill>
                  <a:srgbClr val="000000"/>
                </a:solidFill>
              </a:endParaRPr>
            </a:p>
          </p:txBody>
        </p:sp>
        <p:sp>
          <p:nvSpPr>
            <p:cNvPr id="64" name="Rectangle 16"/>
            <p:cNvSpPr>
              <a:spLocks noChangeArrowheads="1"/>
            </p:cNvSpPr>
            <p:nvPr/>
          </p:nvSpPr>
          <p:spPr bwMode="auto">
            <a:xfrm>
              <a:off x="1379" y="1232"/>
              <a:ext cx="3550" cy="2093"/>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TW" altLang="en-US">
                <a:solidFill>
                  <a:srgbClr val="000000"/>
                </a:solidFill>
              </a:endParaRPr>
            </a:p>
          </p:txBody>
        </p:sp>
        <p:sp>
          <p:nvSpPr>
            <p:cNvPr id="65" name="Rectangle 17"/>
            <p:cNvSpPr>
              <a:spLocks noChangeArrowheads="1"/>
            </p:cNvSpPr>
            <p:nvPr/>
          </p:nvSpPr>
          <p:spPr bwMode="auto">
            <a:xfrm>
              <a:off x="3489" y="1574"/>
              <a:ext cx="880" cy="1233"/>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TW" altLang="en-US">
                <a:solidFill>
                  <a:srgbClr val="000000"/>
                </a:solidFill>
              </a:endParaRPr>
            </a:p>
          </p:txBody>
        </p:sp>
        <p:sp>
          <p:nvSpPr>
            <p:cNvPr id="66" name="AutoShape 18"/>
            <p:cNvSpPr>
              <a:spLocks noChangeArrowheads="1"/>
            </p:cNvSpPr>
            <p:nvPr/>
          </p:nvSpPr>
          <p:spPr bwMode="auto">
            <a:xfrm>
              <a:off x="3829" y="2555"/>
              <a:ext cx="202" cy="252"/>
            </a:xfrm>
            <a:prstGeom prst="triangle">
              <a:avLst>
                <a:gd name="adj" fmla="val 50000"/>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endParaRPr lang="zh-TW" altLang="en-US">
                <a:solidFill>
                  <a:srgbClr val="000000"/>
                </a:solidFill>
              </a:endParaRPr>
            </a:p>
          </p:txBody>
        </p:sp>
        <p:sp>
          <p:nvSpPr>
            <p:cNvPr id="67" name="Rectangle 19"/>
            <p:cNvSpPr>
              <a:spLocks noChangeArrowheads="1"/>
            </p:cNvSpPr>
            <p:nvPr/>
          </p:nvSpPr>
          <p:spPr bwMode="auto">
            <a:xfrm>
              <a:off x="756" y="1691"/>
              <a:ext cx="27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66CC"/>
                  </a:solidFill>
                  <a:ea typeface="標楷體" panose="03000509000000000000" pitchFamily="65" charset="-120"/>
                </a:rPr>
                <a:t>a</a:t>
              </a:r>
            </a:p>
          </p:txBody>
        </p:sp>
        <p:sp>
          <p:nvSpPr>
            <p:cNvPr id="68" name="Rectangle 20"/>
            <p:cNvSpPr>
              <a:spLocks noChangeArrowheads="1"/>
            </p:cNvSpPr>
            <p:nvPr/>
          </p:nvSpPr>
          <p:spPr bwMode="auto">
            <a:xfrm>
              <a:off x="782" y="2259"/>
              <a:ext cx="28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66CC"/>
                  </a:solidFill>
                  <a:ea typeface="標楷體" panose="03000509000000000000" pitchFamily="65" charset="-120"/>
                </a:rPr>
                <a:t>b</a:t>
              </a:r>
            </a:p>
          </p:txBody>
        </p:sp>
        <p:sp>
          <p:nvSpPr>
            <p:cNvPr id="69" name="Rectangle 21"/>
            <p:cNvSpPr>
              <a:spLocks noChangeArrowheads="1"/>
            </p:cNvSpPr>
            <p:nvPr/>
          </p:nvSpPr>
          <p:spPr bwMode="auto">
            <a:xfrm>
              <a:off x="671" y="2886"/>
              <a:ext cx="402"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66CC"/>
                  </a:solidFill>
                  <a:ea typeface="標楷體" panose="03000509000000000000" pitchFamily="65" charset="-120"/>
                </a:rPr>
                <a:t>clk</a:t>
              </a:r>
            </a:p>
          </p:txBody>
        </p:sp>
        <p:sp>
          <p:nvSpPr>
            <p:cNvPr id="70" name="Rectangle 22"/>
            <p:cNvSpPr>
              <a:spLocks noChangeArrowheads="1"/>
            </p:cNvSpPr>
            <p:nvPr/>
          </p:nvSpPr>
          <p:spPr bwMode="auto">
            <a:xfrm>
              <a:off x="1985" y="1334"/>
              <a:ext cx="69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標楷體" panose="03000509000000000000" pitchFamily="65" charset="-120"/>
                </a:rPr>
                <a:t>Adder</a:t>
              </a:r>
            </a:p>
          </p:txBody>
        </p:sp>
        <p:sp>
          <p:nvSpPr>
            <p:cNvPr id="71" name="Rectangle 23"/>
            <p:cNvSpPr>
              <a:spLocks noChangeArrowheads="1"/>
            </p:cNvSpPr>
            <p:nvPr/>
          </p:nvSpPr>
          <p:spPr bwMode="auto">
            <a:xfrm>
              <a:off x="3461" y="1260"/>
              <a:ext cx="49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solidFill>
                    <a:srgbClr val="000000"/>
                  </a:solidFill>
                  <a:ea typeface="標楷體" panose="03000509000000000000" pitchFamily="65" charset="-120"/>
                </a:rPr>
                <a:t>DFF</a:t>
              </a:r>
            </a:p>
          </p:txBody>
        </p:sp>
        <p:sp>
          <p:nvSpPr>
            <p:cNvPr id="72" name="Rectangle 24"/>
            <p:cNvSpPr>
              <a:spLocks noChangeArrowheads="1"/>
            </p:cNvSpPr>
            <p:nvPr/>
          </p:nvSpPr>
          <p:spPr bwMode="auto">
            <a:xfrm>
              <a:off x="2819" y="1837"/>
              <a:ext cx="62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0000"/>
                  </a:solidFill>
                  <a:ea typeface="標楷體" panose="03000509000000000000" pitchFamily="65" charset="-120"/>
                </a:rPr>
                <a:t>temp</a:t>
              </a:r>
            </a:p>
          </p:txBody>
        </p:sp>
        <p:sp>
          <p:nvSpPr>
            <p:cNvPr id="73" name="Rectangle 25"/>
            <p:cNvSpPr>
              <a:spLocks noChangeArrowheads="1"/>
            </p:cNvSpPr>
            <p:nvPr/>
          </p:nvSpPr>
          <p:spPr bwMode="auto">
            <a:xfrm>
              <a:off x="5150" y="1975"/>
              <a:ext cx="25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0066CC"/>
                  </a:solidFill>
                  <a:ea typeface="標楷體" panose="03000509000000000000" pitchFamily="65" charset="-120"/>
                </a:rPr>
                <a:t>c</a:t>
              </a:r>
            </a:p>
          </p:txBody>
        </p:sp>
      </p:grpSp>
      <p:sp>
        <p:nvSpPr>
          <p:cNvPr id="75" name="矩形 74"/>
          <p:cNvSpPr/>
          <p:nvPr/>
        </p:nvSpPr>
        <p:spPr>
          <a:xfrm>
            <a:off x="1665634" y="1353635"/>
            <a:ext cx="8472469" cy="3139321"/>
          </a:xfrm>
          <a:prstGeom prst="rect">
            <a:avLst/>
          </a:prstGeom>
        </p:spPr>
        <p:txBody>
          <a:bodyPr wrap="square">
            <a:spAutoFit/>
          </a:bodyPr>
          <a:lstStyle/>
          <a:p>
            <a:r>
              <a:rPr lang="en-US" altLang="zh-TW" dirty="0">
                <a:solidFill>
                  <a:srgbClr val="FF0000"/>
                </a:solidFill>
                <a:latin typeface="Consolas" panose="020B0609020204030204" pitchFamily="49" charset="0"/>
              </a:rPr>
              <a:t>module</a:t>
            </a:r>
            <a:r>
              <a:rPr lang="en-US" altLang="zh-TW" dirty="0">
                <a:solidFill>
                  <a:srgbClr val="FF6600"/>
                </a:solidFill>
                <a:latin typeface="Consolas" panose="020B0609020204030204" pitchFamily="49" charset="0"/>
              </a:rPr>
              <a:t> </a:t>
            </a:r>
            <a:r>
              <a:rPr lang="en-US" altLang="zh-TW" dirty="0" err="1">
                <a:solidFill>
                  <a:srgbClr val="000000"/>
                </a:solidFill>
                <a:latin typeface="Consolas" panose="020B0609020204030204" pitchFamily="49" charset="0"/>
              </a:rPr>
              <a:t>adder_reg</a:t>
            </a:r>
            <a:r>
              <a:rPr lang="en-US" altLang="zh-TW" dirty="0">
                <a:solidFill>
                  <a:srgbClr val="000000"/>
                </a:solidFill>
                <a:latin typeface="Consolas" panose="020B0609020204030204" pitchFamily="49" charset="0"/>
              </a:rPr>
              <a:t> (input [7:0] a, b, </a:t>
            </a:r>
          </a:p>
          <a:p>
            <a:r>
              <a:rPr lang="en-US" altLang="zh-TW" dirty="0">
                <a:solidFill>
                  <a:srgbClr val="000000"/>
                </a:solidFill>
                <a:latin typeface="Consolas" panose="020B0609020204030204" pitchFamily="49" charset="0"/>
              </a:rPr>
              <a:t>                  input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 output </a:t>
            </a:r>
            <a:r>
              <a:rPr lang="en-US" altLang="zh-TW" dirty="0" err="1">
                <a:solidFill>
                  <a:srgbClr val="000000"/>
                </a:solidFill>
                <a:latin typeface="Consolas" panose="020B0609020204030204" pitchFamily="49" charset="0"/>
              </a:rPr>
              <a:t>reg</a:t>
            </a:r>
            <a:r>
              <a:rPr lang="en-US" altLang="zh-TW" dirty="0">
                <a:solidFill>
                  <a:srgbClr val="000000"/>
                </a:solidFill>
                <a:latin typeface="Consolas" panose="020B0609020204030204" pitchFamily="49" charset="0"/>
              </a:rPr>
              <a:t> [8;0] c);</a:t>
            </a:r>
          </a:p>
          <a:p>
            <a:r>
              <a:rPr lang="en-US" altLang="zh-TW" dirty="0">
                <a:solidFill>
                  <a:srgbClr val="000000"/>
                </a:solidFill>
                <a:latin typeface="Consolas" panose="020B0609020204030204" pitchFamily="49" charset="0"/>
              </a:rPr>
              <a:t>  </a:t>
            </a:r>
          </a:p>
          <a:p>
            <a:r>
              <a:rPr lang="en-US" altLang="zh-TW" dirty="0">
                <a:solidFill>
                  <a:srgbClr val="000000"/>
                </a:solidFill>
                <a:latin typeface="Consolas" panose="020B0609020204030204" pitchFamily="49" charset="0"/>
              </a:rPr>
              <a:t>  // Internal signal</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wire</a:t>
            </a:r>
            <a:r>
              <a:rPr lang="en-US" altLang="zh-TW" dirty="0">
                <a:solidFill>
                  <a:srgbClr val="000000"/>
                </a:solidFill>
                <a:latin typeface="Consolas" panose="020B0609020204030204" pitchFamily="49" charset="0"/>
              </a:rPr>
              <a:t> [8:0] temp;</a:t>
            </a:r>
          </a:p>
          <a:p>
            <a:r>
              <a:rPr lang="en-US" altLang="zh-TW" dirty="0">
                <a:solidFill>
                  <a:srgbClr val="000000"/>
                </a:solidFill>
                <a:latin typeface="Consolas" panose="020B0609020204030204" pitchFamily="49" charset="0"/>
              </a:rPr>
              <a:t>  </a:t>
            </a:r>
          </a:p>
          <a:p>
            <a:r>
              <a:rPr lang="en-US" altLang="zh-TW" dirty="0">
                <a:solidFill>
                  <a:srgbClr val="000000"/>
                </a:solidFill>
                <a:latin typeface="Consolas" panose="020B0609020204030204" pitchFamily="49" charset="0"/>
              </a:rPr>
              <a:t>  // Adder process</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assign</a:t>
            </a:r>
            <a:r>
              <a:rPr lang="en-US" altLang="zh-TW" dirty="0">
                <a:solidFill>
                  <a:srgbClr val="000000"/>
                </a:solidFill>
                <a:latin typeface="Consolas" panose="020B0609020204030204" pitchFamily="49" charset="0"/>
              </a:rPr>
              <a:t> temp = a</a:t>
            </a:r>
            <a:r>
              <a:rPr lang="zh-TW" altLang="en-US" dirty="0">
                <a:solidFill>
                  <a:srgbClr val="000000"/>
                </a:solidFill>
                <a:latin typeface="Consolas" panose="020B0609020204030204" pitchFamily="49" charset="0"/>
              </a:rPr>
              <a:t> </a:t>
            </a:r>
            <a:r>
              <a:rPr lang="en-US" altLang="zh-TW" dirty="0">
                <a:solidFill>
                  <a:srgbClr val="000000"/>
                </a:solidFill>
                <a:latin typeface="Consolas" panose="020B0609020204030204" pitchFamily="49" charset="0"/>
              </a:rPr>
              <a:t>+</a:t>
            </a:r>
            <a:r>
              <a:rPr lang="zh-TW" altLang="en-US" dirty="0">
                <a:solidFill>
                  <a:srgbClr val="000000"/>
                </a:solidFill>
                <a:latin typeface="Consolas" panose="020B0609020204030204" pitchFamily="49" charset="0"/>
              </a:rPr>
              <a:t> </a:t>
            </a:r>
            <a:r>
              <a:rPr lang="en-US" altLang="zh-TW" dirty="0">
                <a:solidFill>
                  <a:srgbClr val="000000"/>
                </a:solidFill>
                <a:latin typeface="Consolas" panose="020B0609020204030204" pitchFamily="49" charset="0"/>
              </a:rPr>
              <a:t>b;</a:t>
            </a:r>
          </a:p>
          <a:p>
            <a:r>
              <a:rPr lang="en-US" altLang="zh-TW" dirty="0">
                <a:solidFill>
                  <a:srgbClr val="000000"/>
                </a:solidFill>
                <a:latin typeface="Consolas" panose="020B0609020204030204" pitchFamily="49" charset="0"/>
              </a:rPr>
              <a:t>  </a:t>
            </a:r>
            <a:r>
              <a:rPr lang="en-US" altLang="zh-TW" dirty="0">
                <a:solidFill>
                  <a:srgbClr val="FF0000"/>
                </a:solidFill>
                <a:latin typeface="Consolas" panose="020B0609020204030204" pitchFamily="49" charset="0"/>
              </a:rPr>
              <a:t>always</a:t>
            </a:r>
            <a:r>
              <a:rPr lang="en-US" altLang="zh-TW" dirty="0">
                <a:solidFill>
                  <a:srgbClr val="000000"/>
                </a:solidFill>
                <a:latin typeface="Consolas" panose="020B0609020204030204" pitchFamily="49" charset="0"/>
              </a:rPr>
              <a:t> @(</a:t>
            </a:r>
            <a:r>
              <a:rPr lang="en-US" altLang="zh-TW" dirty="0" err="1">
                <a:solidFill>
                  <a:srgbClr val="FF0000"/>
                </a:solidFill>
                <a:latin typeface="Consolas" panose="020B0609020204030204" pitchFamily="49" charset="0"/>
              </a:rPr>
              <a:t>posedge</a:t>
            </a:r>
            <a:r>
              <a:rPr lang="en-US" altLang="zh-TW" dirty="0">
                <a:solidFill>
                  <a:srgbClr val="000000"/>
                </a:solidFill>
                <a:latin typeface="Consolas" panose="020B0609020204030204" pitchFamily="49" charset="0"/>
              </a:rPr>
              <a:t> </a:t>
            </a:r>
            <a:r>
              <a:rPr lang="en-US" altLang="zh-TW" dirty="0" err="1">
                <a:solidFill>
                  <a:srgbClr val="000000"/>
                </a:solidFill>
                <a:latin typeface="Consolas" panose="020B0609020204030204" pitchFamily="49" charset="0"/>
              </a:rPr>
              <a:t>clk</a:t>
            </a:r>
            <a:r>
              <a:rPr lang="en-US" altLang="zh-TW" dirty="0">
                <a:solidFill>
                  <a:srgbClr val="000000"/>
                </a:solidFill>
                <a:latin typeface="Consolas" panose="020B0609020204030204" pitchFamily="49" charset="0"/>
              </a:rPr>
              <a:t>)</a:t>
            </a:r>
          </a:p>
          <a:p>
            <a:r>
              <a:rPr lang="en-US" altLang="zh-TW" dirty="0">
                <a:solidFill>
                  <a:srgbClr val="000000"/>
                </a:solidFill>
                <a:latin typeface="Consolas" panose="020B0609020204030204" pitchFamily="49" charset="0"/>
              </a:rPr>
              <a:t>     c &lt;= temp;</a:t>
            </a:r>
          </a:p>
          <a:p>
            <a:r>
              <a:rPr lang="en-US" altLang="zh-TW" dirty="0" err="1">
                <a:solidFill>
                  <a:srgbClr val="FF0000"/>
                </a:solidFill>
                <a:latin typeface="Consolas" panose="020B0609020204030204" pitchFamily="49" charset="0"/>
              </a:rPr>
              <a:t>endmodule</a:t>
            </a:r>
            <a:endParaRPr lang="en-US" altLang="zh-TW" dirty="0">
              <a:solidFill>
                <a:srgbClr val="FF0000"/>
              </a:solidFill>
              <a:latin typeface="Consolas" panose="020B0609020204030204" pitchFamily="49" charset="0"/>
            </a:endParaRPr>
          </a:p>
        </p:txBody>
      </p:sp>
      <p:sp>
        <p:nvSpPr>
          <p:cNvPr id="76" name="標題 75"/>
          <p:cNvSpPr>
            <a:spLocks noGrp="1"/>
          </p:cNvSpPr>
          <p:nvPr>
            <p:ph type="title"/>
          </p:nvPr>
        </p:nvSpPr>
        <p:spPr/>
        <p:txBody>
          <a:bodyPr/>
          <a:lstStyle/>
          <a:p>
            <a:r>
              <a:rPr lang="en-US" altLang="zh-TW"/>
              <a:t>Example – Adder with Register (2/2)</a:t>
            </a:r>
            <a:endParaRPr lang="zh-TW" altLang="en-US" dirty="0"/>
          </a:p>
        </p:txBody>
      </p:sp>
    </p:spTree>
    <p:extLst>
      <p:ext uri="{BB962C8B-B14F-4D97-AF65-F5344CB8AC3E}">
        <p14:creationId xmlns:p14="http://schemas.microsoft.com/office/powerpoint/2010/main" val="7697170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Verilog </a:t>
            </a:r>
            <a:r>
              <a:rPr lang="en-US" altLang="zh-TW" dirty="0">
                <a:solidFill>
                  <a:srgbClr val="FF0000"/>
                </a:solidFill>
              </a:rPr>
              <a:t>Modules</a:t>
            </a:r>
            <a:r>
              <a:rPr lang="en-US" altLang="zh-TW" dirty="0"/>
              <a:t> and </a:t>
            </a:r>
            <a:r>
              <a:rPr lang="en-US" altLang="zh-TW" dirty="0">
                <a:solidFill>
                  <a:srgbClr val="FF0000"/>
                </a:solidFill>
              </a:rPr>
              <a:t>Ports</a:t>
            </a:r>
            <a:br>
              <a:rPr lang="en-US" altLang="zh-TW" dirty="0"/>
            </a:br>
            <a:r>
              <a:rPr lang="en-US" altLang="zh-TW" dirty="0"/>
              <a:t>and </a:t>
            </a:r>
            <a:r>
              <a:rPr lang="en-US" altLang="zh-TW" dirty="0">
                <a:solidFill>
                  <a:srgbClr val="FF0000"/>
                </a:solidFill>
              </a:rPr>
              <a:t>instances</a:t>
            </a:r>
            <a:br>
              <a:rPr lang="en-US" altLang="zh-TW" dirty="0"/>
            </a:br>
            <a:endParaRPr lang="zh-TW" altLang="en-US" dirty="0"/>
          </a:p>
        </p:txBody>
      </p:sp>
      <p:sp>
        <p:nvSpPr>
          <p:cNvPr id="5" name="文字版面配置區 4"/>
          <p:cNvSpPr>
            <a:spLocks noGrp="1"/>
          </p:cNvSpPr>
          <p:nvPr>
            <p:ph type="body" idx="1"/>
          </p:nvPr>
        </p:nvSpPr>
        <p:spPr/>
        <p:txBody>
          <a:bodyPr/>
          <a:lstStyle/>
          <a:p>
            <a:r>
              <a:rPr lang="zh-TW" altLang="en-US" dirty="0"/>
              <a:t>如何描述</a:t>
            </a:r>
            <a:r>
              <a:rPr lang="en-US" altLang="zh-TW" dirty="0"/>
              <a:t>IC</a:t>
            </a:r>
            <a:r>
              <a:rPr lang="zh-TW" altLang="en-US" dirty="0"/>
              <a:t>與接腳</a:t>
            </a:r>
          </a:p>
        </p:txBody>
      </p:sp>
    </p:spTree>
    <p:extLst>
      <p:ext uri="{BB962C8B-B14F-4D97-AF65-F5344CB8AC3E}">
        <p14:creationId xmlns:p14="http://schemas.microsoft.com/office/powerpoint/2010/main" val="8990167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r>
              <a:rPr lang="en-US" altLang="zh-TW" dirty="0"/>
              <a:t>Verilog Module</a:t>
            </a:r>
          </a:p>
        </p:txBody>
      </p:sp>
      <p:sp>
        <p:nvSpPr>
          <p:cNvPr id="541699" name="Rectangle 3"/>
          <p:cNvSpPr>
            <a:spLocks noGrp="1" noChangeArrowheads="1"/>
          </p:cNvSpPr>
          <p:nvPr>
            <p:ph idx="1"/>
          </p:nvPr>
        </p:nvSpPr>
        <p:spPr/>
        <p:txBody>
          <a:bodyPr/>
          <a:lstStyle/>
          <a:p>
            <a:r>
              <a:rPr lang="en-US" altLang="zh-TW" i="1" dirty="0">
                <a:solidFill>
                  <a:srgbClr val="FF0000"/>
                </a:solidFill>
              </a:rPr>
              <a:t>module</a:t>
            </a:r>
            <a:r>
              <a:rPr lang="en-US" altLang="zh-TW" i="1" dirty="0"/>
              <a:t> </a:t>
            </a:r>
            <a:r>
              <a:rPr lang="en-US" altLang="zh-TW" dirty="0"/>
              <a:t>: </a:t>
            </a:r>
            <a:r>
              <a:rPr lang="zh-TW" altLang="en-US" dirty="0"/>
              <a:t>模組</a:t>
            </a:r>
            <a:r>
              <a:rPr lang="en-US" altLang="zh-TW" dirty="0"/>
              <a:t>(module)</a:t>
            </a:r>
            <a:r>
              <a:rPr lang="zh-TW" altLang="en-US" dirty="0"/>
              <a:t>是組成一個電路的基本單位</a:t>
            </a:r>
          </a:p>
          <a:p>
            <a:endParaRPr lang="zh-TW" altLang="en-US" dirty="0"/>
          </a:p>
          <a:p>
            <a:endParaRPr lang="en-US" altLang="zh-TW" dirty="0"/>
          </a:p>
          <a:p>
            <a:endParaRPr lang="en-US" altLang="zh-TW" dirty="0"/>
          </a:p>
        </p:txBody>
      </p:sp>
      <p:sp>
        <p:nvSpPr>
          <p:cNvPr id="8" name="投影片編號版面配置區 5"/>
          <p:cNvSpPr>
            <a:spLocks noGrp="1"/>
          </p:cNvSpPr>
          <p:nvPr>
            <p:ph type="sldNum" sz="quarter" idx="12"/>
          </p:nvPr>
        </p:nvSpPr>
        <p:spPr/>
        <p:txBody>
          <a:bodyPr/>
          <a:lstStyle/>
          <a:p>
            <a:fld id="{9BD80380-144D-4092-B334-6D54B1FCA7A3}" type="slidenum">
              <a:rPr lang="en-US" altLang="zh-TW" smtClean="0"/>
              <a:pPr/>
              <a:t>38</a:t>
            </a:fld>
            <a:endParaRPr lang="en-US" altLang="zh-TW" dirty="0"/>
          </a:p>
        </p:txBody>
      </p:sp>
      <p:graphicFrame>
        <p:nvGraphicFramePr>
          <p:cNvPr id="541703" name="Object 7"/>
          <p:cNvGraphicFramePr>
            <a:graphicFrameLocks noChangeAspect="1"/>
          </p:cNvGraphicFramePr>
          <p:nvPr>
            <p:extLst>
              <p:ext uri="{D42A27DB-BD31-4B8C-83A1-F6EECF244321}">
                <p14:modId xmlns:p14="http://schemas.microsoft.com/office/powerpoint/2010/main" val="3282127581"/>
              </p:ext>
            </p:extLst>
          </p:nvPr>
        </p:nvGraphicFramePr>
        <p:xfrm>
          <a:off x="4871864" y="2636912"/>
          <a:ext cx="3776663" cy="3311525"/>
        </p:xfrm>
        <a:graphic>
          <a:graphicData uri="http://schemas.openxmlformats.org/presentationml/2006/ole">
            <mc:AlternateContent xmlns:mc="http://schemas.openxmlformats.org/markup-compatibility/2006">
              <mc:Choice xmlns:v="urn:schemas-microsoft-com:vml" Requires="v">
                <p:oleObj name="Visio" r:id="rId2" imgW="4006922" imgH="4359680" progId="">
                  <p:embed/>
                </p:oleObj>
              </mc:Choice>
              <mc:Fallback>
                <p:oleObj name="Visio" r:id="rId2" imgW="4006922" imgH="4359680" progId="">
                  <p:embed/>
                  <p:pic>
                    <p:nvPicPr>
                      <p:cNvPr id="541703"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2636912"/>
                        <a:ext cx="3776663" cy="33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1704" name="Object 17"/>
          <p:cNvGraphicFramePr>
            <a:graphicFrameLocks noGrp="1" noChangeAspect="1"/>
          </p:cNvGraphicFramePr>
          <p:nvPr>
            <p:extLst>
              <p:ext uri="{D42A27DB-BD31-4B8C-83A1-F6EECF244321}">
                <p14:modId xmlns:p14="http://schemas.microsoft.com/office/powerpoint/2010/main" val="3694565259"/>
              </p:ext>
            </p:extLst>
          </p:nvPr>
        </p:nvGraphicFramePr>
        <p:xfrm>
          <a:off x="695400" y="1988839"/>
          <a:ext cx="3540125" cy="4608512"/>
        </p:xfrm>
        <a:graphic>
          <a:graphicData uri="http://schemas.openxmlformats.org/presentationml/2006/ole">
            <mc:AlternateContent xmlns:mc="http://schemas.openxmlformats.org/markup-compatibility/2006">
              <mc:Choice xmlns:v="urn:schemas-microsoft-com:vml" Requires="v">
                <p:oleObj name="Visio" r:id="rId4" imgW="3103707" imgH="4039754" progId="">
                  <p:embed/>
                </p:oleObj>
              </mc:Choice>
              <mc:Fallback>
                <p:oleObj name="Visio" r:id="rId4" imgW="3103707" imgH="4039754" progId="">
                  <p:embed/>
                  <p:pic>
                    <p:nvPicPr>
                      <p:cNvPr id="541704" name="Object 1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00" y="1988839"/>
                        <a:ext cx="3540125"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0" name="直線接點 9"/>
          <p:cNvCxnSpPr/>
          <p:nvPr/>
        </p:nvCxnSpPr>
        <p:spPr bwMode="auto">
          <a:xfrm flipV="1">
            <a:off x="4007767" y="2636911"/>
            <a:ext cx="864096" cy="648072"/>
          </a:xfrm>
          <a:prstGeom prst="line">
            <a:avLst/>
          </a:prstGeom>
          <a:noFill/>
          <a:ln w="25400" cap="flat" cmpd="sng" algn="ctr">
            <a:solidFill>
              <a:schemeClr val="tx1"/>
            </a:solidFill>
            <a:prstDash val="solid"/>
            <a:round/>
            <a:headEnd type="none" w="med" len="med"/>
            <a:tailEnd type="none" w="med" len="med"/>
          </a:ln>
          <a:effectLst/>
        </p:spPr>
      </p:cxnSp>
      <p:cxnSp>
        <p:nvCxnSpPr>
          <p:cNvPr id="11" name="直線接點 10"/>
          <p:cNvCxnSpPr/>
          <p:nvPr/>
        </p:nvCxnSpPr>
        <p:spPr bwMode="auto">
          <a:xfrm>
            <a:off x="4007767" y="3717031"/>
            <a:ext cx="864096" cy="2232248"/>
          </a:xfrm>
          <a:prstGeom prst="line">
            <a:avLst/>
          </a:prstGeom>
          <a:noFill/>
          <a:ln w="25400" cap="flat" cmpd="sng" algn="ctr">
            <a:solidFill>
              <a:schemeClr val="tx1"/>
            </a:solidFill>
            <a:prstDash val="solid"/>
            <a:round/>
            <a:headEnd type="none" w="med" len="med"/>
            <a:tailEnd type="none" w="med" len="med"/>
          </a:ln>
          <a:effectLst/>
        </p:spPr>
      </p:cxnSp>
      <p:grpSp>
        <p:nvGrpSpPr>
          <p:cNvPr id="2" name="Group 8">
            <a:extLst>
              <a:ext uri="{FF2B5EF4-FFF2-40B4-BE49-F238E27FC236}">
                <a16:creationId xmlns:a16="http://schemas.microsoft.com/office/drawing/2014/main" id="{BD62FCFC-1741-6C19-1208-BCB80041B1EF}"/>
              </a:ext>
            </a:extLst>
          </p:cNvPr>
          <p:cNvGrpSpPr>
            <a:grpSpLocks/>
          </p:cNvGrpSpPr>
          <p:nvPr/>
        </p:nvGrpSpPr>
        <p:grpSpPr bwMode="auto">
          <a:xfrm>
            <a:off x="9120336" y="1844824"/>
            <a:ext cx="2671762" cy="3889375"/>
            <a:chOff x="3923" y="1570"/>
            <a:chExt cx="1867" cy="2547"/>
          </a:xfrm>
        </p:grpSpPr>
        <p:graphicFrame>
          <p:nvGraphicFramePr>
            <p:cNvPr id="3" name="Object 9">
              <a:extLst>
                <a:ext uri="{FF2B5EF4-FFF2-40B4-BE49-F238E27FC236}">
                  <a16:creationId xmlns:a16="http://schemas.microsoft.com/office/drawing/2014/main" id="{3D1067DE-F0E2-8BD6-E6B4-55521785317F}"/>
                </a:ext>
              </a:extLst>
            </p:cNvPr>
            <p:cNvGraphicFramePr>
              <a:graphicFrameLocks noChangeAspect="1"/>
            </p:cNvGraphicFramePr>
            <p:nvPr/>
          </p:nvGraphicFramePr>
          <p:xfrm>
            <a:off x="4059" y="1842"/>
            <a:ext cx="512" cy="823"/>
          </p:xfrm>
          <a:graphic>
            <a:graphicData uri="http://schemas.openxmlformats.org/presentationml/2006/ole">
              <mc:AlternateContent xmlns:mc="http://schemas.openxmlformats.org/markup-compatibility/2006">
                <mc:Choice xmlns:v="urn:schemas-microsoft-com:vml" Requires="v">
                  <p:oleObj name="點陣圖影像" r:id="rId6" imgW="676369" imgH="1085714" progId="PBrush">
                    <p:embed/>
                  </p:oleObj>
                </mc:Choice>
                <mc:Fallback>
                  <p:oleObj name="點陣圖影像" r:id="rId6" imgW="676369" imgH="1085714" progId="PBrush">
                    <p:embed/>
                    <p:pic>
                      <p:nvPicPr>
                        <p:cNvPr id="3" name="Object 9">
                          <a:extLst>
                            <a:ext uri="{FF2B5EF4-FFF2-40B4-BE49-F238E27FC236}">
                              <a16:creationId xmlns:a16="http://schemas.microsoft.com/office/drawing/2014/main" id="{3D1067DE-F0E2-8BD6-E6B4-5552178531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9" y="1842"/>
                          <a:ext cx="512" cy="8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10">
              <a:extLst>
                <a:ext uri="{FF2B5EF4-FFF2-40B4-BE49-F238E27FC236}">
                  <a16:creationId xmlns:a16="http://schemas.microsoft.com/office/drawing/2014/main" id="{CB1BE960-6DCE-E090-A803-38C4DEEEEFD7}"/>
                </a:ext>
              </a:extLst>
            </p:cNvPr>
            <p:cNvGraphicFramePr>
              <a:graphicFrameLocks noChangeAspect="1"/>
            </p:cNvGraphicFramePr>
            <p:nvPr/>
          </p:nvGraphicFramePr>
          <p:xfrm>
            <a:off x="4104" y="3294"/>
            <a:ext cx="512" cy="823"/>
          </p:xfrm>
          <a:graphic>
            <a:graphicData uri="http://schemas.openxmlformats.org/presentationml/2006/ole">
              <mc:AlternateContent xmlns:mc="http://schemas.openxmlformats.org/markup-compatibility/2006">
                <mc:Choice xmlns:v="urn:schemas-microsoft-com:vml" Requires="v">
                  <p:oleObj name="點陣圖影像" r:id="rId8" imgW="676369" imgH="1085714" progId="PBrush">
                    <p:embed/>
                  </p:oleObj>
                </mc:Choice>
                <mc:Fallback>
                  <p:oleObj name="點陣圖影像" r:id="rId8" imgW="676369" imgH="1085714" progId="PBrush">
                    <p:embed/>
                    <p:pic>
                      <p:nvPicPr>
                        <p:cNvPr id="4" name="Object 10">
                          <a:extLst>
                            <a:ext uri="{FF2B5EF4-FFF2-40B4-BE49-F238E27FC236}">
                              <a16:creationId xmlns:a16="http://schemas.microsoft.com/office/drawing/2014/main" id="{CB1BE960-6DCE-E090-A803-38C4DEEEE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4" y="3294"/>
                          <a:ext cx="512" cy="8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1">
              <a:extLst>
                <a:ext uri="{FF2B5EF4-FFF2-40B4-BE49-F238E27FC236}">
                  <a16:creationId xmlns:a16="http://schemas.microsoft.com/office/drawing/2014/main" id="{98B7CB90-B0C0-229C-9278-F3132628F9E4}"/>
                </a:ext>
              </a:extLst>
            </p:cNvPr>
            <p:cNvGraphicFramePr>
              <a:graphicFrameLocks noChangeAspect="1"/>
            </p:cNvGraphicFramePr>
            <p:nvPr/>
          </p:nvGraphicFramePr>
          <p:xfrm>
            <a:off x="4876" y="2614"/>
            <a:ext cx="512" cy="823"/>
          </p:xfrm>
          <a:graphic>
            <a:graphicData uri="http://schemas.openxmlformats.org/presentationml/2006/ole">
              <mc:AlternateContent xmlns:mc="http://schemas.openxmlformats.org/markup-compatibility/2006">
                <mc:Choice xmlns:v="urn:schemas-microsoft-com:vml" Requires="v">
                  <p:oleObj name="點陣圖影像" r:id="rId9" imgW="676369" imgH="1085714" progId="PBrush">
                    <p:embed/>
                  </p:oleObj>
                </mc:Choice>
                <mc:Fallback>
                  <p:oleObj name="點陣圖影像" r:id="rId9" imgW="676369" imgH="1085714" progId="PBrush">
                    <p:embed/>
                    <p:pic>
                      <p:nvPicPr>
                        <p:cNvPr id="5" name="Object 11">
                          <a:extLst>
                            <a:ext uri="{FF2B5EF4-FFF2-40B4-BE49-F238E27FC236}">
                              <a16:creationId xmlns:a16="http://schemas.microsoft.com/office/drawing/2014/main" id="{98B7CB90-B0C0-229C-9278-F3132628F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 y="2614"/>
                          <a:ext cx="512" cy="8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12">
              <a:extLst>
                <a:ext uri="{FF2B5EF4-FFF2-40B4-BE49-F238E27FC236}">
                  <a16:creationId xmlns:a16="http://schemas.microsoft.com/office/drawing/2014/main" id="{44E465D9-E2AD-715E-CD60-BC03F69E27E6}"/>
                </a:ext>
              </a:extLst>
            </p:cNvPr>
            <p:cNvSpPr>
              <a:spLocks noChangeShapeType="1"/>
            </p:cNvSpPr>
            <p:nvPr/>
          </p:nvSpPr>
          <p:spPr bwMode="auto">
            <a:xfrm>
              <a:off x="4558" y="2568"/>
              <a:ext cx="136"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7" name="Line 13">
              <a:extLst>
                <a:ext uri="{FF2B5EF4-FFF2-40B4-BE49-F238E27FC236}">
                  <a16:creationId xmlns:a16="http://schemas.microsoft.com/office/drawing/2014/main" id="{F4E766E7-2CEB-5176-561B-B0E4DE801872}"/>
                </a:ext>
              </a:extLst>
            </p:cNvPr>
            <p:cNvSpPr>
              <a:spLocks noChangeShapeType="1"/>
            </p:cNvSpPr>
            <p:nvPr/>
          </p:nvSpPr>
          <p:spPr bwMode="auto">
            <a:xfrm>
              <a:off x="4694" y="2568"/>
              <a:ext cx="0" cy="136"/>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9" name="Line 14">
              <a:extLst>
                <a:ext uri="{FF2B5EF4-FFF2-40B4-BE49-F238E27FC236}">
                  <a16:creationId xmlns:a16="http://schemas.microsoft.com/office/drawing/2014/main" id="{5B827B08-18BE-8022-7DEB-824676FF8FCA}"/>
                </a:ext>
              </a:extLst>
            </p:cNvPr>
            <p:cNvSpPr>
              <a:spLocks noChangeShapeType="1"/>
            </p:cNvSpPr>
            <p:nvPr/>
          </p:nvSpPr>
          <p:spPr bwMode="auto">
            <a:xfrm>
              <a:off x="4694" y="2704"/>
              <a:ext cx="227"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12" name="Line 15">
              <a:extLst>
                <a:ext uri="{FF2B5EF4-FFF2-40B4-BE49-F238E27FC236}">
                  <a16:creationId xmlns:a16="http://schemas.microsoft.com/office/drawing/2014/main" id="{54EEFE6A-987E-72DE-FAA4-38A45525B6A3}"/>
                </a:ext>
              </a:extLst>
            </p:cNvPr>
            <p:cNvSpPr>
              <a:spLocks noChangeShapeType="1"/>
            </p:cNvSpPr>
            <p:nvPr/>
          </p:nvSpPr>
          <p:spPr bwMode="auto">
            <a:xfrm>
              <a:off x="4785" y="3022"/>
              <a:ext cx="136"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13" name="Line 16">
              <a:extLst>
                <a:ext uri="{FF2B5EF4-FFF2-40B4-BE49-F238E27FC236}">
                  <a16:creationId xmlns:a16="http://schemas.microsoft.com/office/drawing/2014/main" id="{35AC2AE7-AD11-2365-FCF0-D3697B44253A}"/>
                </a:ext>
              </a:extLst>
            </p:cNvPr>
            <p:cNvSpPr>
              <a:spLocks noChangeShapeType="1"/>
            </p:cNvSpPr>
            <p:nvPr/>
          </p:nvSpPr>
          <p:spPr bwMode="auto">
            <a:xfrm>
              <a:off x="4785" y="2931"/>
              <a:ext cx="136"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14" name="Line 17">
              <a:extLst>
                <a:ext uri="{FF2B5EF4-FFF2-40B4-BE49-F238E27FC236}">
                  <a16:creationId xmlns:a16="http://schemas.microsoft.com/office/drawing/2014/main" id="{908DEE0A-4DEC-BA3A-2F9A-E9D7D94F47F4}"/>
                </a:ext>
              </a:extLst>
            </p:cNvPr>
            <p:cNvSpPr>
              <a:spLocks noChangeShapeType="1"/>
            </p:cNvSpPr>
            <p:nvPr/>
          </p:nvSpPr>
          <p:spPr bwMode="auto">
            <a:xfrm>
              <a:off x="4785" y="2931"/>
              <a:ext cx="0" cy="91"/>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15" name="Line 18">
              <a:extLst>
                <a:ext uri="{FF2B5EF4-FFF2-40B4-BE49-F238E27FC236}">
                  <a16:creationId xmlns:a16="http://schemas.microsoft.com/office/drawing/2014/main" id="{9151D82F-0E77-58C2-EA23-71EE353C0107}"/>
                </a:ext>
              </a:extLst>
            </p:cNvPr>
            <p:cNvSpPr>
              <a:spLocks noChangeShapeType="1"/>
            </p:cNvSpPr>
            <p:nvPr/>
          </p:nvSpPr>
          <p:spPr bwMode="auto">
            <a:xfrm>
              <a:off x="3923" y="2840"/>
              <a:ext cx="998"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16" name="Line 19">
              <a:extLst>
                <a:ext uri="{FF2B5EF4-FFF2-40B4-BE49-F238E27FC236}">
                  <a16:creationId xmlns:a16="http://schemas.microsoft.com/office/drawing/2014/main" id="{AD5292E6-A91A-B66A-2833-D2E8650DA517}"/>
                </a:ext>
              </a:extLst>
            </p:cNvPr>
            <p:cNvSpPr>
              <a:spLocks noChangeShapeType="1"/>
            </p:cNvSpPr>
            <p:nvPr/>
          </p:nvSpPr>
          <p:spPr bwMode="auto">
            <a:xfrm>
              <a:off x="3923" y="3612"/>
              <a:ext cx="227"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17" name="Line 20">
              <a:extLst>
                <a:ext uri="{FF2B5EF4-FFF2-40B4-BE49-F238E27FC236}">
                  <a16:creationId xmlns:a16="http://schemas.microsoft.com/office/drawing/2014/main" id="{393111C3-7FCA-A550-5F87-BC56D1E17146}"/>
                </a:ext>
              </a:extLst>
            </p:cNvPr>
            <p:cNvSpPr>
              <a:spLocks noChangeShapeType="1"/>
            </p:cNvSpPr>
            <p:nvPr/>
          </p:nvSpPr>
          <p:spPr bwMode="auto">
            <a:xfrm>
              <a:off x="3923" y="2840"/>
              <a:ext cx="0" cy="772"/>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18" name="Line 21">
              <a:extLst>
                <a:ext uri="{FF2B5EF4-FFF2-40B4-BE49-F238E27FC236}">
                  <a16:creationId xmlns:a16="http://schemas.microsoft.com/office/drawing/2014/main" id="{3F285843-8505-1F31-F709-B99B10043C96}"/>
                </a:ext>
              </a:extLst>
            </p:cNvPr>
            <p:cNvSpPr>
              <a:spLocks noChangeShapeType="1"/>
            </p:cNvSpPr>
            <p:nvPr/>
          </p:nvSpPr>
          <p:spPr bwMode="auto">
            <a:xfrm>
              <a:off x="4694" y="2840"/>
              <a:ext cx="0" cy="273"/>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19" name="Line 22">
              <a:extLst>
                <a:ext uri="{FF2B5EF4-FFF2-40B4-BE49-F238E27FC236}">
                  <a16:creationId xmlns:a16="http://schemas.microsoft.com/office/drawing/2014/main" id="{EB193D49-1837-23CD-9B50-9B5A359D0856}"/>
                </a:ext>
              </a:extLst>
            </p:cNvPr>
            <p:cNvSpPr>
              <a:spLocks noChangeShapeType="1"/>
            </p:cNvSpPr>
            <p:nvPr/>
          </p:nvSpPr>
          <p:spPr bwMode="auto">
            <a:xfrm>
              <a:off x="4694" y="3113"/>
              <a:ext cx="227"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20" name="Line 23">
              <a:extLst>
                <a:ext uri="{FF2B5EF4-FFF2-40B4-BE49-F238E27FC236}">
                  <a16:creationId xmlns:a16="http://schemas.microsoft.com/office/drawing/2014/main" id="{A31C5469-A411-0F28-9AEF-A45AFFC5FF2F}"/>
                </a:ext>
              </a:extLst>
            </p:cNvPr>
            <p:cNvSpPr>
              <a:spLocks noChangeShapeType="1"/>
            </p:cNvSpPr>
            <p:nvPr/>
          </p:nvSpPr>
          <p:spPr bwMode="auto">
            <a:xfrm>
              <a:off x="4014" y="3475"/>
              <a:ext cx="136"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21" name="Line 24">
              <a:extLst>
                <a:ext uri="{FF2B5EF4-FFF2-40B4-BE49-F238E27FC236}">
                  <a16:creationId xmlns:a16="http://schemas.microsoft.com/office/drawing/2014/main" id="{F43A2C1A-4B4C-4BF0-F019-49A04D61B6AE}"/>
                </a:ext>
              </a:extLst>
            </p:cNvPr>
            <p:cNvSpPr>
              <a:spLocks noChangeShapeType="1"/>
            </p:cNvSpPr>
            <p:nvPr/>
          </p:nvSpPr>
          <p:spPr bwMode="auto">
            <a:xfrm>
              <a:off x="4014" y="3384"/>
              <a:ext cx="136"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22" name="Line 25">
              <a:extLst>
                <a:ext uri="{FF2B5EF4-FFF2-40B4-BE49-F238E27FC236}">
                  <a16:creationId xmlns:a16="http://schemas.microsoft.com/office/drawing/2014/main" id="{60F9FC8A-7A08-F230-23C9-C085816E7C32}"/>
                </a:ext>
              </a:extLst>
            </p:cNvPr>
            <p:cNvSpPr>
              <a:spLocks noChangeShapeType="1"/>
            </p:cNvSpPr>
            <p:nvPr/>
          </p:nvSpPr>
          <p:spPr bwMode="auto">
            <a:xfrm>
              <a:off x="4014" y="3158"/>
              <a:ext cx="0" cy="317"/>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23" name="AutoShape 26">
              <a:extLst>
                <a:ext uri="{FF2B5EF4-FFF2-40B4-BE49-F238E27FC236}">
                  <a16:creationId xmlns:a16="http://schemas.microsoft.com/office/drawing/2014/main" id="{EABD1ADA-CD54-4E8E-77C8-D0E33AB1AE98}"/>
                </a:ext>
              </a:extLst>
            </p:cNvPr>
            <p:cNvSpPr>
              <a:spLocks noChangeArrowheads="1"/>
            </p:cNvSpPr>
            <p:nvPr/>
          </p:nvSpPr>
          <p:spPr bwMode="auto">
            <a:xfrm flipH="1">
              <a:off x="4150" y="3113"/>
              <a:ext cx="136" cy="90"/>
            </a:xfrm>
            <a:prstGeom prst="homePlate">
              <a:avLst>
                <a:gd name="adj" fmla="val 37778"/>
              </a:avLst>
            </a:prstGeom>
            <a:noFill/>
            <a:ln w="12700">
              <a:solidFill>
                <a:srgbClr val="FF0000"/>
              </a:solidFill>
              <a:miter lim="800000"/>
              <a:headEnd/>
              <a:tailEnd/>
            </a:ln>
            <a:effectLst/>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24" name="AutoShape 27">
              <a:extLst>
                <a:ext uri="{FF2B5EF4-FFF2-40B4-BE49-F238E27FC236}">
                  <a16:creationId xmlns:a16="http://schemas.microsoft.com/office/drawing/2014/main" id="{BD303435-D542-4F9B-1386-89D948251BDF}"/>
                </a:ext>
              </a:extLst>
            </p:cNvPr>
            <p:cNvSpPr>
              <a:spLocks noChangeArrowheads="1"/>
            </p:cNvSpPr>
            <p:nvPr/>
          </p:nvSpPr>
          <p:spPr bwMode="auto">
            <a:xfrm flipH="1">
              <a:off x="4785" y="2296"/>
              <a:ext cx="136" cy="90"/>
            </a:xfrm>
            <a:prstGeom prst="homePlate">
              <a:avLst>
                <a:gd name="adj" fmla="val 37778"/>
              </a:avLst>
            </a:prstGeom>
            <a:noFill/>
            <a:ln w="12700">
              <a:solidFill>
                <a:srgbClr val="FF0000"/>
              </a:solidFill>
              <a:miter lim="800000"/>
              <a:headEnd/>
              <a:tailEnd/>
            </a:ln>
            <a:effectLst/>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25" name="AutoShape 28">
              <a:extLst>
                <a:ext uri="{FF2B5EF4-FFF2-40B4-BE49-F238E27FC236}">
                  <a16:creationId xmlns:a16="http://schemas.microsoft.com/office/drawing/2014/main" id="{33A1FA24-0438-5F21-B006-624669AC9FBE}"/>
                </a:ext>
              </a:extLst>
            </p:cNvPr>
            <p:cNvSpPr>
              <a:spLocks noChangeArrowheads="1"/>
            </p:cNvSpPr>
            <p:nvPr/>
          </p:nvSpPr>
          <p:spPr bwMode="auto">
            <a:xfrm flipH="1">
              <a:off x="4785" y="2432"/>
              <a:ext cx="136" cy="90"/>
            </a:xfrm>
            <a:prstGeom prst="homePlate">
              <a:avLst>
                <a:gd name="adj" fmla="val 37778"/>
              </a:avLst>
            </a:prstGeom>
            <a:noFill/>
            <a:ln w="12700">
              <a:solidFill>
                <a:srgbClr val="FF0000"/>
              </a:solidFill>
              <a:miter lim="800000"/>
              <a:headEnd/>
              <a:tailEnd/>
            </a:ln>
            <a:effectLst/>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26" name="AutoShape 29">
              <a:extLst>
                <a:ext uri="{FF2B5EF4-FFF2-40B4-BE49-F238E27FC236}">
                  <a16:creationId xmlns:a16="http://schemas.microsoft.com/office/drawing/2014/main" id="{42E4ED0E-6D64-15B7-C4D4-A249B95F8A23}"/>
                </a:ext>
              </a:extLst>
            </p:cNvPr>
            <p:cNvSpPr>
              <a:spLocks noChangeArrowheads="1"/>
            </p:cNvSpPr>
            <p:nvPr/>
          </p:nvSpPr>
          <p:spPr bwMode="auto">
            <a:xfrm>
              <a:off x="4921" y="3521"/>
              <a:ext cx="136" cy="90"/>
            </a:xfrm>
            <a:prstGeom prst="homePlate">
              <a:avLst>
                <a:gd name="adj" fmla="val 37778"/>
              </a:avLst>
            </a:prstGeom>
            <a:noFill/>
            <a:ln w="12700">
              <a:solidFill>
                <a:srgbClr val="FF0000"/>
              </a:solidFill>
              <a:miter lim="800000"/>
              <a:headEnd/>
              <a:tailEnd/>
            </a:ln>
            <a:effectLst/>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27" name="Line 30">
              <a:extLst>
                <a:ext uri="{FF2B5EF4-FFF2-40B4-BE49-F238E27FC236}">
                  <a16:creationId xmlns:a16="http://schemas.microsoft.com/office/drawing/2014/main" id="{7791472C-3F89-AFEE-693C-DB11EC383691}"/>
                </a:ext>
              </a:extLst>
            </p:cNvPr>
            <p:cNvSpPr>
              <a:spLocks noChangeShapeType="1"/>
            </p:cNvSpPr>
            <p:nvPr/>
          </p:nvSpPr>
          <p:spPr bwMode="auto">
            <a:xfrm>
              <a:off x="4014" y="3158"/>
              <a:ext cx="136"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28" name="Line 31">
              <a:extLst>
                <a:ext uri="{FF2B5EF4-FFF2-40B4-BE49-F238E27FC236}">
                  <a16:creationId xmlns:a16="http://schemas.microsoft.com/office/drawing/2014/main" id="{F6CE89EE-33B9-F193-FDEA-2867C57500E0}"/>
                </a:ext>
              </a:extLst>
            </p:cNvPr>
            <p:cNvSpPr>
              <a:spLocks noChangeShapeType="1"/>
            </p:cNvSpPr>
            <p:nvPr/>
          </p:nvSpPr>
          <p:spPr bwMode="auto">
            <a:xfrm>
              <a:off x="4558" y="2478"/>
              <a:ext cx="227"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29" name="Line 32">
              <a:extLst>
                <a:ext uri="{FF2B5EF4-FFF2-40B4-BE49-F238E27FC236}">
                  <a16:creationId xmlns:a16="http://schemas.microsoft.com/office/drawing/2014/main" id="{E756DD39-255E-DB1A-5487-F60EA5912562}"/>
                </a:ext>
              </a:extLst>
            </p:cNvPr>
            <p:cNvSpPr>
              <a:spLocks noChangeShapeType="1"/>
            </p:cNvSpPr>
            <p:nvPr/>
          </p:nvSpPr>
          <p:spPr bwMode="auto">
            <a:xfrm>
              <a:off x="4558" y="2341"/>
              <a:ext cx="227"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30" name="Line 33">
              <a:extLst>
                <a:ext uri="{FF2B5EF4-FFF2-40B4-BE49-F238E27FC236}">
                  <a16:creationId xmlns:a16="http://schemas.microsoft.com/office/drawing/2014/main" id="{CB0878AC-1066-3BE3-6D5B-71C340B851A0}"/>
                </a:ext>
              </a:extLst>
            </p:cNvPr>
            <p:cNvSpPr>
              <a:spLocks noChangeShapeType="1"/>
            </p:cNvSpPr>
            <p:nvPr/>
          </p:nvSpPr>
          <p:spPr bwMode="auto">
            <a:xfrm>
              <a:off x="4694" y="3566"/>
              <a:ext cx="227"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31" name="Line 34">
              <a:extLst>
                <a:ext uri="{FF2B5EF4-FFF2-40B4-BE49-F238E27FC236}">
                  <a16:creationId xmlns:a16="http://schemas.microsoft.com/office/drawing/2014/main" id="{005F7CCB-A0F3-8E05-8E95-DDE007685FFD}"/>
                </a:ext>
              </a:extLst>
            </p:cNvPr>
            <p:cNvSpPr>
              <a:spLocks noChangeShapeType="1"/>
            </p:cNvSpPr>
            <p:nvPr/>
          </p:nvSpPr>
          <p:spPr bwMode="auto">
            <a:xfrm>
              <a:off x="4694" y="3249"/>
              <a:ext cx="0" cy="317"/>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32" name="Line 35">
              <a:extLst>
                <a:ext uri="{FF2B5EF4-FFF2-40B4-BE49-F238E27FC236}">
                  <a16:creationId xmlns:a16="http://schemas.microsoft.com/office/drawing/2014/main" id="{303600AD-4400-534F-0175-5C3186F892DF}"/>
                </a:ext>
              </a:extLst>
            </p:cNvPr>
            <p:cNvSpPr>
              <a:spLocks noChangeShapeType="1"/>
            </p:cNvSpPr>
            <p:nvPr/>
          </p:nvSpPr>
          <p:spPr bwMode="auto">
            <a:xfrm>
              <a:off x="4694" y="3249"/>
              <a:ext cx="227" cy="0"/>
            </a:xfrm>
            <a:prstGeom prst="line">
              <a:avLst/>
            </a:prstGeom>
            <a:noFill/>
            <a:ln w="19050">
              <a:solidFill>
                <a:srgbClr val="3333CC"/>
              </a:solidFill>
              <a:round/>
              <a:headEnd/>
              <a:tailEn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33" name="Text Box 36">
              <a:extLst>
                <a:ext uri="{FF2B5EF4-FFF2-40B4-BE49-F238E27FC236}">
                  <a16:creationId xmlns:a16="http://schemas.microsoft.com/office/drawing/2014/main" id="{1CAF437B-CFC3-CDF4-5401-D2755379822C}"/>
                </a:ext>
              </a:extLst>
            </p:cNvPr>
            <p:cNvSpPr txBox="1">
              <a:spLocks noChangeArrowheads="1"/>
            </p:cNvSpPr>
            <p:nvPr/>
          </p:nvSpPr>
          <p:spPr bwMode="auto">
            <a:xfrm>
              <a:off x="4785" y="1570"/>
              <a:ext cx="593" cy="220"/>
            </a:xfrm>
            <a:prstGeom prst="rect">
              <a:avLst/>
            </a:prstGeom>
            <a:noFill/>
            <a:ln w="9525">
              <a:noFill/>
              <a:miter lim="800000"/>
              <a:headEnd/>
              <a:tailEnd/>
            </a:ln>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TW" sz="1600" b="0" i="0" u="none" strike="noStrike" kern="0" cap="none" spc="0" normalizeH="0" baseline="0" noProof="0">
                  <a:ln>
                    <a:noFill/>
                  </a:ln>
                  <a:solidFill>
                    <a:srgbClr val="3333CC"/>
                  </a:solidFill>
                  <a:effectLst/>
                  <a:uLnTx/>
                  <a:uFillTx/>
                  <a:latin typeface="Arial" charset="0"/>
                </a:rPr>
                <a:t>module</a:t>
              </a:r>
            </a:p>
          </p:txBody>
        </p:sp>
        <p:sp>
          <p:nvSpPr>
            <p:cNvPr id="34" name="Text Box 37">
              <a:extLst>
                <a:ext uri="{FF2B5EF4-FFF2-40B4-BE49-F238E27FC236}">
                  <a16:creationId xmlns:a16="http://schemas.microsoft.com/office/drawing/2014/main" id="{5E23C1BA-B970-33D5-5182-2F134C965E11}"/>
                </a:ext>
              </a:extLst>
            </p:cNvPr>
            <p:cNvSpPr txBox="1">
              <a:spLocks noChangeArrowheads="1"/>
            </p:cNvSpPr>
            <p:nvPr/>
          </p:nvSpPr>
          <p:spPr bwMode="auto">
            <a:xfrm>
              <a:off x="4966" y="2024"/>
              <a:ext cx="824" cy="221"/>
            </a:xfrm>
            <a:prstGeom prst="rect">
              <a:avLst/>
            </a:prstGeom>
            <a:noFill/>
            <a:ln w="9525">
              <a:noFill/>
              <a:miter lim="800000"/>
              <a:headEnd/>
              <a:tailEnd/>
            </a:ln>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TW" sz="1600" b="0" i="0" u="none" strike="noStrike" kern="0" cap="none" spc="0" normalizeH="0" baseline="0" noProof="0">
                  <a:ln>
                    <a:noFill/>
                  </a:ln>
                  <a:solidFill>
                    <a:srgbClr val="3333CC"/>
                  </a:solidFill>
                  <a:effectLst/>
                  <a:uLnTx/>
                  <a:uFillTx/>
                  <a:latin typeface="Arial" charset="0"/>
                </a:rPr>
                <a:t>statements</a:t>
              </a:r>
            </a:p>
          </p:txBody>
        </p:sp>
        <p:sp>
          <p:nvSpPr>
            <p:cNvPr id="35" name="Text Box 38">
              <a:extLst>
                <a:ext uri="{FF2B5EF4-FFF2-40B4-BE49-F238E27FC236}">
                  <a16:creationId xmlns:a16="http://schemas.microsoft.com/office/drawing/2014/main" id="{2851E8F3-CDF2-AEBE-9C96-26533D08544E}"/>
                </a:ext>
              </a:extLst>
            </p:cNvPr>
            <p:cNvSpPr txBox="1">
              <a:spLocks noChangeArrowheads="1"/>
            </p:cNvSpPr>
            <p:nvPr/>
          </p:nvSpPr>
          <p:spPr bwMode="auto">
            <a:xfrm>
              <a:off x="4876" y="3793"/>
              <a:ext cx="445" cy="220"/>
            </a:xfrm>
            <a:prstGeom prst="rect">
              <a:avLst/>
            </a:prstGeom>
            <a:noFill/>
            <a:ln w="9525">
              <a:noFill/>
              <a:miter lim="800000"/>
              <a:headEnd/>
              <a:tailEnd/>
            </a:ln>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TW" sz="1600" b="0" i="0" u="none" strike="noStrike" kern="0" cap="none" spc="0" normalizeH="0" baseline="0" noProof="0">
                  <a:ln>
                    <a:noFill/>
                  </a:ln>
                  <a:solidFill>
                    <a:srgbClr val="3333CC"/>
                  </a:solidFill>
                  <a:effectLst/>
                  <a:uLnTx/>
                  <a:uFillTx/>
                  <a:latin typeface="Arial" charset="0"/>
                </a:rPr>
                <a:t>ports</a:t>
              </a:r>
            </a:p>
          </p:txBody>
        </p:sp>
        <p:sp>
          <p:nvSpPr>
            <p:cNvPr id="36" name="Line 39">
              <a:extLst>
                <a:ext uri="{FF2B5EF4-FFF2-40B4-BE49-F238E27FC236}">
                  <a16:creationId xmlns:a16="http://schemas.microsoft.com/office/drawing/2014/main" id="{60E1793C-19F5-5242-4A80-CF3A4AB6E517}"/>
                </a:ext>
              </a:extLst>
            </p:cNvPr>
            <p:cNvSpPr>
              <a:spLocks noChangeShapeType="1"/>
            </p:cNvSpPr>
            <p:nvPr/>
          </p:nvSpPr>
          <p:spPr bwMode="auto">
            <a:xfrm flipH="1">
              <a:off x="4558" y="1752"/>
              <a:ext cx="227" cy="90"/>
            </a:xfrm>
            <a:prstGeom prst="line">
              <a:avLst/>
            </a:prstGeom>
            <a:noFill/>
            <a:ln w="9525">
              <a:solidFill>
                <a:srgbClr val="FF0000"/>
              </a:solidFill>
              <a:round/>
              <a:headEnd/>
              <a:tailEnd type="triangle" w="lg" len="me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37" name="Line 40">
              <a:extLst>
                <a:ext uri="{FF2B5EF4-FFF2-40B4-BE49-F238E27FC236}">
                  <a16:creationId xmlns:a16="http://schemas.microsoft.com/office/drawing/2014/main" id="{054EDFDA-0BC9-45C2-C894-4E2E7278E7A5}"/>
                </a:ext>
              </a:extLst>
            </p:cNvPr>
            <p:cNvSpPr>
              <a:spLocks noChangeShapeType="1"/>
            </p:cNvSpPr>
            <p:nvPr/>
          </p:nvSpPr>
          <p:spPr bwMode="auto">
            <a:xfrm flipH="1">
              <a:off x="5148" y="2251"/>
              <a:ext cx="136" cy="544"/>
            </a:xfrm>
            <a:prstGeom prst="line">
              <a:avLst/>
            </a:prstGeom>
            <a:noFill/>
            <a:ln w="9525">
              <a:solidFill>
                <a:srgbClr val="FF0000"/>
              </a:solidFill>
              <a:round/>
              <a:headEnd/>
              <a:tailEnd type="triangle" w="lg" len="me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38" name="Line 41">
              <a:extLst>
                <a:ext uri="{FF2B5EF4-FFF2-40B4-BE49-F238E27FC236}">
                  <a16:creationId xmlns:a16="http://schemas.microsoft.com/office/drawing/2014/main" id="{E4C59285-FDF6-DE43-73E1-BD9F3B12AD08}"/>
                </a:ext>
              </a:extLst>
            </p:cNvPr>
            <p:cNvSpPr>
              <a:spLocks noChangeShapeType="1"/>
            </p:cNvSpPr>
            <p:nvPr/>
          </p:nvSpPr>
          <p:spPr bwMode="auto">
            <a:xfrm flipH="1" flipV="1">
              <a:off x="4649" y="3748"/>
              <a:ext cx="227" cy="181"/>
            </a:xfrm>
            <a:prstGeom prst="line">
              <a:avLst/>
            </a:prstGeom>
            <a:noFill/>
            <a:ln w="9525">
              <a:solidFill>
                <a:srgbClr val="FF0000"/>
              </a:solidFill>
              <a:round/>
              <a:headEnd/>
              <a:tailEnd type="triangle" w="lg" len="me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sp>
          <p:nvSpPr>
            <p:cNvPr id="39" name="Line 42">
              <a:extLst>
                <a:ext uri="{FF2B5EF4-FFF2-40B4-BE49-F238E27FC236}">
                  <a16:creationId xmlns:a16="http://schemas.microsoft.com/office/drawing/2014/main" id="{CD922C17-F42D-D987-D661-D0168DFFF657}"/>
                </a:ext>
              </a:extLst>
            </p:cNvPr>
            <p:cNvSpPr>
              <a:spLocks noChangeShapeType="1"/>
            </p:cNvSpPr>
            <p:nvPr/>
          </p:nvSpPr>
          <p:spPr bwMode="auto">
            <a:xfrm flipH="1">
              <a:off x="4649" y="3929"/>
              <a:ext cx="227" cy="91"/>
            </a:xfrm>
            <a:prstGeom prst="line">
              <a:avLst/>
            </a:prstGeom>
            <a:noFill/>
            <a:ln w="9525">
              <a:solidFill>
                <a:srgbClr val="FF0000"/>
              </a:solidFill>
              <a:round/>
              <a:headEnd/>
              <a:tailEnd type="triangle" w="lg" len="med"/>
            </a:ln>
            <a:effectLst/>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1" lang="zh-TW" altLang="en-US" sz="2000" b="0" i="0" u="none" strike="noStrike" kern="0" cap="none" spc="0" normalizeH="0" baseline="0" noProof="0">
                <a:ln>
                  <a:noFill/>
                </a:ln>
                <a:solidFill>
                  <a:srgbClr val="000000"/>
                </a:solidFill>
                <a:effectLst/>
                <a:uLnTx/>
                <a:uFillTx/>
                <a:latin typeface="Arial" charset="0"/>
              </a:endParaRPr>
            </a:p>
          </p:txBody>
        </p:sp>
      </p:grpSp>
    </p:spTree>
    <p:extLst>
      <p:ext uri="{BB962C8B-B14F-4D97-AF65-F5344CB8AC3E}">
        <p14:creationId xmlns:p14="http://schemas.microsoft.com/office/powerpoint/2010/main" val="407309311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7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17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Block Diagram &amp; Schematic</a:t>
            </a:r>
            <a:endParaRPr lang="en-US" dirty="0"/>
          </a:p>
        </p:txBody>
      </p:sp>
      <p:sp>
        <p:nvSpPr>
          <p:cNvPr id="3" name="object 3"/>
          <p:cNvSpPr/>
          <p:nvPr/>
        </p:nvSpPr>
        <p:spPr>
          <a:xfrm>
            <a:off x="5206046" y="1559909"/>
            <a:ext cx="1423727" cy="949152"/>
          </a:xfrm>
          <a:custGeom>
            <a:avLst/>
            <a:gdLst/>
            <a:ahLst/>
            <a:cxnLst/>
            <a:rect l="l" t="t" r="r" b="b"/>
            <a:pathLst>
              <a:path w="1664970" h="1109980">
                <a:moveTo>
                  <a:pt x="0" y="0"/>
                </a:moveTo>
                <a:lnTo>
                  <a:pt x="0" y="1109471"/>
                </a:lnTo>
                <a:lnTo>
                  <a:pt x="1664969" y="1109471"/>
                </a:lnTo>
                <a:lnTo>
                  <a:pt x="1664969" y="0"/>
                </a:lnTo>
                <a:lnTo>
                  <a:pt x="0" y="0"/>
                </a:lnTo>
                <a:close/>
              </a:path>
            </a:pathLst>
          </a:custGeom>
          <a:solidFill>
            <a:srgbClr val="FFF5CC"/>
          </a:solidFill>
        </p:spPr>
        <p:txBody>
          <a:bodyPr wrap="square" lIns="0" tIns="0" rIns="0" bIns="0" rtlCol="0"/>
          <a:lstStyle/>
          <a:p>
            <a:endParaRPr/>
          </a:p>
        </p:txBody>
      </p:sp>
      <p:sp>
        <p:nvSpPr>
          <p:cNvPr id="4" name="object 4"/>
          <p:cNvSpPr/>
          <p:nvPr/>
        </p:nvSpPr>
        <p:spPr>
          <a:xfrm>
            <a:off x="5197575" y="1551440"/>
            <a:ext cx="1441102" cy="965984"/>
          </a:xfrm>
          <a:custGeom>
            <a:avLst/>
            <a:gdLst/>
            <a:ahLst/>
            <a:cxnLst/>
            <a:rect l="l" t="t" r="r" b="b"/>
            <a:pathLst>
              <a:path w="1685289" h="1129664">
                <a:moveTo>
                  <a:pt x="1684782" y="1129284"/>
                </a:moveTo>
                <a:lnTo>
                  <a:pt x="1684782" y="0"/>
                </a:lnTo>
                <a:lnTo>
                  <a:pt x="0" y="0"/>
                </a:lnTo>
                <a:lnTo>
                  <a:pt x="0" y="1129284"/>
                </a:lnTo>
                <a:lnTo>
                  <a:pt x="9905" y="1129284"/>
                </a:lnTo>
                <a:lnTo>
                  <a:pt x="9905" y="19050"/>
                </a:lnTo>
                <a:lnTo>
                  <a:pt x="19050" y="9906"/>
                </a:lnTo>
                <a:lnTo>
                  <a:pt x="19050" y="19050"/>
                </a:lnTo>
                <a:lnTo>
                  <a:pt x="1665731" y="19050"/>
                </a:lnTo>
                <a:lnTo>
                  <a:pt x="1665731" y="9906"/>
                </a:lnTo>
                <a:lnTo>
                  <a:pt x="1674876" y="19050"/>
                </a:lnTo>
                <a:lnTo>
                  <a:pt x="1674876" y="1129284"/>
                </a:lnTo>
                <a:lnTo>
                  <a:pt x="1684782" y="1129284"/>
                </a:lnTo>
                <a:close/>
              </a:path>
              <a:path w="1685289" h="1129664">
                <a:moveTo>
                  <a:pt x="19050" y="19050"/>
                </a:moveTo>
                <a:lnTo>
                  <a:pt x="19050" y="9906"/>
                </a:lnTo>
                <a:lnTo>
                  <a:pt x="9905" y="19050"/>
                </a:lnTo>
                <a:lnTo>
                  <a:pt x="19050" y="19050"/>
                </a:lnTo>
                <a:close/>
              </a:path>
              <a:path w="1685289" h="1129664">
                <a:moveTo>
                  <a:pt x="19050" y="1110234"/>
                </a:moveTo>
                <a:lnTo>
                  <a:pt x="19050" y="19050"/>
                </a:lnTo>
                <a:lnTo>
                  <a:pt x="9905" y="19050"/>
                </a:lnTo>
                <a:lnTo>
                  <a:pt x="9905" y="1110234"/>
                </a:lnTo>
                <a:lnTo>
                  <a:pt x="19050" y="1110234"/>
                </a:lnTo>
                <a:close/>
              </a:path>
              <a:path w="1685289" h="1129664">
                <a:moveTo>
                  <a:pt x="1674876" y="1110234"/>
                </a:moveTo>
                <a:lnTo>
                  <a:pt x="9905" y="1110234"/>
                </a:lnTo>
                <a:lnTo>
                  <a:pt x="19050" y="1119378"/>
                </a:lnTo>
                <a:lnTo>
                  <a:pt x="19050" y="1129284"/>
                </a:lnTo>
                <a:lnTo>
                  <a:pt x="1665731" y="1129284"/>
                </a:lnTo>
                <a:lnTo>
                  <a:pt x="1665731" y="1119378"/>
                </a:lnTo>
                <a:lnTo>
                  <a:pt x="1674876" y="1110234"/>
                </a:lnTo>
                <a:close/>
              </a:path>
              <a:path w="1685289" h="1129664">
                <a:moveTo>
                  <a:pt x="19050" y="1129284"/>
                </a:moveTo>
                <a:lnTo>
                  <a:pt x="19050" y="1119378"/>
                </a:lnTo>
                <a:lnTo>
                  <a:pt x="9905" y="1110234"/>
                </a:lnTo>
                <a:lnTo>
                  <a:pt x="9905" y="1129284"/>
                </a:lnTo>
                <a:lnTo>
                  <a:pt x="19050" y="1129284"/>
                </a:lnTo>
                <a:close/>
              </a:path>
              <a:path w="1685289" h="1129664">
                <a:moveTo>
                  <a:pt x="1674876" y="19050"/>
                </a:moveTo>
                <a:lnTo>
                  <a:pt x="1665731" y="9906"/>
                </a:lnTo>
                <a:lnTo>
                  <a:pt x="1665731" y="19050"/>
                </a:lnTo>
                <a:lnTo>
                  <a:pt x="1674876" y="19050"/>
                </a:lnTo>
                <a:close/>
              </a:path>
              <a:path w="1685289" h="1129664">
                <a:moveTo>
                  <a:pt x="1674876" y="1110234"/>
                </a:moveTo>
                <a:lnTo>
                  <a:pt x="1674876" y="19050"/>
                </a:lnTo>
                <a:lnTo>
                  <a:pt x="1665731" y="19050"/>
                </a:lnTo>
                <a:lnTo>
                  <a:pt x="1665731" y="1110234"/>
                </a:lnTo>
                <a:lnTo>
                  <a:pt x="1674876" y="1110234"/>
                </a:lnTo>
                <a:close/>
              </a:path>
              <a:path w="1685289" h="1129664">
                <a:moveTo>
                  <a:pt x="1674876" y="1129284"/>
                </a:moveTo>
                <a:lnTo>
                  <a:pt x="1674876" y="1110234"/>
                </a:lnTo>
                <a:lnTo>
                  <a:pt x="1665731" y="1119378"/>
                </a:lnTo>
                <a:lnTo>
                  <a:pt x="1665731" y="1129284"/>
                </a:lnTo>
                <a:lnTo>
                  <a:pt x="1674876" y="1129284"/>
                </a:lnTo>
                <a:close/>
              </a:path>
            </a:pathLst>
          </a:custGeom>
          <a:solidFill>
            <a:srgbClr val="000000"/>
          </a:solidFill>
        </p:spPr>
        <p:txBody>
          <a:bodyPr wrap="square" lIns="0" tIns="0" rIns="0" bIns="0" rtlCol="0"/>
          <a:lstStyle/>
          <a:p>
            <a:endParaRPr/>
          </a:p>
        </p:txBody>
      </p:sp>
      <p:sp>
        <p:nvSpPr>
          <p:cNvPr id="5" name="object 5"/>
          <p:cNvSpPr txBox="1"/>
          <p:nvPr/>
        </p:nvSpPr>
        <p:spPr>
          <a:xfrm>
            <a:off x="5206046" y="1857903"/>
            <a:ext cx="1423727" cy="326758"/>
          </a:xfrm>
          <a:prstGeom prst="rect">
            <a:avLst/>
          </a:prstGeom>
        </p:spPr>
        <p:txBody>
          <a:bodyPr vert="horz" wrap="square" lIns="0" tIns="10860" rIns="0" bIns="0" rtlCol="0">
            <a:spAutoFit/>
          </a:bodyPr>
          <a:lstStyle/>
          <a:p>
            <a:pPr marL="218824">
              <a:spcBef>
                <a:spcPts val="86"/>
              </a:spcBef>
            </a:pPr>
            <a:r>
              <a:rPr sz="2052" spc="-4" dirty="0">
                <a:latin typeface="Times New Roman"/>
                <a:cs typeface="Times New Roman"/>
              </a:rPr>
              <a:t>Add_half</a:t>
            </a:r>
            <a:endParaRPr sz="2052" dirty="0">
              <a:latin typeface="Times New Roman"/>
              <a:cs typeface="Times New Roman"/>
            </a:endParaRPr>
          </a:p>
        </p:txBody>
      </p:sp>
      <p:sp>
        <p:nvSpPr>
          <p:cNvPr id="6" name="object 6"/>
          <p:cNvSpPr/>
          <p:nvPr/>
        </p:nvSpPr>
        <p:spPr>
          <a:xfrm>
            <a:off x="6629773" y="1772981"/>
            <a:ext cx="517472" cy="65159"/>
          </a:xfrm>
          <a:custGeom>
            <a:avLst/>
            <a:gdLst/>
            <a:ahLst/>
            <a:cxnLst/>
            <a:rect l="l" t="t" r="r" b="b"/>
            <a:pathLst>
              <a:path w="605154" h="76200">
                <a:moveTo>
                  <a:pt x="530771" y="28193"/>
                </a:moveTo>
                <a:lnTo>
                  <a:pt x="0" y="28193"/>
                </a:lnTo>
                <a:lnTo>
                  <a:pt x="0" y="47243"/>
                </a:lnTo>
                <a:lnTo>
                  <a:pt x="528815" y="47243"/>
                </a:lnTo>
                <a:lnTo>
                  <a:pt x="528815" y="38099"/>
                </a:lnTo>
                <a:lnTo>
                  <a:pt x="530771" y="28193"/>
                </a:lnTo>
                <a:close/>
              </a:path>
              <a:path w="605154" h="76200">
                <a:moveTo>
                  <a:pt x="566928" y="47243"/>
                </a:moveTo>
                <a:lnTo>
                  <a:pt x="566928" y="28193"/>
                </a:lnTo>
                <a:lnTo>
                  <a:pt x="530771" y="28193"/>
                </a:lnTo>
                <a:lnTo>
                  <a:pt x="528815" y="38099"/>
                </a:lnTo>
                <a:lnTo>
                  <a:pt x="530620" y="47243"/>
                </a:lnTo>
                <a:lnTo>
                  <a:pt x="566928" y="47243"/>
                </a:lnTo>
                <a:close/>
              </a:path>
              <a:path w="605154" h="76200">
                <a:moveTo>
                  <a:pt x="530620" y="47243"/>
                </a:moveTo>
                <a:lnTo>
                  <a:pt x="528815" y="38099"/>
                </a:lnTo>
                <a:lnTo>
                  <a:pt x="528815" y="47243"/>
                </a:lnTo>
                <a:lnTo>
                  <a:pt x="530620" y="47243"/>
                </a:lnTo>
                <a:close/>
              </a:path>
              <a:path w="605154" h="76200">
                <a:moveTo>
                  <a:pt x="566928" y="76199"/>
                </a:moveTo>
                <a:lnTo>
                  <a:pt x="566928" y="47243"/>
                </a:lnTo>
                <a:lnTo>
                  <a:pt x="530620" y="47243"/>
                </a:lnTo>
                <a:lnTo>
                  <a:pt x="531768" y="53054"/>
                </a:lnTo>
                <a:lnTo>
                  <a:pt x="539865" y="65150"/>
                </a:lnTo>
                <a:lnTo>
                  <a:pt x="551966" y="73247"/>
                </a:lnTo>
                <a:lnTo>
                  <a:pt x="566928" y="76199"/>
                </a:lnTo>
                <a:close/>
              </a:path>
              <a:path w="605154" h="76200">
                <a:moveTo>
                  <a:pt x="605028" y="38099"/>
                </a:moveTo>
                <a:lnTo>
                  <a:pt x="602075" y="23145"/>
                </a:lnTo>
                <a:lnTo>
                  <a:pt x="593979" y="11049"/>
                </a:lnTo>
                <a:lnTo>
                  <a:pt x="581882" y="2952"/>
                </a:lnTo>
                <a:lnTo>
                  <a:pt x="566928" y="0"/>
                </a:lnTo>
                <a:lnTo>
                  <a:pt x="551966" y="2952"/>
                </a:lnTo>
                <a:lnTo>
                  <a:pt x="539865" y="11048"/>
                </a:lnTo>
                <a:lnTo>
                  <a:pt x="531768" y="23145"/>
                </a:lnTo>
                <a:lnTo>
                  <a:pt x="530771" y="28193"/>
                </a:lnTo>
                <a:lnTo>
                  <a:pt x="566928" y="28193"/>
                </a:lnTo>
                <a:lnTo>
                  <a:pt x="566928" y="76199"/>
                </a:lnTo>
                <a:lnTo>
                  <a:pt x="581882" y="73247"/>
                </a:lnTo>
                <a:lnTo>
                  <a:pt x="593979" y="65150"/>
                </a:lnTo>
                <a:lnTo>
                  <a:pt x="602075" y="53054"/>
                </a:lnTo>
                <a:lnTo>
                  <a:pt x="605028" y="38099"/>
                </a:lnTo>
                <a:close/>
              </a:path>
            </a:pathLst>
          </a:custGeom>
          <a:solidFill>
            <a:srgbClr val="000000"/>
          </a:solidFill>
        </p:spPr>
        <p:txBody>
          <a:bodyPr wrap="square" lIns="0" tIns="0" rIns="0" bIns="0" rtlCol="0"/>
          <a:lstStyle/>
          <a:p>
            <a:endParaRPr/>
          </a:p>
        </p:txBody>
      </p:sp>
      <p:sp>
        <p:nvSpPr>
          <p:cNvPr id="7" name="object 7"/>
          <p:cNvSpPr/>
          <p:nvPr/>
        </p:nvSpPr>
        <p:spPr>
          <a:xfrm>
            <a:off x="6629773" y="2143736"/>
            <a:ext cx="517472" cy="65159"/>
          </a:xfrm>
          <a:custGeom>
            <a:avLst/>
            <a:gdLst/>
            <a:ahLst/>
            <a:cxnLst/>
            <a:rect l="l" t="t" r="r" b="b"/>
            <a:pathLst>
              <a:path w="605154" h="76200">
                <a:moveTo>
                  <a:pt x="530771" y="28193"/>
                </a:moveTo>
                <a:lnTo>
                  <a:pt x="0" y="28193"/>
                </a:lnTo>
                <a:lnTo>
                  <a:pt x="0" y="47243"/>
                </a:lnTo>
                <a:lnTo>
                  <a:pt x="528815" y="47243"/>
                </a:lnTo>
                <a:lnTo>
                  <a:pt x="528815" y="38100"/>
                </a:lnTo>
                <a:lnTo>
                  <a:pt x="530771" y="28193"/>
                </a:lnTo>
                <a:close/>
              </a:path>
              <a:path w="605154" h="76200">
                <a:moveTo>
                  <a:pt x="566928" y="47243"/>
                </a:moveTo>
                <a:lnTo>
                  <a:pt x="566928" y="28193"/>
                </a:lnTo>
                <a:lnTo>
                  <a:pt x="530771" y="28193"/>
                </a:lnTo>
                <a:lnTo>
                  <a:pt x="528815" y="38100"/>
                </a:lnTo>
                <a:lnTo>
                  <a:pt x="530660" y="47243"/>
                </a:lnTo>
                <a:lnTo>
                  <a:pt x="566928" y="47243"/>
                </a:lnTo>
                <a:close/>
              </a:path>
              <a:path w="605154" h="76200">
                <a:moveTo>
                  <a:pt x="530660" y="47243"/>
                </a:moveTo>
                <a:lnTo>
                  <a:pt x="528815" y="38100"/>
                </a:lnTo>
                <a:lnTo>
                  <a:pt x="528815" y="47243"/>
                </a:lnTo>
                <a:lnTo>
                  <a:pt x="530660" y="47243"/>
                </a:lnTo>
                <a:close/>
              </a:path>
              <a:path w="605154" h="76200">
                <a:moveTo>
                  <a:pt x="566928" y="76200"/>
                </a:moveTo>
                <a:lnTo>
                  <a:pt x="566928" y="47243"/>
                </a:lnTo>
                <a:lnTo>
                  <a:pt x="530660" y="47243"/>
                </a:lnTo>
                <a:lnTo>
                  <a:pt x="531768" y="52732"/>
                </a:lnTo>
                <a:lnTo>
                  <a:pt x="539865" y="64865"/>
                </a:lnTo>
                <a:lnTo>
                  <a:pt x="551966" y="73140"/>
                </a:lnTo>
                <a:lnTo>
                  <a:pt x="566928" y="76200"/>
                </a:lnTo>
                <a:close/>
              </a:path>
              <a:path w="605154" h="76200">
                <a:moveTo>
                  <a:pt x="605028" y="38100"/>
                </a:moveTo>
                <a:lnTo>
                  <a:pt x="602075" y="23145"/>
                </a:lnTo>
                <a:lnTo>
                  <a:pt x="593979" y="11048"/>
                </a:lnTo>
                <a:lnTo>
                  <a:pt x="581882" y="2952"/>
                </a:lnTo>
                <a:lnTo>
                  <a:pt x="566928" y="0"/>
                </a:lnTo>
                <a:lnTo>
                  <a:pt x="551966" y="2952"/>
                </a:lnTo>
                <a:lnTo>
                  <a:pt x="539865" y="11049"/>
                </a:lnTo>
                <a:lnTo>
                  <a:pt x="531768" y="23145"/>
                </a:lnTo>
                <a:lnTo>
                  <a:pt x="530771" y="28193"/>
                </a:lnTo>
                <a:lnTo>
                  <a:pt x="566928" y="28193"/>
                </a:lnTo>
                <a:lnTo>
                  <a:pt x="566928" y="76200"/>
                </a:lnTo>
                <a:lnTo>
                  <a:pt x="581882" y="73140"/>
                </a:lnTo>
                <a:lnTo>
                  <a:pt x="593979" y="64865"/>
                </a:lnTo>
                <a:lnTo>
                  <a:pt x="602075" y="52732"/>
                </a:lnTo>
                <a:lnTo>
                  <a:pt x="605028" y="38100"/>
                </a:lnTo>
                <a:close/>
              </a:path>
            </a:pathLst>
          </a:custGeom>
          <a:solidFill>
            <a:srgbClr val="000000"/>
          </a:solidFill>
        </p:spPr>
        <p:txBody>
          <a:bodyPr wrap="square" lIns="0" tIns="0" rIns="0" bIns="0" rtlCol="0"/>
          <a:lstStyle/>
          <a:p>
            <a:endParaRPr/>
          </a:p>
        </p:txBody>
      </p:sp>
      <p:sp>
        <p:nvSpPr>
          <p:cNvPr id="8" name="object 8"/>
          <p:cNvSpPr/>
          <p:nvPr/>
        </p:nvSpPr>
        <p:spPr>
          <a:xfrm>
            <a:off x="4688682" y="1772981"/>
            <a:ext cx="517472" cy="65159"/>
          </a:xfrm>
          <a:custGeom>
            <a:avLst/>
            <a:gdLst/>
            <a:ahLst/>
            <a:cxnLst/>
            <a:rect l="l" t="t" r="r" b="b"/>
            <a:pathLst>
              <a:path w="605154" h="76200">
                <a:moveTo>
                  <a:pt x="74244" y="28193"/>
                </a:moveTo>
                <a:lnTo>
                  <a:pt x="73247" y="23145"/>
                </a:lnTo>
                <a:lnTo>
                  <a:pt x="65150" y="11048"/>
                </a:lnTo>
                <a:lnTo>
                  <a:pt x="53054" y="2952"/>
                </a:lnTo>
                <a:lnTo>
                  <a:pt x="38100" y="0"/>
                </a:lnTo>
                <a:lnTo>
                  <a:pt x="23145" y="2952"/>
                </a:lnTo>
                <a:lnTo>
                  <a:pt x="11049" y="11049"/>
                </a:lnTo>
                <a:lnTo>
                  <a:pt x="2952" y="23145"/>
                </a:lnTo>
                <a:lnTo>
                  <a:pt x="0" y="38099"/>
                </a:lnTo>
                <a:lnTo>
                  <a:pt x="2952" y="53054"/>
                </a:lnTo>
                <a:lnTo>
                  <a:pt x="11049" y="65150"/>
                </a:lnTo>
                <a:lnTo>
                  <a:pt x="23145" y="73247"/>
                </a:lnTo>
                <a:lnTo>
                  <a:pt x="38100" y="76199"/>
                </a:lnTo>
                <a:lnTo>
                  <a:pt x="38100" y="28193"/>
                </a:lnTo>
                <a:lnTo>
                  <a:pt x="74244" y="28193"/>
                </a:lnTo>
                <a:close/>
              </a:path>
              <a:path w="605154" h="76200">
                <a:moveTo>
                  <a:pt x="76200" y="38099"/>
                </a:moveTo>
                <a:lnTo>
                  <a:pt x="74244" y="28193"/>
                </a:lnTo>
                <a:lnTo>
                  <a:pt x="38100" y="28193"/>
                </a:lnTo>
                <a:lnTo>
                  <a:pt x="38100" y="47243"/>
                </a:lnTo>
                <a:lnTo>
                  <a:pt x="74394" y="47243"/>
                </a:lnTo>
                <a:lnTo>
                  <a:pt x="76200" y="38099"/>
                </a:lnTo>
                <a:close/>
              </a:path>
              <a:path w="605154" h="76200">
                <a:moveTo>
                  <a:pt x="74394" y="47243"/>
                </a:moveTo>
                <a:lnTo>
                  <a:pt x="38100" y="47243"/>
                </a:lnTo>
                <a:lnTo>
                  <a:pt x="38100" y="76199"/>
                </a:lnTo>
                <a:lnTo>
                  <a:pt x="53054" y="73247"/>
                </a:lnTo>
                <a:lnTo>
                  <a:pt x="65150" y="65150"/>
                </a:lnTo>
                <a:lnTo>
                  <a:pt x="73247" y="53054"/>
                </a:lnTo>
                <a:lnTo>
                  <a:pt x="74394" y="47243"/>
                </a:lnTo>
                <a:close/>
              </a:path>
              <a:path w="605154" h="76200">
                <a:moveTo>
                  <a:pt x="605027" y="47243"/>
                </a:moveTo>
                <a:lnTo>
                  <a:pt x="605027" y="28193"/>
                </a:lnTo>
                <a:lnTo>
                  <a:pt x="74244" y="28193"/>
                </a:lnTo>
                <a:lnTo>
                  <a:pt x="76200" y="38099"/>
                </a:lnTo>
                <a:lnTo>
                  <a:pt x="76200" y="47243"/>
                </a:lnTo>
                <a:lnTo>
                  <a:pt x="605027" y="47243"/>
                </a:lnTo>
                <a:close/>
              </a:path>
              <a:path w="605154" h="76200">
                <a:moveTo>
                  <a:pt x="76200" y="47243"/>
                </a:moveTo>
                <a:lnTo>
                  <a:pt x="76200" y="38099"/>
                </a:lnTo>
                <a:lnTo>
                  <a:pt x="74394" y="47243"/>
                </a:lnTo>
                <a:lnTo>
                  <a:pt x="76200" y="47243"/>
                </a:lnTo>
                <a:close/>
              </a:path>
            </a:pathLst>
          </a:custGeom>
          <a:solidFill>
            <a:srgbClr val="000000"/>
          </a:solidFill>
        </p:spPr>
        <p:txBody>
          <a:bodyPr wrap="square" lIns="0" tIns="0" rIns="0" bIns="0" rtlCol="0"/>
          <a:lstStyle/>
          <a:p>
            <a:endParaRPr/>
          </a:p>
        </p:txBody>
      </p:sp>
      <p:sp>
        <p:nvSpPr>
          <p:cNvPr id="9" name="object 9"/>
          <p:cNvSpPr/>
          <p:nvPr/>
        </p:nvSpPr>
        <p:spPr>
          <a:xfrm>
            <a:off x="4688682" y="2143736"/>
            <a:ext cx="517472" cy="65159"/>
          </a:xfrm>
          <a:custGeom>
            <a:avLst/>
            <a:gdLst/>
            <a:ahLst/>
            <a:cxnLst/>
            <a:rect l="l" t="t" r="r" b="b"/>
            <a:pathLst>
              <a:path w="605154" h="76200">
                <a:moveTo>
                  <a:pt x="74244" y="28193"/>
                </a:moveTo>
                <a:lnTo>
                  <a:pt x="73247" y="23145"/>
                </a:lnTo>
                <a:lnTo>
                  <a:pt x="65150" y="11049"/>
                </a:lnTo>
                <a:lnTo>
                  <a:pt x="53054" y="2952"/>
                </a:lnTo>
                <a:lnTo>
                  <a:pt x="38100" y="0"/>
                </a:lnTo>
                <a:lnTo>
                  <a:pt x="23145" y="2952"/>
                </a:lnTo>
                <a:lnTo>
                  <a:pt x="11049" y="11048"/>
                </a:lnTo>
                <a:lnTo>
                  <a:pt x="2952" y="23145"/>
                </a:lnTo>
                <a:lnTo>
                  <a:pt x="0" y="38100"/>
                </a:lnTo>
                <a:lnTo>
                  <a:pt x="2952" y="52732"/>
                </a:lnTo>
                <a:lnTo>
                  <a:pt x="11049" y="64865"/>
                </a:lnTo>
                <a:lnTo>
                  <a:pt x="23145" y="73140"/>
                </a:lnTo>
                <a:lnTo>
                  <a:pt x="38100" y="76200"/>
                </a:lnTo>
                <a:lnTo>
                  <a:pt x="38100" y="28193"/>
                </a:lnTo>
                <a:lnTo>
                  <a:pt x="74244" y="28193"/>
                </a:lnTo>
                <a:close/>
              </a:path>
              <a:path w="605154" h="76200">
                <a:moveTo>
                  <a:pt x="76200" y="38100"/>
                </a:moveTo>
                <a:lnTo>
                  <a:pt x="74244" y="28193"/>
                </a:lnTo>
                <a:lnTo>
                  <a:pt x="38100" y="28193"/>
                </a:lnTo>
                <a:lnTo>
                  <a:pt x="38100" y="47243"/>
                </a:lnTo>
                <a:lnTo>
                  <a:pt x="74354" y="47243"/>
                </a:lnTo>
                <a:lnTo>
                  <a:pt x="76200" y="38100"/>
                </a:lnTo>
                <a:close/>
              </a:path>
              <a:path w="605154" h="76200">
                <a:moveTo>
                  <a:pt x="74354" y="47243"/>
                </a:moveTo>
                <a:lnTo>
                  <a:pt x="38100" y="47243"/>
                </a:lnTo>
                <a:lnTo>
                  <a:pt x="38100" y="76200"/>
                </a:lnTo>
                <a:lnTo>
                  <a:pt x="53054" y="73140"/>
                </a:lnTo>
                <a:lnTo>
                  <a:pt x="65150" y="64865"/>
                </a:lnTo>
                <a:lnTo>
                  <a:pt x="73247" y="52732"/>
                </a:lnTo>
                <a:lnTo>
                  <a:pt x="74354" y="47243"/>
                </a:lnTo>
                <a:close/>
              </a:path>
              <a:path w="605154" h="76200">
                <a:moveTo>
                  <a:pt x="605027" y="47243"/>
                </a:moveTo>
                <a:lnTo>
                  <a:pt x="605027" y="28193"/>
                </a:lnTo>
                <a:lnTo>
                  <a:pt x="74244" y="28193"/>
                </a:lnTo>
                <a:lnTo>
                  <a:pt x="76200" y="38100"/>
                </a:lnTo>
                <a:lnTo>
                  <a:pt x="76200" y="47243"/>
                </a:lnTo>
                <a:lnTo>
                  <a:pt x="605027" y="47243"/>
                </a:lnTo>
                <a:close/>
              </a:path>
              <a:path w="605154" h="76200">
                <a:moveTo>
                  <a:pt x="76200" y="47243"/>
                </a:moveTo>
                <a:lnTo>
                  <a:pt x="76200" y="38100"/>
                </a:lnTo>
                <a:lnTo>
                  <a:pt x="74354" y="47243"/>
                </a:lnTo>
                <a:lnTo>
                  <a:pt x="76200" y="47243"/>
                </a:lnTo>
                <a:close/>
              </a:path>
            </a:pathLst>
          </a:custGeom>
          <a:solidFill>
            <a:srgbClr val="000000"/>
          </a:solidFill>
        </p:spPr>
        <p:txBody>
          <a:bodyPr wrap="square" lIns="0" tIns="0" rIns="0" bIns="0" rtlCol="0"/>
          <a:lstStyle/>
          <a:p>
            <a:endParaRPr/>
          </a:p>
        </p:txBody>
      </p:sp>
      <p:sp>
        <p:nvSpPr>
          <p:cNvPr id="10" name="object 10"/>
          <p:cNvSpPr txBox="1"/>
          <p:nvPr/>
        </p:nvSpPr>
        <p:spPr>
          <a:xfrm>
            <a:off x="7220985" y="1631802"/>
            <a:ext cx="456114" cy="638574"/>
          </a:xfrm>
          <a:prstGeom prst="rect">
            <a:avLst/>
          </a:prstGeom>
        </p:spPr>
        <p:txBody>
          <a:bodyPr vert="horz" wrap="square" lIns="0" tIns="10860" rIns="0" bIns="0" rtlCol="0">
            <a:spAutoFit/>
          </a:bodyPr>
          <a:lstStyle/>
          <a:p>
            <a:pPr marL="32579">
              <a:spcBef>
                <a:spcPts val="86"/>
              </a:spcBef>
            </a:pPr>
            <a:r>
              <a:rPr sz="1539" spc="-4" dirty="0">
                <a:latin typeface="Times New Roman"/>
                <a:cs typeface="Times New Roman"/>
              </a:rPr>
              <a:t>sum</a:t>
            </a:r>
            <a:endParaRPr sz="1539">
              <a:latin typeface="Times New Roman"/>
              <a:cs typeface="Times New Roman"/>
            </a:endParaRPr>
          </a:p>
          <a:p>
            <a:pPr marL="10860">
              <a:spcBef>
                <a:spcPts val="1154"/>
              </a:spcBef>
            </a:pPr>
            <a:r>
              <a:rPr sz="1539" dirty="0">
                <a:latin typeface="Times New Roman"/>
                <a:cs typeface="Times New Roman"/>
              </a:rPr>
              <a:t>c_out</a:t>
            </a:r>
            <a:endParaRPr sz="1539">
              <a:latin typeface="Times New Roman"/>
              <a:cs typeface="Times New Roman"/>
            </a:endParaRPr>
          </a:p>
        </p:txBody>
      </p:sp>
      <p:sp>
        <p:nvSpPr>
          <p:cNvPr id="11" name="object 11"/>
          <p:cNvSpPr txBox="1"/>
          <p:nvPr/>
        </p:nvSpPr>
        <p:spPr>
          <a:xfrm>
            <a:off x="4511022" y="1631802"/>
            <a:ext cx="119458" cy="638574"/>
          </a:xfrm>
          <a:prstGeom prst="rect">
            <a:avLst/>
          </a:prstGeom>
        </p:spPr>
        <p:txBody>
          <a:bodyPr vert="horz" wrap="square" lIns="0" tIns="10860" rIns="0" bIns="0" rtlCol="0">
            <a:spAutoFit/>
          </a:bodyPr>
          <a:lstStyle/>
          <a:p>
            <a:pPr marL="10860">
              <a:spcBef>
                <a:spcPts val="86"/>
              </a:spcBef>
            </a:pPr>
            <a:r>
              <a:rPr sz="1539" dirty="0">
                <a:latin typeface="Times New Roman"/>
                <a:cs typeface="Times New Roman"/>
              </a:rPr>
              <a:t>a</a:t>
            </a:r>
            <a:endParaRPr sz="1539">
              <a:latin typeface="Times New Roman"/>
              <a:cs typeface="Times New Roman"/>
            </a:endParaRPr>
          </a:p>
          <a:p>
            <a:pPr marL="10860">
              <a:spcBef>
                <a:spcPts val="1193"/>
              </a:spcBef>
            </a:pPr>
            <a:r>
              <a:rPr sz="1539" dirty="0">
                <a:latin typeface="Times New Roman"/>
                <a:cs typeface="Times New Roman"/>
              </a:rPr>
              <a:t>b</a:t>
            </a:r>
            <a:endParaRPr sz="1539">
              <a:latin typeface="Times New Roman"/>
              <a:cs typeface="Times New Roman"/>
            </a:endParaRPr>
          </a:p>
        </p:txBody>
      </p:sp>
      <p:sp>
        <p:nvSpPr>
          <p:cNvPr id="12" name="object 12"/>
          <p:cNvSpPr txBox="1"/>
          <p:nvPr/>
        </p:nvSpPr>
        <p:spPr>
          <a:xfrm>
            <a:off x="5343112" y="2596170"/>
            <a:ext cx="1145715" cy="247826"/>
          </a:xfrm>
          <a:prstGeom prst="rect">
            <a:avLst/>
          </a:prstGeom>
        </p:spPr>
        <p:txBody>
          <a:bodyPr vert="horz" wrap="square" lIns="0" tIns="10860" rIns="0" bIns="0" rtlCol="0">
            <a:spAutoFit/>
          </a:bodyPr>
          <a:lstStyle/>
          <a:p>
            <a:pPr marL="10860">
              <a:spcBef>
                <a:spcPts val="86"/>
              </a:spcBef>
            </a:pPr>
            <a:r>
              <a:rPr sz="1539" spc="-4" dirty="0">
                <a:latin typeface="Times New Roman"/>
                <a:cs typeface="Times New Roman"/>
              </a:rPr>
              <a:t>block</a:t>
            </a:r>
            <a:r>
              <a:rPr sz="1539" spc="-60" dirty="0">
                <a:latin typeface="Times New Roman"/>
                <a:cs typeface="Times New Roman"/>
              </a:rPr>
              <a:t> </a:t>
            </a:r>
            <a:r>
              <a:rPr sz="1539" spc="-4" dirty="0">
                <a:latin typeface="Times New Roman"/>
                <a:cs typeface="Times New Roman"/>
              </a:rPr>
              <a:t>diagram</a:t>
            </a:r>
            <a:endParaRPr sz="1539" dirty="0">
              <a:latin typeface="Times New Roman"/>
              <a:cs typeface="Times New Roman"/>
            </a:endParaRPr>
          </a:p>
        </p:txBody>
      </p:sp>
      <p:sp>
        <p:nvSpPr>
          <p:cNvPr id="13" name="object 13"/>
          <p:cNvSpPr/>
          <p:nvPr/>
        </p:nvSpPr>
        <p:spPr>
          <a:xfrm>
            <a:off x="4066494" y="3269311"/>
            <a:ext cx="3633039" cy="1962764"/>
          </a:xfrm>
          <a:prstGeom prst="rect">
            <a:avLst/>
          </a:prstGeom>
          <a:blipFill>
            <a:blip r:embed="rId2" cstate="print"/>
            <a:stretch>
              <a:fillRect/>
            </a:stretch>
          </a:blipFill>
        </p:spPr>
        <p:txBody>
          <a:bodyPr wrap="square" lIns="0" tIns="0" rIns="0" bIns="0" rtlCol="0"/>
          <a:lstStyle/>
          <a:p>
            <a:endParaRPr/>
          </a:p>
        </p:txBody>
      </p:sp>
      <p:sp>
        <p:nvSpPr>
          <p:cNvPr id="14" name="object 14"/>
          <p:cNvSpPr txBox="1"/>
          <p:nvPr/>
        </p:nvSpPr>
        <p:spPr>
          <a:xfrm>
            <a:off x="7799591" y="3430839"/>
            <a:ext cx="348058" cy="247826"/>
          </a:xfrm>
          <a:prstGeom prst="rect">
            <a:avLst/>
          </a:prstGeom>
        </p:spPr>
        <p:txBody>
          <a:bodyPr vert="horz" wrap="square" lIns="0" tIns="10860" rIns="0" bIns="0" rtlCol="0">
            <a:spAutoFit/>
          </a:bodyPr>
          <a:lstStyle/>
          <a:p>
            <a:pPr marL="10860">
              <a:spcBef>
                <a:spcPts val="86"/>
              </a:spcBef>
            </a:pPr>
            <a:r>
              <a:rPr sz="1539" spc="-4" dirty="0">
                <a:latin typeface="Times New Roman"/>
                <a:cs typeface="Times New Roman"/>
              </a:rPr>
              <a:t>sum</a:t>
            </a:r>
            <a:endParaRPr sz="1539">
              <a:latin typeface="Times New Roman"/>
              <a:cs typeface="Times New Roman"/>
            </a:endParaRPr>
          </a:p>
        </p:txBody>
      </p:sp>
      <p:sp>
        <p:nvSpPr>
          <p:cNvPr id="15" name="object 15"/>
          <p:cNvSpPr txBox="1"/>
          <p:nvPr/>
        </p:nvSpPr>
        <p:spPr>
          <a:xfrm>
            <a:off x="3856811" y="3176720"/>
            <a:ext cx="119458" cy="678969"/>
          </a:xfrm>
          <a:prstGeom prst="rect">
            <a:avLst/>
          </a:prstGeom>
        </p:spPr>
        <p:txBody>
          <a:bodyPr vert="horz" wrap="square" lIns="0" tIns="10860" rIns="0" bIns="0" rtlCol="0">
            <a:spAutoFit/>
          </a:bodyPr>
          <a:lstStyle/>
          <a:p>
            <a:pPr marL="10860" marR="4344">
              <a:lnSpc>
                <a:spcPct val="141100"/>
              </a:lnSpc>
              <a:spcBef>
                <a:spcPts val="86"/>
              </a:spcBef>
            </a:pPr>
            <a:r>
              <a:rPr sz="1539" dirty="0">
                <a:latin typeface="Times New Roman"/>
                <a:cs typeface="Times New Roman"/>
              </a:rPr>
              <a:t>a  b</a:t>
            </a:r>
            <a:endParaRPr sz="1539">
              <a:latin typeface="Times New Roman"/>
              <a:cs typeface="Times New Roman"/>
            </a:endParaRPr>
          </a:p>
        </p:txBody>
      </p:sp>
      <p:sp>
        <p:nvSpPr>
          <p:cNvPr id="16" name="object 16"/>
          <p:cNvSpPr txBox="1"/>
          <p:nvPr/>
        </p:nvSpPr>
        <p:spPr>
          <a:xfrm>
            <a:off x="6040295" y="4303315"/>
            <a:ext cx="2215411" cy="1276505"/>
          </a:xfrm>
          <a:prstGeom prst="rect">
            <a:avLst/>
          </a:prstGeom>
        </p:spPr>
        <p:txBody>
          <a:bodyPr vert="horz" wrap="square" lIns="0" tIns="10860" rIns="0" bIns="0" rtlCol="0">
            <a:spAutoFit/>
          </a:bodyPr>
          <a:lstStyle/>
          <a:p>
            <a:pPr marL="10860">
              <a:spcBef>
                <a:spcPts val="86"/>
              </a:spcBef>
            </a:pPr>
            <a:r>
              <a:rPr sz="1539" spc="-4" dirty="0">
                <a:latin typeface="Times New Roman"/>
                <a:cs typeface="Times New Roman"/>
              </a:rPr>
              <a:t>c_out_bar</a:t>
            </a:r>
            <a:endParaRPr sz="1539">
              <a:latin typeface="Times New Roman"/>
              <a:cs typeface="Times New Roman"/>
            </a:endParaRPr>
          </a:p>
          <a:p>
            <a:pPr marR="4344" algn="r">
              <a:spcBef>
                <a:spcPts val="1283"/>
              </a:spcBef>
            </a:pPr>
            <a:r>
              <a:rPr sz="1539" dirty="0">
                <a:latin typeface="Times New Roman"/>
                <a:cs typeface="Times New Roman"/>
              </a:rPr>
              <a:t>c_out</a:t>
            </a:r>
            <a:endParaRPr sz="1539">
              <a:latin typeface="Times New Roman"/>
              <a:cs typeface="Times New Roman"/>
            </a:endParaRPr>
          </a:p>
          <a:p>
            <a:pPr>
              <a:spcBef>
                <a:spcPts val="17"/>
              </a:spcBef>
            </a:pPr>
            <a:endParaRPr sz="2523">
              <a:latin typeface="Times New Roman"/>
              <a:cs typeface="Times New Roman"/>
            </a:endParaRPr>
          </a:p>
          <a:p>
            <a:pPr marL="64616"/>
            <a:r>
              <a:rPr sz="1539" spc="-4" dirty="0">
                <a:latin typeface="Times New Roman"/>
                <a:cs typeface="Times New Roman"/>
              </a:rPr>
              <a:t>schematic</a:t>
            </a:r>
            <a:endParaRPr sz="1539">
              <a:latin typeface="Times New Roman"/>
              <a:cs typeface="Times New Roman"/>
            </a:endParaRPr>
          </a:p>
        </p:txBody>
      </p:sp>
      <p:sp>
        <p:nvSpPr>
          <p:cNvPr id="17" name="object 17"/>
          <p:cNvSpPr/>
          <p:nvPr/>
        </p:nvSpPr>
        <p:spPr>
          <a:xfrm>
            <a:off x="6460360" y="4596327"/>
            <a:ext cx="65159" cy="298103"/>
          </a:xfrm>
          <a:custGeom>
            <a:avLst/>
            <a:gdLst/>
            <a:ahLst/>
            <a:cxnLst/>
            <a:rect l="l" t="t" r="r" b="b"/>
            <a:pathLst>
              <a:path w="76200" h="348614">
                <a:moveTo>
                  <a:pt x="76200" y="272034"/>
                </a:moveTo>
                <a:lnTo>
                  <a:pt x="0" y="272034"/>
                </a:lnTo>
                <a:lnTo>
                  <a:pt x="28194" y="328422"/>
                </a:lnTo>
                <a:lnTo>
                  <a:pt x="28194" y="284225"/>
                </a:lnTo>
                <a:lnTo>
                  <a:pt x="47244" y="284225"/>
                </a:lnTo>
                <a:lnTo>
                  <a:pt x="47244" y="329945"/>
                </a:lnTo>
                <a:lnTo>
                  <a:pt x="76200" y="272034"/>
                </a:lnTo>
                <a:close/>
              </a:path>
              <a:path w="76200" h="348614">
                <a:moveTo>
                  <a:pt x="47244" y="272034"/>
                </a:moveTo>
                <a:lnTo>
                  <a:pt x="47244" y="0"/>
                </a:lnTo>
                <a:lnTo>
                  <a:pt x="28194" y="0"/>
                </a:lnTo>
                <a:lnTo>
                  <a:pt x="28194" y="272034"/>
                </a:lnTo>
                <a:lnTo>
                  <a:pt x="47244" y="272034"/>
                </a:lnTo>
                <a:close/>
              </a:path>
              <a:path w="76200" h="348614">
                <a:moveTo>
                  <a:pt x="47244" y="329945"/>
                </a:moveTo>
                <a:lnTo>
                  <a:pt x="47244" y="284225"/>
                </a:lnTo>
                <a:lnTo>
                  <a:pt x="28194" y="284225"/>
                </a:lnTo>
                <a:lnTo>
                  <a:pt x="28194" y="328422"/>
                </a:lnTo>
                <a:lnTo>
                  <a:pt x="38100" y="348234"/>
                </a:lnTo>
                <a:lnTo>
                  <a:pt x="47244" y="329945"/>
                </a:lnTo>
                <a:close/>
              </a:path>
            </a:pathLst>
          </a:custGeom>
          <a:solidFill>
            <a:srgbClr val="C00000"/>
          </a:solidFill>
        </p:spPr>
        <p:txBody>
          <a:bodyPr wrap="square" lIns="0" tIns="0" rIns="0" bIns="0" rtlCol="0"/>
          <a:lstStyle/>
          <a:p>
            <a:endParaRPr/>
          </a:p>
        </p:txBody>
      </p:sp>
      <p:sp>
        <p:nvSpPr>
          <p:cNvPr id="20" name="文字方塊 19"/>
          <p:cNvSpPr txBox="1"/>
          <p:nvPr/>
        </p:nvSpPr>
        <p:spPr>
          <a:xfrm>
            <a:off x="5477178" y="1247922"/>
            <a:ext cx="771365" cy="369332"/>
          </a:xfrm>
          <a:prstGeom prst="rect">
            <a:avLst/>
          </a:prstGeom>
          <a:noFill/>
        </p:spPr>
        <p:txBody>
          <a:bodyPr wrap="none" rtlCol="0">
            <a:spAutoFit/>
          </a:bodyPr>
          <a:lstStyle/>
          <a:p>
            <a:r>
              <a:rPr lang="en-US" altLang="zh-TW" dirty="0"/>
              <a:t>add_1</a:t>
            </a:r>
            <a:endParaRPr lang="zh-TW" altLang="en-US" dirty="0"/>
          </a:p>
        </p:txBody>
      </p:sp>
    </p:spTree>
    <p:extLst>
      <p:ext uri="{BB962C8B-B14F-4D97-AF65-F5344CB8AC3E}">
        <p14:creationId xmlns:p14="http://schemas.microsoft.com/office/powerpoint/2010/main" val="143810340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8B7857-55A0-19D1-BB2E-710A75F92D08}"/>
              </a:ext>
            </a:extLst>
          </p:cNvPr>
          <p:cNvSpPr>
            <a:spLocks noGrp="1"/>
          </p:cNvSpPr>
          <p:nvPr>
            <p:ph type="title"/>
          </p:nvPr>
        </p:nvSpPr>
        <p:spPr/>
        <p:txBody>
          <a:bodyPr/>
          <a:lstStyle/>
          <a:p>
            <a:r>
              <a:rPr lang="en-US" altLang="zh-TW" dirty="0"/>
              <a:t>Taiwan+1 (</a:t>
            </a:r>
            <a:r>
              <a:rPr lang="zh-TW" altLang="en-US" dirty="0"/>
              <a:t>世界的台積電，世界的台灣</a:t>
            </a:r>
            <a:r>
              <a:rPr lang="en-US" altLang="zh-TW" dirty="0"/>
              <a:t>)</a:t>
            </a:r>
            <a:endParaRPr lang="zh-TW" altLang="en-US" dirty="0"/>
          </a:p>
        </p:txBody>
      </p:sp>
      <p:sp>
        <p:nvSpPr>
          <p:cNvPr id="3" name="內容版面配置區 2">
            <a:extLst>
              <a:ext uri="{FF2B5EF4-FFF2-40B4-BE49-F238E27FC236}">
                <a16:creationId xmlns:a16="http://schemas.microsoft.com/office/drawing/2014/main" id="{508DB668-BD55-6720-6C92-287C72FD2F34}"/>
              </a:ext>
            </a:extLst>
          </p:cNvPr>
          <p:cNvSpPr>
            <a:spLocks noGrp="1"/>
          </p:cNvSpPr>
          <p:nvPr>
            <p:ph idx="1"/>
          </p:nvPr>
        </p:nvSpPr>
        <p:spPr/>
        <p:txBody>
          <a:bodyPr/>
          <a:lstStyle/>
          <a:p>
            <a:endParaRPr lang="zh-TW" altLang="en-US"/>
          </a:p>
        </p:txBody>
      </p:sp>
      <p:pic>
        <p:nvPicPr>
          <p:cNvPr id="8" name="圖片 7">
            <a:extLst>
              <a:ext uri="{FF2B5EF4-FFF2-40B4-BE49-F238E27FC236}">
                <a16:creationId xmlns:a16="http://schemas.microsoft.com/office/drawing/2014/main" id="{DAADD992-161D-75C1-D6FF-550767502CBB}"/>
              </a:ext>
            </a:extLst>
          </p:cNvPr>
          <p:cNvPicPr>
            <a:picLocks noChangeAspect="1"/>
          </p:cNvPicPr>
          <p:nvPr/>
        </p:nvPicPr>
        <p:blipFill>
          <a:blip r:embed="rId3"/>
          <a:stretch>
            <a:fillRect/>
          </a:stretch>
        </p:blipFill>
        <p:spPr>
          <a:xfrm>
            <a:off x="505265" y="4010564"/>
            <a:ext cx="5014671" cy="2858312"/>
          </a:xfrm>
          <a:prstGeom prst="rect">
            <a:avLst/>
          </a:prstGeom>
        </p:spPr>
      </p:pic>
      <p:pic>
        <p:nvPicPr>
          <p:cNvPr id="4" name="圖片 3">
            <a:extLst>
              <a:ext uri="{FF2B5EF4-FFF2-40B4-BE49-F238E27FC236}">
                <a16:creationId xmlns:a16="http://schemas.microsoft.com/office/drawing/2014/main" id="{CC107DDD-556A-5E61-58DE-E8FEA419DBE5}"/>
              </a:ext>
            </a:extLst>
          </p:cNvPr>
          <p:cNvPicPr>
            <a:picLocks noChangeAspect="1"/>
          </p:cNvPicPr>
          <p:nvPr/>
        </p:nvPicPr>
        <p:blipFill>
          <a:blip r:embed="rId4"/>
          <a:stretch>
            <a:fillRect/>
          </a:stretch>
        </p:blipFill>
        <p:spPr>
          <a:xfrm>
            <a:off x="609600" y="1357314"/>
            <a:ext cx="4762128" cy="2678697"/>
          </a:xfrm>
          <a:prstGeom prst="rect">
            <a:avLst/>
          </a:prstGeom>
        </p:spPr>
      </p:pic>
      <p:pic>
        <p:nvPicPr>
          <p:cNvPr id="5" name="圖片 4">
            <a:extLst>
              <a:ext uri="{FF2B5EF4-FFF2-40B4-BE49-F238E27FC236}">
                <a16:creationId xmlns:a16="http://schemas.microsoft.com/office/drawing/2014/main" id="{489322A1-753A-D07A-F06F-2FF69C8868BF}"/>
              </a:ext>
            </a:extLst>
          </p:cNvPr>
          <p:cNvPicPr>
            <a:picLocks noChangeAspect="1"/>
          </p:cNvPicPr>
          <p:nvPr/>
        </p:nvPicPr>
        <p:blipFill>
          <a:blip r:embed="rId5"/>
          <a:stretch>
            <a:fillRect/>
          </a:stretch>
        </p:blipFill>
        <p:spPr>
          <a:xfrm>
            <a:off x="6257441" y="1628017"/>
            <a:ext cx="4762128" cy="3140301"/>
          </a:xfrm>
          <a:prstGeom prst="rect">
            <a:avLst/>
          </a:prstGeom>
        </p:spPr>
      </p:pic>
      <p:sp>
        <p:nvSpPr>
          <p:cNvPr id="9" name="文字方塊 8">
            <a:extLst>
              <a:ext uri="{FF2B5EF4-FFF2-40B4-BE49-F238E27FC236}">
                <a16:creationId xmlns:a16="http://schemas.microsoft.com/office/drawing/2014/main" id="{456074A7-20B5-ACFA-E2D4-387C271071BC}"/>
              </a:ext>
            </a:extLst>
          </p:cNvPr>
          <p:cNvSpPr txBox="1"/>
          <p:nvPr/>
        </p:nvSpPr>
        <p:spPr>
          <a:xfrm>
            <a:off x="5586165" y="5039021"/>
            <a:ext cx="6551584" cy="923330"/>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台積電熊本廠花二十個月完成從興建到量產，也不過就是過去三十年日本搞</a:t>
            </a:r>
            <a:r>
              <a:rPr lang="en-US" altLang="zh-TW" dirty="0">
                <a:latin typeface="微軟正黑體" panose="020B0604030504040204" pitchFamily="34" charset="-120"/>
                <a:ea typeface="微軟正黑體" panose="020B0604030504040204" pitchFamily="34" charset="-120"/>
              </a:rPr>
              <a:t>Foundry</a:t>
            </a:r>
            <a:r>
              <a:rPr lang="zh-TW" altLang="en-US" dirty="0">
                <a:latin typeface="微軟正黑體" panose="020B0604030504040204" pitchFamily="34" charset="-120"/>
                <a:ea typeface="微軟正黑體" panose="020B0604030504040204" pitchFamily="34" charset="-120"/>
              </a:rPr>
              <a:t>的平均水準罷了，美國</a:t>
            </a:r>
            <a:r>
              <a:rPr lang="en-US" altLang="zh-TW" dirty="0">
                <a:latin typeface="微軟正黑體" panose="020B0604030504040204" pitchFamily="34" charset="-120"/>
                <a:ea typeface="微軟正黑體" panose="020B0604030504040204" pitchFamily="34" charset="-120"/>
              </a:rPr>
              <a:t>Foundry</a:t>
            </a:r>
            <a:r>
              <a:rPr lang="zh-TW" altLang="en-US" dirty="0">
                <a:latin typeface="微軟正黑體" panose="020B0604030504040204" pitchFamily="34" charset="-120"/>
                <a:ea typeface="微軟正黑體" panose="020B0604030504040204" pitchFamily="34" charset="-120"/>
              </a:rPr>
              <a:t>建廠慢慢吞吞一向是傳統</a:t>
            </a:r>
          </a:p>
        </p:txBody>
      </p:sp>
      <p:sp>
        <p:nvSpPr>
          <p:cNvPr id="11" name="文字方塊 10">
            <a:extLst>
              <a:ext uri="{FF2B5EF4-FFF2-40B4-BE49-F238E27FC236}">
                <a16:creationId xmlns:a16="http://schemas.microsoft.com/office/drawing/2014/main" id="{AB4AB8BC-876E-C172-10F6-EBF98C190B45}"/>
              </a:ext>
            </a:extLst>
          </p:cNvPr>
          <p:cNvSpPr txBox="1"/>
          <p:nvPr/>
        </p:nvSpPr>
        <p:spPr>
          <a:xfrm>
            <a:off x="6028064" y="6500815"/>
            <a:ext cx="6163936" cy="369332"/>
          </a:xfrm>
          <a:prstGeom prst="rect">
            <a:avLst/>
          </a:prstGeom>
          <a:noFill/>
        </p:spPr>
        <p:txBody>
          <a:bodyPr wrap="square">
            <a:spAutoFit/>
          </a:bodyPr>
          <a:lstStyle/>
          <a:p>
            <a:r>
              <a:rPr lang="en-US" altLang="zh-TW" dirty="0"/>
              <a:t>Source: </a:t>
            </a:r>
            <a:r>
              <a:rPr lang="zh-TW" altLang="en-US" dirty="0"/>
              <a:t>路克社</a:t>
            </a:r>
          </a:p>
        </p:txBody>
      </p:sp>
    </p:spTree>
    <p:extLst>
      <p:ext uri="{BB962C8B-B14F-4D97-AF65-F5344CB8AC3E}">
        <p14:creationId xmlns:p14="http://schemas.microsoft.com/office/powerpoint/2010/main" val="11058834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Modules</a:t>
            </a:r>
            <a:endParaRPr lang="en-US" dirty="0"/>
          </a:p>
        </p:txBody>
      </p:sp>
      <p:sp>
        <p:nvSpPr>
          <p:cNvPr id="9" name="內容版面配置區 8"/>
          <p:cNvSpPr>
            <a:spLocks noGrp="1"/>
          </p:cNvSpPr>
          <p:nvPr>
            <p:ph sz="quarter" idx="1"/>
          </p:nvPr>
        </p:nvSpPr>
        <p:spPr/>
        <p:txBody>
          <a:bodyPr/>
          <a:lstStyle/>
          <a:p>
            <a:r>
              <a:rPr lang="en-US" altLang="zh-TW" dirty="0"/>
              <a:t>A module is the basic building block in Verilog</a:t>
            </a:r>
          </a:p>
          <a:p>
            <a:pPr lvl="1"/>
            <a:r>
              <a:rPr lang="en-US" altLang="zh-TW" dirty="0"/>
              <a:t>Every module starts with the keyword </a:t>
            </a:r>
            <a:r>
              <a:rPr lang="en-US" altLang="zh-TW" b="1" dirty="0">
                <a:solidFill>
                  <a:srgbClr val="002060"/>
                </a:solidFill>
              </a:rPr>
              <a:t>module</a:t>
            </a:r>
            <a:r>
              <a:rPr lang="en-US" altLang="zh-TW" dirty="0"/>
              <a:t>, has a name, and ends  with the keyword </a:t>
            </a:r>
            <a:r>
              <a:rPr lang="en-US" altLang="zh-TW" b="1" dirty="0" err="1">
                <a:solidFill>
                  <a:srgbClr val="002060"/>
                </a:solidFill>
              </a:rPr>
              <a:t>endmodule</a:t>
            </a:r>
            <a:endParaRPr lang="en-US" altLang="zh-TW" b="1" dirty="0">
              <a:solidFill>
                <a:srgbClr val="002060"/>
              </a:solidFill>
            </a:endParaRPr>
          </a:p>
          <a:p>
            <a:r>
              <a:rPr lang="en-US" altLang="zh-TW" dirty="0"/>
              <a:t>A module can be</a:t>
            </a:r>
          </a:p>
          <a:p>
            <a:pPr lvl="1"/>
            <a:r>
              <a:rPr lang="en-US" altLang="zh-TW" dirty="0"/>
              <a:t>A design block</a:t>
            </a:r>
          </a:p>
          <a:p>
            <a:pPr lvl="1"/>
            <a:r>
              <a:rPr lang="en-US" altLang="zh-TW" dirty="0"/>
              <a:t>A simulation block, i.e., a </a:t>
            </a:r>
            <a:r>
              <a:rPr lang="en-US" altLang="zh-TW" dirty="0" err="1"/>
              <a:t>testbench</a:t>
            </a:r>
            <a:endParaRPr lang="en-US" altLang="zh-TW" dirty="0"/>
          </a:p>
          <a:p>
            <a:endParaRPr lang="zh-TW" altLang="en-US" dirty="0"/>
          </a:p>
        </p:txBody>
      </p:sp>
      <p:sp>
        <p:nvSpPr>
          <p:cNvPr id="5" name="object 5"/>
          <p:cNvSpPr txBox="1">
            <a:spLocks noGrp="1"/>
          </p:cNvSpPr>
          <p:nvPr>
            <p:ph type="ftr" sz="quarter" idx="11"/>
          </p:nvPr>
        </p:nvSpPr>
        <p:spPr/>
        <p:txBody>
          <a:bodyPr/>
          <a:lstStyle/>
          <a:p>
            <a:r>
              <a:rPr lang="en-US"/>
              <a:t>Verilog</a:t>
            </a:r>
            <a:endParaRPr lang="en-US" dirty="0"/>
          </a:p>
        </p:txBody>
      </p:sp>
      <p:sp>
        <p:nvSpPr>
          <p:cNvPr id="4" name="object 4"/>
          <p:cNvSpPr txBox="1"/>
          <p:nvPr/>
        </p:nvSpPr>
        <p:spPr>
          <a:xfrm>
            <a:off x="623392" y="4509120"/>
            <a:ext cx="2573786" cy="975951"/>
          </a:xfrm>
          <a:prstGeom prst="rect">
            <a:avLst/>
          </a:prstGeom>
          <a:solidFill>
            <a:srgbClr val="C7FFF0"/>
          </a:solidFill>
          <a:ln w="12953">
            <a:solidFill>
              <a:srgbClr val="000000"/>
            </a:solidFill>
          </a:ln>
        </p:spPr>
        <p:txBody>
          <a:bodyPr vert="horz" wrap="square" lIns="0" tIns="28236" rIns="0" bIns="0" rtlCol="0">
            <a:spAutoFit/>
          </a:bodyPr>
          <a:lstStyle/>
          <a:p>
            <a:pPr marL="77647">
              <a:spcBef>
                <a:spcPts val="222"/>
              </a:spcBef>
            </a:pPr>
            <a:r>
              <a:rPr sz="1539" spc="-4" dirty="0">
                <a:solidFill>
                  <a:srgbClr val="FF0000"/>
                </a:solidFill>
                <a:latin typeface="Consolas" panose="020B0609020204030204" pitchFamily="49" charset="0"/>
                <a:cs typeface="Consolas"/>
              </a:rPr>
              <a:t>module</a:t>
            </a:r>
            <a:r>
              <a:rPr sz="1539" spc="-4" dirty="0">
                <a:latin typeface="Consolas" panose="020B0609020204030204" pitchFamily="49" charset="0"/>
                <a:cs typeface="Consolas"/>
              </a:rPr>
              <a:t> add_1 </a:t>
            </a:r>
            <a:r>
              <a:rPr sz="1539" dirty="0">
                <a:latin typeface="Consolas" panose="020B0609020204030204" pitchFamily="49" charset="0"/>
                <a:cs typeface="Consolas"/>
              </a:rPr>
              <a:t>(. .</a:t>
            </a:r>
            <a:r>
              <a:rPr sz="1539" spc="-73" dirty="0">
                <a:latin typeface="Consolas" panose="020B0609020204030204" pitchFamily="49" charset="0"/>
                <a:cs typeface="Consolas"/>
              </a:rPr>
              <a:t> </a:t>
            </a:r>
            <a:r>
              <a:rPr sz="1539" dirty="0">
                <a:latin typeface="Consolas" panose="020B0609020204030204" pitchFamily="49" charset="0"/>
                <a:cs typeface="Consolas"/>
              </a:rPr>
              <a:t>.)</a:t>
            </a:r>
            <a:r>
              <a:rPr sz="1539" dirty="0">
                <a:solidFill>
                  <a:srgbClr val="FF0000"/>
                </a:solidFill>
                <a:latin typeface="Consolas" panose="020B0609020204030204" pitchFamily="49" charset="0"/>
                <a:cs typeface="Consolas"/>
              </a:rPr>
              <a:t>;</a:t>
            </a:r>
          </a:p>
          <a:p>
            <a:pPr marL="185159"/>
            <a:r>
              <a:rPr sz="1539" dirty="0">
                <a:latin typeface="Consolas" panose="020B0609020204030204" pitchFamily="49" charset="0"/>
                <a:cs typeface="Consolas"/>
              </a:rPr>
              <a:t>. .</a:t>
            </a:r>
            <a:r>
              <a:rPr sz="1539" spc="-90" dirty="0">
                <a:latin typeface="Consolas" panose="020B0609020204030204" pitchFamily="49" charset="0"/>
                <a:cs typeface="Consolas"/>
              </a:rPr>
              <a:t> </a:t>
            </a:r>
            <a:r>
              <a:rPr sz="1539" dirty="0">
                <a:latin typeface="Consolas" panose="020B0609020204030204" pitchFamily="49" charset="0"/>
                <a:cs typeface="Consolas"/>
              </a:rPr>
              <a:t>.</a:t>
            </a:r>
          </a:p>
          <a:p>
            <a:pPr marL="185159"/>
            <a:r>
              <a:rPr sz="1539" dirty="0">
                <a:latin typeface="Consolas" panose="020B0609020204030204" pitchFamily="49" charset="0"/>
                <a:cs typeface="Consolas"/>
              </a:rPr>
              <a:t>. .</a:t>
            </a:r>
            <a:r>
              <a:rPr sz="1539" spc="-94" dirty="0">
                <a:latin typeface="Consolas" panose="020B0609020204030204" pitchFamily="49" charset="0"/>
                <a:cs typeface="Consolas"/>
              </a:rPr>
              <a:t> </a:t>
            </a:r>
            <a:r>
              <a:rPr sz="1539" dirty="0">
                <a:latin typeface="Consolas" panose="020B0609020204030204" pitchFamily="49" charset="0"/>
                <a:cs typeface="Consolas"/>
              </a:rPr>
              <a:t>.</a:t>
            </a:r>
          </a:p>
          <a:p>
            <a:pPr marL="77647"/>
            <a:r>
              <a:rPr sz="1539" spc="-4" dirty="0">
                <a:solidFill>
                  <a:srgbClr val="FF0000"/>
                </a:solidFill>
                <a:latin typeface="Consolas" panose="020B0609020204030204" pitchFamily="49" charset="0"/>
                <a:cs typeface="Consolas"/>
              </a:rPr>
              <a:t>endmodule</a:t>
            </a:r>
            <a:endParaRPr sz="1539" dirty="0">
              <a:solidFill>
                <a:srgbClr val="FF0000"/>
              </a:solidFill>
              <a:latin typeface="Consolas" panose="020B0609020204030204" pitchFamily="49" charset="0"/>
              <a:cs typeface="Consolas"/>
            </a:endParaRPr>
          </a:p>
        </p:txBody>
      </p:sp>
      <p:grpSp>
        <p:nvGrpSpPr>
          <p:cNvPr id="20" name="群組 19"/>
          <p:cNvGrpSpPr/>
          <p:nvPr/>
        </p:nvGrpSpPr>
        <p:grpSpPr>
          <a:xfrm>
            <a:off x="4006868" y="4151063"/>
            <a:ext cx="3542822" cy="1395276"/>
            <a:chOff x="8192583" y="4007047"/>
            <a:chExt cx="3542822" cy="1395276"/>
          </a:xfrm>
        </p:grpSpPr>
        <p:grpSp>
          <p:nvGrpSpPr>
            <p:cNvPr id="3" name="群組 2"/>
            <p:cNvGrpSpPr/>
            <p:nvPr/>
          </p:nvGrpSpPr>
          <p:grpSpPr>
            <a:xfrm>
              <a:off x="8569328" y="4007047"/>
              <a:ext cx="3166077" cy="1336728"/>
              <a:chOff x="8569328" y="4007047"/>
              <a:chExt cx="3166077" cy="1336728"/>
            </a:xfrm>
          </p:grpSpPr>
          <p:sp>
            <p:nvSpPr>
              <p:cNvPr id="7" name="object 3"/>
              <p:cNvSpPr/>
              <p:nvPr/>
            </p:nvSpPr>
            <p:spPr>
              <a:xfrm>
                <a:off x="9264352" y="4386260"/>
                <a:ext cx="1423727" cy="949152"/>
              </a:xfrm>
              <a:custGeom>
                <a:avLst/>
                <a:gdLst/>
                <a:ahLst/>
                <a:cxnLst/>
                <a:rect l="l" t="t" r="r" b="b"/>
                <a:pathLst>
                  <a:path w="1664970" h="1109980">
                    <a:moveTo>
                      <a:pt x="0" y="0"/>
                    </a:moveTo>
                    <a:lnTo>
                      <a:pt x="0" y="1109471"/>
                    </a:lnTo>
                    <a:lnTo>
                      <a:pt x="1664969" y="1109471"/>
                    </a:lnTo>
                    <a:lnTo>
                      <a:pt x="1664969" y="0"/>
                    </a:lnTo>
                    <a:lnTo>
                      <a:pt x="0" y="0"/>
                    </a:lnTo>
                    <a:close/>
                  </a:path>
                </a:pathLst>
              </a:custGeom>
              <a:solidFill>
                <a:srgbClr val="FFF5CC"/>
              </a:solidFill>
            </p:spPr>
            <p:txBody>
              <a:bodyPr wrap="square" lIns="0" tIns="0" rIns="0" bIns="0" rtlCol="0"/>
              <a:lstStyle/>
              <a:p>
                <a:endParaRPr/>
              </a:p>
            </p:txBody>
          </p:sp>
          <p:sp>
            <p:nvSpPr>
              <p:cNvPr id="8" name="object 4"/>
              <p:cNvSpPr/>
              <p:nvPr/>
            </p:nvSpPr>
            <p:spPr>
              <a:xfrm>
                <a:off x="9255881" y="4377791"/>
                <a:ext cx="1441102" cy="965984"/>
              </a:xfrm>
              <a:custGeom>
                <a:avLst/>
                <a:gdLst/>
                <a:ahLst/>
                <a:cxnLst/>
                <a:rect l="l" t="t" r="r" b="b"/>
                <a:pathLst>
                  <a:path w="1685289" h="1129664">
                    <a:moveTo>
                      <a:pt x="1684782" y="1129284"/>
                    </a:moveTo>
                    <a:lnTo>
                      <a:pt x="1684782" y="0"/>
                    </a:lnTo>
                    <a:lnTo>
                      <a:pt x="0" y="0"/>
                    </a:lnTo>
                    <a:lnTo>
                      <a:pt x="0" y="1129284"/>
                    </a:lnTo>
                    <a:lnTo>
                      <a:pt x="9905" y="1129284"/>
                    </a:lnTo>
                    <a:lnTo>
                      <a:pt x="9905" y="19050"/>
                    </a:lnTo>
                    <a:lnTo>
                      <a:pt x="19050" y="9906"/>
                    </a:lnTo>
                    <a:lnTo>
                      <a:pt x="19050" y="19050"/>
                    </a:lnTo>
                    <a:lnTo>
                      <a:pt x="1665731" y="19050"/>
                    </a:lnTo>
                    <a:lnTo>
                      <a:pt x="1665731" y="9906"/>
                    </a:lnTo>
                    <a:lnTo>
                      <a:pt x="1674876" y="19050"/>
                    </a:lnTo>
                    <a:lnTo>
                      <a:pt x="1674876" y="1129284"/>
                    </a:lnTo>
                    <a:lnTo>
                      <a:pt x="1684782" y="1129284"/>
                    </a:lnTo>
                    <a:close/>
                  </a:path>
                  <a:path w="1685289" h="1129664">
                    <a:moveTo>
                      <a:pt x="19050" y="19050"/>
                    </a:moveTo>
                    <a:lnTo>
                      <a:pt x="19050" y="9906"/>
                    </a:lnTo>
                    <a:lnTo>
                      <a:pt x="9905" y="19050"/>
                    </a:lnTo>
                    <a:lnTo>
                      <a:pt x="19050" y="19050"/>
                    </a:lnTo>
                    <a:close/>
                  </a:path>
                  <a:path w="1685289" h="1129664">
                    <a:moveTo>
                      <a:pt x="19050" y="1110234"/>
                    </a:moveTo>
                    <a:lnTo>
                      <a:pt x="19050" y="19050"/>
                    </a:lnTo>
                    <a:lnTo>
                      <a:pt x="9905" y="19050"/>
                    </a:lnTo>
                    <a:lnTo>
                      <a:pt x="9905" y="1110234"/>
                    </a:lnTo>
                    <a:lnTo>
                      <a:pt x="19050" y="1110234"/>
                    </a:lnTo>
                    <a:close/>
                  </a:path>
                  <a:path w="1685289" h="1129664">
                    <a:moveTo>
                      <a:pt x="1674876" y="1110234"/>
                    </a:moveTo>
                    <a:lnTo>
                      <a:pt x="9905" y="1110234"/>
                    </a:lnTo>
                    <a:lnTo>
                      <a:pt x="19050" y="1119378"/>
                    </a:lnTo>
                    <a:lnTo>
                      <a:pt x="19050" y="1129284"/>
                    </a:lnTo>
                    <a:lnTo>
                      <a:pt x="1665731" y="1129284"/>
                    </a:lnTo>
                    <a:lnTo>
                      <a:pt x="1665731" y="1119378"/>
                    </a:lnTo>
                    <a:lnTo>
                      <a:pt x="1674876" y="1110234"/>
                    </a:lnTo>
                    <a:close/>
                  </a:path>
                  <a:path w="1685289" h="1129664">
                    <a:moveTo>
                      <a:pt x="19050" y="1129284"/>
                    </a:moveTo>
                    <a:lnTo>
                      <a:pt x="19050" y="1119378"/>
                    </a:lnTo>
                    <a:lnTo>
                      <a:pt x="9905" y="1110234"/>
                    </a:lnTo>
                    <a:lnTo>
                      <a:pt x="9905" y="1129284"/>
                    </a:lnTo>
                    <a:lnTo>
                      <a:pt x="19050" y="1129284"/>
                    </a:lnTo>
                    <a:close/>
                  </a:path>
                  <a:path w="1685289" h="1129664">
                    <a:moveTo>
                      <a:pt x="1674876" y="19050"/>
                    </a:moveTo>
                    <a:lnTo>
                      <a:pt x="1665731" y="9906"/>
                    </a:lnTo>
                    <a:lnTo>
                      <a:pt x="1665731" y="19050"/>
                    </a:lnTo>
                    <a:lnTo>
                      <a:pt x="1674876" y="19050"/>
                    </a:lnTo>
                    <a:close/>
                  </a:path>
                  <a:path w="1685289" h="1129664">
                    <a:moveTo>
                      <a:pt x="1674876" y="1110234"/>
                    </a:moveTo>
                    <a:lnTo>
                      <a:pt x="1674876" y="19050"/>
                    </a:lnTo>
                    <a:lnTo>
                      <a:pt x="1665731" y="19050"/>
                    </a:lnTo>
                    <a:lnTo>
                      <a:pt x="1665731" y="1110234"/>
                    </a:lnTo>
                    <a:lnTo>
                      <a:pt x="1674876" y="1110234"/>
                    </a:lnTo>
                    <a:close/>
                  </a:path>
                  <a:path w="1685289" h="1129664">
                    <a:moveTo>
                      <a:pt x="1674876" y="1129284"/>
                    </a:moveTo>
                    <a:lnTo>
                      <a:pt x="1674876" y="1110234"/>
                    </a:lnTo>
                    <a:lnTo>
                      <a:pt x="1665731" y="1119378"/>
                    </a:lnTo>
                    <a:lnTo>
                      <a:pt x="1665731" y="1129284"/>
                    </a:lnTo>
                    <a:lnTo>
                      <a:pt x="1674876" y="1129284"/>
                    </a:lnTo>
                    <a:close/>
                  </a:path>
                </a:pathLst>
              </a:custGeom>
              <a:solidFill>
                <a:srgbClr val="000000"/>
              </a:solidFill>
            </p:spPr>
            <p:txBody>
              <a:bodyPr wrap="square" lIns="0" tIns="0" rIns="0" bIns="0" rtlCol="0"/>
              <a:lstStyle/>
              <a:p>
                <a:endParaRPr/>
              </a:p>
            </p:txBody>
          </p:sp>
          <p:sp>
            <p:nvSpPr>
              <p:cNvPr id="10" name="object 5"/>
              <p:cNvSpPr txBox="1"/>
              <p:nvPr/>
            </p:nvSpPr>
            <p:spPr>
              <a:xfrm>
                <a:off x="9264352" y="4684254"/>
                <a:ext cx="1423727" cy="326758"/>
              </a:xfrm>
              <a:prstGeom prst="rect">
                <a:avLst/>
              </a:prstGeom>
            </p:spPr>
            <p:txBody>
              <a:bodyPr vert="horz" wrap="square" lIns="0" tIns="10860" rIns="0" bIns="0" rtlCol="0">
                <a:spAutoFit/>
              </a:bodyPr>
              <a:lstStyle/>
              <a:p>
                <a:pPr marL="218824">
                  <a:spcBef>
                    <a:spcPts val="86"/>
                  </a:spcBef>
                </a:pPr>
                <a:r>
                  <a:rPr lang="en-US" sz="2052" spc="-4" dirty="0">
                    <a:latin typeface="Times New Roman"/>
                    <a:cs typeface="Times New Roman"/>
                  </a:rPr>
                  <a:t>  add_1</a:t>
                </a:r>
                <a:endParaRPr sz="2052" dirty="0">
                  <a:latin typeface="Times New Roman"/>
                  <a:cs typeface="Times New Roman"/>
                </a:endParaRPr>
              </a:p>
            </p:txBody>
          </p:sp>
          <p:sp>
            <p:nvSpPr>
              <p:cNvPr id="11" name="object 6"/>
              <p:cNvSpPr/>
              <p:nvPr/>
            </p:nvSpPr>
            <p:spPr>
              <a:xfrm>
                <a:off x="10688079" y="4599332"/>
                <a:ext cx="517472" cy="65159"/>
              </a:xfrm>
              <a:custGeom>
                <a:avLst/>
                <a:gdLst/>
                <a:ahLst/>
                <a:cxnLst/>
                <a:rect l="l" t="t" r="r" b="b"/>
                <a:pathLst>
                  <a:path w="605154" h="76200">
                    <a:moveTo>
                      <a:pt x="530771" y="28193"/>
                    </a:moveTo>
                    <a:lnTo>
                      <a:pt x="0" y="28193"/>
                    </a:lnTo>
                    <a:lnTo>
                      <a:pt x="0" y="47243"/>
                    </a:lnTo>
                    <a:lnTo>
                      <a:pt x="528815" y="47243"/>
                    </a:lnTo>
                    <a:lnTo>
                      <a:pt x="528815" y="38099"/>
                    </a:lnTo>
                    <a:lnTo>
                      <a:pt x="530771" y="28193"/>
                    </a:lnTo>
                    <a:close/>
                  </a:path>
                  <a:path w="605154" h="76200">
                    <a:moveTo>
                      <a:pt x="566928" y="47243"/>
                    </a:moveTo>
                    <a:lnTo>
                      <a:pt x="566928" y="28193"/>
                    </a:lnTo>
                    <a:lnTo>
                      <a:pt x="530771" y="28193"/>
                    </a:lnTo>
                    <a:lnTo>
                      <a:pt x="528815" y="38099"/>
                    </a:lnTo>
                    <a:lnTo>
                      <a:pt x="530620" y="47243"/>
                    </a:lnTo>
                    <a:lnTo>
                      <a:pt x="566928" y="47243"/>
                    </a:lnTo>
                    <a:close/>
                  </a:path>
                  <a:path w="605154" h="76200">
                    <a:moveTo>
                      <a:pt x="530620" y="47243"/>
                    </a:moveTo>
                    <a:lnTo>
                      <a:pt x="528815" y="38099"/>
                    </a:lnTo>
                    <a:lnTo>
                      <a:pt x="528815" y="47243"/>
                    </a:lnTo>
                    <a:lnTo>
                      <a:pt x="530620" y="47243"/>
                    </a:lnTo>
                    <a:close/>
                  </a:path>
                  <a:path w="605154" h="76200">
                    <a:moveTo>
                      <a:pt x="566928" y="76199"/>
                    </a:moveTo>
                    <a:lnTo>
                      <a:pt x="566928" y="47243"/>
                    </a:lnTo>
                    <a:lnTo>
                      <a:pt x="530620" y="47243"/>
                    </a:lnTo>
                    <a:lnTo>
                      <a:pt x="531768" y="53054"/>
                    </a:lnTo>
                    <a:lnTo>
                      <a:pt x="539865" y="65150"/>
                    </a:lnTo>
                    <a:lnTo>
                      <a:pt x="551966" y="73247"/>
                    </a:lnTo>
                    <a:lnTo>
                      <a:pt x="566928" y="76199"/>
                    </a:lnTo>
                    <a:close/>
                  </a:path>
                  <a:path w="605154" h="76200">
                    <a:moveTo>
                      <a:pt x="605028" y="38099"/>
                    </a:moveTo>
                    <a:lnTo>
                      <a:pt x="602075" y="23145"/>
                    </a:lnTo>
                    <a:lnTo>
                      <a:pt x="593979" y="11049"/>
                    </a:lnTo>
                    <a:lnTo>
                      <a:pt x="581882" y="2952"/>
                    </a:lnTo>
                    <a:lnTo>
                      <a:pt x="566928" y="0"/>
                    </a:lnTo>
                    <a:lnTo>
                      <a:pt x="551966" y="2952"/>
                    </a:lnTo>
                    <a:lnTo>
                      <a:pt x="539865" y="11048"/>
                    </a:lnTo>
                    <a:lnTo>
                      <a:pt x="531768" y="23145"/>
                    </a:lnTo>
                    <a:lnTo>
                      <a:pt x="530771" y="28193"/>
                    </a:lnTo>
                    <a:lnTo>
                      <a:pt x="566928" y="28193"/>
                    </a:lnTo>
                    <a:lnTo>
                      <a:pt x="566928" y="76199"/>
                    </a:lnTo>
                    <a:lnTo>
                      <a:pt x="581882" y="73247"/>
                    </a:lnTo>
                    <a:lnTo>
                      <a:pt x="593979" y="65150"/>
                    </a:lnTo>
                    <a:lnTo>
                      <a:pt x="602075" y="53054"/>
                    </a:lnTo>
                    <a:lnTo>
                      <a:pt x="605028" y="38099"/>
                    </a:lnTo>
                    <a:close/>
                  </a:path>
                </a:pathLst>
              </a:custGeom>
              <a:solidFill>
                <a:srgbClr val="000000"/>
              </a:solidFill>
            </p:spPr>
            <p:txBody>
              <a:bodyPr wrap="square" lIns="0" tIns="0" rIns="0" bIns="0" rtlCol="0"/>
              <a:lstStyle/>
              <a:p>
                <a:endParaRPr/>
              </a:p>
            </p:txBody>
          </p:sp>
          <p:sp>
            <p:nvSpPr>
              <p:cNvPr id="12" name="object 7"/>
              <p:cNvSpPr/>
              <p:nvPr/>
            </p:nvSpPr>
            <p:spPr>
              <a:xfrm>
                <a:off x="10688079" y="4970087"/>
                <a:ext cx="517472" cy="65159"/>
              </a:xfrm>
              <a:custGeom>
                <a:avLst/>
                <a:gdLst/>
                <a:ahLst/>
                <a:cxnLst/>
                <a:rect l="l" t="t" r="r" b="b"/>
                <a:pathLst>
                  <a:path w="605154" h="76200">
                    <a:moveTo>
                      <a:pt x="530771" y="28193"/>
                    </a:moveTo>
                    <a:lnTo>
                      <a:pt x="0" y="28193"/>
                    </a:lnTo>
                    <a:lnTo>
                      <a:pt x="0" y="47243"/>
                    </a:lnTo>
                    <a:lnTo>
                      <a:pt x="528815" y="47243"/>
                    </a:lnTo>
                    <a:lnTo>
                      <a:pt x="528815" y="38100"/>
                    </a:lnTo>
                    <a:lnTo>
                      <a:pt x="530771" y="28193"/>
                    </a:lnTo>
                    <a:close/>
                  </a:path>
                  <a:path w="605154" h="76200">
                    <a:moveTo>
                      <a:pt x="566928" y="47243"/>
                    </a:moveTo>
                    <a:lnTo>
                      <a:pt x="566928" y="28193"/>
                    </a:lnTo>
                    <a:lnTo>
                      <a:pt x="530771" y="28193"/>
                    </a:lnTo>
                    <a:lnTo>
                      <a:pt x="528815" y="38100"/>
                    </a:lnTo>
                    <a:lnTo>
                      <a:pt x="530660" y="47243"/>
                    </a:lnTo>
                    <a:lnTo>
                      <a:pt x="566928" y="47243"/>
                    </a:lnTo>
                    <a:close/>
                  </a:path>
                  <a:path w="605154" h="76200">
                    <a:moveTo>
                      <a:pt x="530660" y="47243"/>
                    </a:moveTo>
                    <a:lnTo>
                      <a:pt x="528815" y="38100"/>
                    </a:lnTo>
                    <a:lnTo>
                      <a:pt x="528815" y="47243"/>
                    </a:lnTo>
                    <a:lnTo>
                      <a:pt x="530660" y="47243"/>
                    </a:lnTo>
                    <a:close/>
                  </a:path>
                  <a:path w="605154" h="76200">
                    <a:moveTo>
                      <a:pt x="566928" y="76200"/>
                    </a:moveTo>
                    <a:lnTo>
                      <a:pt x="566928" y="47243"/>
                    </a:lnTo>
                    <a:lnTo>
                      <a:pt x="530660" y="47243"/>
                    </a:lnTo>
                    <a:lnTo>
                      <a:pt x="531768" y="52732"/>
                    </a:lnTo>
                    <a:lnTo>
                      <a:pt x="539865" y="64865"/>
                    </a:lnTo>
                    <a:lnTo>
                      <a:pt x="551966" y="73140"/>
                    </a:lnTo>
                    <a:lnTo>
                      <a:pt x="566928" y="76200"/>
                    </a:lnTo>
                    <a:close/>
                  </a:path>
                  <a:path w="605154" h="76200">
                    <a:moveTo>
                      <a:pt x="605028" y="38100"/>
                    </a:moveTo>
                    <a:lnTo>
                      <a:pt x="602075" y="23145"/>
                    </a:lnTo>
                    <a:lnTo>
                      <a:pt x="593979" y="11048"/>
                    </a:lnTo>
                    <a:lnTo>
                      <a:pt x="581882" y="2952"/>
                    </a:lnTo>
                    <a:lnTo>
                      <a:pt x="566928" y="0"/>
                    </a:lnTo>
                    <a:lnTo>
                      <a:pt x="551966" y="2952"/>
                    </a:lnTo>
                    <a:lnTo>
                      <a:pt x="539865" y="11049"/>
                    </a:lnTo>
                    <a:lnTo>
                      <a:pt x="531768" y="23145"/>
                    </a:lnTo>
                    <a:lnTo>
                      <a:pt x="530771" y="28193"/>
                    </a:lnTo>
                    <a:lnTo>
                      <a:pt x="566928" y="28193"/>
                    </a:lnTo>
                    <a:lnTo>
                      <a:pt x="566928" y="76200"/>
                    </a:lnTo>
                    <a:lnTo>
                      <a:pt x="581882" y="73140"/>
                    </a:lnTo>
                    <a:lnTo>
                      <a:pt x="593979" y="64865"/>
                    </a:lnTo>
                    <a:lnTo>
                      <a:pt x="602075" y="52732"/>
                    </a:lnTo>
                    <a:lnTo>
                      <a:pt x="605028" y="38100"/>
                    </a:lnTo>
                    <a:close/>
                  </a:path>
                </a:pathLst>
              </a:custGeom>
              <a:solidFill>
                <a:srgbClr val="000000"/>
              </a:solidFill>
            </p:spPr>
            <p:txBody>
              <a:bodyPr wrap="square" lIns="0" tIns="0" rIns="0" bIns="0" rtlCol="0"/>
              <a:lstStyle/>
              <a:p>
                <a:endParaRPr/>
              </a:p>
            </p:txBody>
          </p:sp>
          <p:sp>
            <p:nvSpPr>
              <p:cNvPr id="13" name="object 8"/>
              <p:cNvSpPr/>
              <p:nvPr/>
            </p:nvSpPr>
            <p:spPr>
              <a:xfrm>
                <a:off x="8746988" y="4599332"/>
                <a:ext cx="517472" cy="65159"/>
              </a:xfrm>
              <a:custGeom>
                <a:avLst/>
                <a:gdLst/>
                <a:ahLst/>
                <a:cxnLst/>
                <a:rect l="l" t="t" r="r" b="b"/>
                <a:pathLst>
                  <a:path w="605154" h="76200">
                    <a:moveTo>
                      <a:pt x="74244" y="28193"/>
                    </a:moveTo>
                    <a:lnTo>
                      <a:pt x="73247" y="23145"/>
                    </a:lnTo>
                    <a:lnTo>
                      <a:pt x="65150" y="11048"/>
                    </a:lnTo>
                    <a:lnTo>
                      <a:pt x="53054" y="2952"/>
                    </a:lnTo>
                    <a:lnTo>
                      <a:pt x="38100" y="0"/>
                    </a:lnTo>
                    <a:lnTo>
                      <a:pt x="23145" y="2952"/>
                    </a:lnTo>
                    <a:lnTo>
                      <a:pt x="11049" y="11049"/>
                    </a:lnTo>
                    <a:lnTo>
                      <a:pt x="2952" y="23145"/>
                    </a:lnTo>
                    <a:lnTo>
                      <a:pt x="0" y="38099"/>
                    </a:lnTo>
                    <a:lnTo>
                      <a:pt x="2952" y="53054"/>
                    </a:lnTo>
                    <a:lnTo>
                      <a:pt x="11049" y="65150"/>
                    </a:lnTo>
                    <a:lnTo>
                      <a:pt x="23145" y="73247"/>
                    </a:lnTo>
                    <a:lnTo>
                      <a:pt x="38100" y="76199"/>
                    </a:lnTo>
                    <a:lnTo>
                      <a:pt x="38100" y="28193"/>
                    </a:lnTo>
                    <a:lnTo>
                      <a:pt x="74244" y="28193"/>
                    </a:lnTo>
                    <a:close/>
                  </a:path>
                  <a:path w="605154" h="76200">
                    <a:moveTo>
                      <a:pt x="76200" y="38099"/>
                    </a:moveTo>
                    <a:lnTo>
                      <a:pt x="74244" y="28193"/>
                    </a:lnTo>
                    <a:lnTo>
                      <a:pt x="38100" y="28193"/>
                    </a:lnTo>
                    <a:lnTo>
                      <a:pt x="38100" y="47243"/>
                    </a:lnTo>
                    <a:lnTo>
                      <a:pt x="74394" y="47243"/>
                    </a:lnTo>
                    <a:lnTo>
                      <a:pt x="76200" y="38099"/>
                    </a:lnTo>
                    <a:close/>
                  </a:path>
                  <a:path w="605154" h="76200">
                    <a:moveTo>
                      <a:pt x="74394" y="47243"/>
                    </a:moveTo>
                    <a:lnTo>
                      <a:pt x="38100" y="47243"/>
                    </a:lnTo>
                    <a:lnTo>
                      <a:pt x="38100" y="76199"/>
                    </a:lnTo>
                    <a:lnTo>
                      <a:pt x="53054" y="73247"/>
                    </a:lnTo>
                    <a:lnTo>
                      <a:pt x="65150" y="65150"/>
                    </a:lnTo>
                    <a:lnTo>
                      <a:pt x="73247" y="53054"/>
                    </a:lnTo>
                    <a:lnTo>
                      <a:pt x="74394" y="47243"/>
                    </a:lnTo>
                    <a:close/>
                  </a:path>
                  <a:path w="605154" h="76200">
                    <a:moveTo>
                      <a:pt x="605027" y="47243"/>
                    </a:moveTo>
                    <a:lnTo>
                      <a:pt x="605027" y="28193"/>
                    </a:lnTo>
                    <a:lnTo>
                      <a:pt x="74244" y="28193"/>
                    </a:lnTo>
                    <a:lnTo>
                      <a:pt x="76200" y="38099"/>
                    </a:lnTo>
                    <a:lnTo>
                      <a:pt x="76200" y="47243"/>
                    </a:lnTo>
                    <a:lnTo>
                      <a:pt x="605027" y="47243"/>
                    </a:lnTo>
                    <a:close/>
                  </a:path>
                  <a:path w="605154" h="76200">
                    <a:moveTo>
                      <a:pt x="76200" y="47243"/>
                    </a:moveTo>
                    <a:lnTo>
                      <a:pt x="76200" y="38099"/>
                    </a:lnTo>
                    <a:lnTo>
                      <a:pt x="74394" y="47243"/>
                    </a:lnTo>
                    <a:lnTo>
                      <a:pt x="76200" y="47243"/>
                    </a:lnTo>
                    <a:close/>
                  </a:path>
                </a:pathLst>
              </a:custGeom>
              <a:solidFill>
                <a:srgbClr val="000000"/>
              </a:solidFill>
            </p:spPr>
            <p:txBody>
              <a:bodyPr wrap="square" lIns="0" tIns="0" rIns="0" bIns="0" rtlCol="0"/>
              <a:lstStyle/>
              <a:p>
                <a:endParaRPr/>
              </a:p>
            </p:txBody>
          </p:sp>
          <p:sp>
            <p:nvSpPr>
              <p:cNvPr id="14" name="object 9"/>
              <p:cNvSpPr/>
              <p:nvPr/>
            </p:nvSpPr>
            <p:spPr>
              <a:xfrm>
                <a:off x="8746988" y="4970087"/>
                <a:ext cx="517472" cy="65159"/>
              </a:xfrm>
              <a:custGeom>
                <a:avLst/>
                <a:gdLst/>
                <a:ahLst/>
                <a:cxnLst/>
                <a:rect l="l" t="t" r="r" b="b"/>
                <a:pathLst>
                  <a:path w="605154" h="76200">
                    <a:moveTo>
                      <a:pt x="74244" y="28193"/>
                    </a:moveTo>
                    <a:lnTo>
                      <a:pt x="73247" y="23145"/>
                    </a:lnTo>
                    <a:lnTo>
                      <a:pt x="65150" y="11049"/>
                    </a:lnTo>
                    <a:lnTo>
                      <a:pt x="53054" y="2952"/>
                    </a:lnTo>
                    <a:lnTo>
                      <a:pt x="38100" y="0"/>
                    </a:lnTo>
                    <a:lnTo>
                      <a:pt x="23145" y="2952"/>
                    </a:lnTo>
                    <a:lnTo>
                      <a:pt x="11049" y="11048"/>
                    </a:lnTo>
                    <a:lnTo>
                      <a:pt x="2952" y="23145"/>
                    </a:lnTo>
                    <a:lnTo>
                      <a:pt x="0" y="38100"/>
                    </a:lnTo>
                    <a:lnTo>
                      <a:pt x="2952" y="52732"/>
                    </a:lnTo>
                    <a:lnTo>
                      <a:pt x="11049" y="64865"/>
                    </a:lnTo>
                    <a:lnTo>
                      <a:pt x="23145" y="73140"/>
                    </a:lnTo>
                    <a:lnTo>
                      <a:pt x="38100" y="76200"/>
                    </a:lnTo>
                    <a:lnTo>
                      <a:pt x="38100" y="28193"/>
                    </a:lnTo>
                    <a:lnTo>
                      <a:pt x="74244" y="28193"/>
                    </a:lnTo>
                    <a:close/>
                  </a:path>
                  <a:path w="605154" h="76200">
                    <a:moveTo>
                      <a:pt x="76200" y="38100"/>
                    </a:moveTo>
                    <a:lnTo>
                      <a:pt x="74244" y="28193"/>
                    </a:lnTo>
                    <a:lnTo>
                      <a:pt x="38100" y="28193"/>
                    </a:lnTo>
                    <a:lnTo>
                      <a:pt x="38100" y="47243"/>
                    </a:lnTo>
                    <a:lnTo>
                      <a:pt x="74354" y="47243"/>
                    </a:lnTo>
                    <a:lnTo>
                      <a:pt x="76200" y="38100"/>
                    </a:lnTo>
                    <a:close/>
                  </a:path>
                  <a:path w="605154" h="76200">
                    <a:moveTo>
                      <a:pt x="74354" y="47243"/>
                    </a:moveTo>
                    <a:lnTo>
                      <a:pt x="38100" y="47243"/>
                    </a:lnTo>
                    <a:lnTo>
                      <a:pt x="38100" y="76200"/>
                    </a:lnTo>
                    <a:lnTo>
                      <a:pt x="53054" y="73140"/>
                    </a:lnTo>
                    <a:lnTo>
                      <a:pt x="65150" y="64865"/>
                    </a:lnTo>
                    <a:lnTo>
                      <a:pt x="73247" y="52732"/>
                    </a:lnTo>
                    <a:lnTo>
                      <a:pt x="74354" y="47243"/>
                    </a:lnTo>
                    <a:close/>
                  </a:path>
                  <a:path w="605154" h="76200">
                    <a:moveTo>
                      <a:pt x="605027" y="47243"/>
                    </a:moveTo>
                    <a:lnTo>
                      <a:pt x="605027" y="28193"/>
                    </a:lnTo>
                    <a:lnTo>
                      <a:pt x="74244" y="28193"/>
                    </a:lnTo>
                    <a:lnTo>
                      <a:pt x="76200" y="38100"/>
                    </a:lnTo>
                    <a:lnTo>
                      <a:pt x="76200" y="47243"/>
                    </a:lnTo>
                    <a:lnTo>
                      <a:pt x="605027" y="47243"/>
                    </a:lnTo>
                    <a:close/>
                  </a:path>
                  <a:path w="605154" h="76200">
                    <a:moveTo>
                      <a:pt x="76200" y="47243"/>
                    </a:moveTo>
                    <a:lnTo>
                      <a:pt x="76200" y="38100"/>
                    </a:lnTo>
                    <a:lnTo>
                      <a:pt x="74354" y="47243"/>
                    </a:lnTo>
                    <a:lnTo>
                      <a:pt x="76200" y="47243"/>
                    </a:lnTo>
                    <a:close/>
                  </a:path>
                </a:pathLst>
              </a:custGeom>
              <a:solidFill>
                <a:srgbClr val="000000"/>
              </a:solidFill>
            </p:spPr>
            <p:txBody>
              <a:bodyPr wrap="square" lIns="0" tIns="0" rIns="0" bIns="0" rtlCol="0"/>
              <a:lstStyle/>
              <a:p>
                <a:endParaRPr/>
              </a:p>
            </p:txBody>
          </p:sp>
          <p:sp>
            <p:nvSpPr>
              <p:cNvPr id="15" name="object 10"/>
              <p:cNvSpPr txBox="1"/>
              <p:nvPr/>
            </p:nvSpPr>
            <p:spPr>
              <a:xfrm>
                <a:off x="11279291" y="4458153"/>
                <a:ext cx="456114" cy="638574"/>
              </a:xfrm>
              <a:prstGeom prst="rect">
                <a:avLst/>
              </a:prstGeom>
            </p:spPr>
            <p:txBody>
              <a:bodyPr vert="horz" wrap="square" lIns="0" tIns="10860" rIns="0" bIns="0" rtlCol="0">
                <a:spAutoFit/>
              </a:bodyPr>
              <a:lstStyle/>
              <a:p>
                <a:pPr marL="32579">
                  <a:spcBef>
                    <a:spcPts val="86"/>
                  </a:spcBef>
                </a:pPr>
                <a:r>
                  <a:rPr sz="1539" spc="-4" dirty="0">
                    <a:latin typeface="Times New Roman"/>
                    <a:cs typeface="Times New Roman"/>
                  </a:rPr>
                  <a:t>sum</a:t>
                </a:r>
                <a:endParaRPr sz="1539">
                  <a:latin typeface="Times New Roman"/>
                  <a:cs typeface="Times New Roman"/>
                </a:endParaRPr>
              </a:p>
              <a:p>
                <a:pPr marL="10860">
                  <a:spcBef>
                    <a:spcPts val="1154"/>
                  </a:spcBef>
                </a:pPr>
                <a:r>
                  <a:rPr sz="1539" dirty="0">
                    <a:latin typeface="Times New Roman"/>
                    <a:cs typeface="Times New Roman"/>
                  </a:rPr>
                  <a:t>c_out</a:t>
                </a:r>
                <a:endParaRPr sz="1539">
                  <a:latin typeface="Times New Roman"/>
                  <a:cs typeface="Times New Roman"/>
                </a:endParaRPr>
              </a:p>
            </p:txBody>
          </p:sp>
          <p:sp>
            <p:nvSpPr>
              <p:cNvPr id="16" name="object 11"/>
              <p:cNvSpPr txBox="1"/>
              <p:nvPr/>
            </p:nvSpPr>
            <p:spPr>
              <a:xfrm>
                <a:off x="8569328" y="4458153"/>
                <a:ext cx="119458" cy="638574"/>
              </a:xfrm>
              <a:prstGeom prst="rect">
                <a:avLst/>
              </a:prstGeom>
            </p:spPr>
            <p:txBody>
              <a:bodyPr vert="horz" wrap="square" lIns="0" tIns="10860" rIns="0" bIns="0" rtlCol="0">
                <a:spAutoFit/>
              </a:bodyPr>
              <a:lstStyle/>
              <a:p>
                <a:pPr marL="10860">
                  <a:spcBef>
                    <a:spcPts val="86"/>
                  </a:spcBef>
                </a:pPr>
                <a:r>
                  <a:rPr sz="1539" dirty="0">
                    <a:latin typeface="Times New Roman"/>
                    <a:cs typeface="Times New Roman"/>
                  </a:rPr>
                  <a:t>a</a:t>
                </a:r>
              </a:p>
              <a:p>
                <a:pPr marL="10860">
                  <a:spcBef>
                    <a:spcPts val="1193"/>
                  </a:spcBef>
                </a:pPr>
                <a:r>
                  <a:rPr sz="1539" dirty="0">
                    <a:latin typeface="Times New Roman"/>
                    <a:cs typeface="Times New Roman"/>
                  </a:rPr>
                  <a:t>b</a:t>
                </a:r>
              </a:p>
            </p:txBody>
          </p:sp>
          <p:sp>
            <p:nvSpPr>
              <p:cNvPr id="17" name="文字方塊 16"/>
              <p:cNvSpPr txBox="1"/>
              <p:nvPr/>
            </p:nvSpPr>
            <p:spPr>
              <a:xfrm>
                <a:off x="9535484" y="4007047"/>
                <a:ext cx="771365" cy="369332"/>
              </a:xfrm>
              <a:prstGeom prst="rect">
                <a:avLst/>
              </a:prstGeom>
              <a:noFill/>
            </p:spPr>
            <p:txBody>
              <a:bodyPr wrap="none" rtlCol="0">
                <a:spAutoFit/>
              </a:bodyPr>
              <a:lstStyle/>
              <a:p>
                <a:r>
                  <a:rPr lang="en-US" altLang="zh-TW" dirty="0"/>
                  <a:t>add_1</a:t>
                </a:r>
                <a:endParaRPr lang="zh-TW" altLang="en-US" dirty="0"/>
              </a:p>
            </p:txBody>
          </p:sp>
        </p:grpSp>
        <p:sp>
          <p:nvSpPr>
            <p:cNvPr id="18" name="object 9"/>
            <p:cNvSpPr/>
            <p:nvPr/>
          </p:nvSpPr>
          <p:spPr>
            <a:xfrm>
              <a:off x="8751170" y="5196695"/>
              <a:ext cx="517472" cy="65159"/>
            </a:xfrm>
            <a:custGeom>
              <a:avLst/>
              <a:gdLst/>
              <a:ahLst/>
              <a:cxnLst/>
              <a:rect l="l" t="t" r="r" b="b"/>
              <a:pathLst>
                <a:path w="605154" h="76200">
                  <a:moveTo>
                    <a:pt x="74244" y="28193"/>
                  </a:moveTo>
                  <a:lnTo>
                    <a:pt x="73247" y="23145"/>
                  </a:lnTo>
                  <a:lnTo>
                    <a:pt x="65150" y="11049"/>
                  </a:lnTo>
                  <a:lnTo>
                    <a:pt x="53054" y="2952"/>
                  </a:lnTo>
                  <a:lnTo>
                    <a:pt x="38100" y="0"/>
                  </a:lnTo>
                  <a:lnTo>
                    <a:pt x="23145" y="2952"/>
                  </a:lnTo>
                  <a:lnTo>
                    <a:pt x="11049" y="11048"/>
                  </a:lnTo>
                  <a:lnTo>
                    <a:pt x="2952" y="23145"/>
                  </a:lnTo>
                  <a:lnTo>
                    <a:pt x="0" y="38100"/>
                  </a:lnTo>
                  <a:lnTo>
                    <a:pt x="2952" y="52732"/>
                  </a:lnTo>
                  <a:lnTo>
                    <a:pt x="11049" y="64865"/>
                  </a:lnTo>
                  <a:lnTo>
                    <a:pt x="23145" y="73140"/>
                  </a:lnTo>
                  <a:lnTo>
                    <a:pt x="38100" y="76200"/>
                  </a:lnTo>
                  <a:lnTo>
                    <a:pt x="38100" y="28193"/>
                  </a:lnTo>
                  <a:lnTo>
                    <a:pt x="74244" y="28193"/>
                  </a:lnTo>
                  <a:close/>
                </a:path>
                <a:path w="605154" h="76200">
                  <a:moveTo>
                    <a:pt x="76200" y="38100"/>
                  </a:moveTo>
                  <a:lnTo>
                    <a:pt x="74244" y="28193"/>
                  </a:lnTo>
                  <a:lnTo>
                    <a:pt x="38100" y="28193"/>
                  </a:lnTo>
                  <a:lnTo>
                    <a:pt x="38100" y="47243"/>
                  </a:lnTo>
                  <a:lnTo>
                    <a:pt x="74354" y="47243"/>
                  </a:lnTo>
                  <a:lnTo>
                    <a:pt x="76200" y="38100"/>
                  </a:lnTo>
                  <a:close/>
                </a:path>
                <a:path w="605154" h="76200">
                  <a:moveTo>
                    <a:pt x="74354" y="47243"/>
                  </a:moveTo>
                  <a:lnTo>
                    <a:pt x="38100" y="47243"/>
                  </a:lnTo>
                  <a:lnTo>
                    <a:pt x="38100" y="76200"/>
                  </a:lnTo>
                  <a:lnTo>
                    <a:pt x="53054" y="73140"/>
                  </a:lnTo>
                  <a:lnTo>
                    <a:pt x="65150" y="64865"/>
                  </a:lnTo>
                  <a:lnTo>
                    <a:pt x="73247" y="52732"/>
                  </a:lnTo>
                  <a:lnTo>
                    <a:pt x="74354" y="47243"/>
                  </a:lnTo>
                  <a:close/>
                </a:path>
                <a:path w="605154" h="76200">
                  <a:moveTo>
                    <a:pt x="605027" y="47243"/>
                  </a:moveTo>
                  <a:lnTo>
                    <a:pt x="605027" y="28193"/>
                  </a:lnTo>
                  <a:lnTo>
                    <a:pt x="74244" y="28193"/>
                  </a:lnTo>
                  <a:lnTo>
                    <a:pt x="76200" y="38100"/>
                  </a:lnTo>
                  <a:lnTo>
                    <a:pt x="76200" y="47243"/>
                  </a:lnTo>
                  <a:lnTo>
                    <a:pt x="605027" y="47243"/>
                  </a:lnTo>
                  <a:close/>
                </a:path>
                <a:path w="605154" h="76200">
                  <a:moveTo>
                    <a:pt x="76200" y="47243"/>
                  </a:moveTo>
                  <a:lnTo>
                    <a:pt x="76200" y="38100"/>
                  </a:lnTo>
                  <a:lnTo>
                    <a:pt x="74354" y="47243"/>
                  </a:lnTo>
                  <a:lnTo>
                    <a:pt x="76200" y="47243"/>
                  </a:lnTo>
                  <a:close/>
                </a:path>
              </a:pathLst>
            </a:custGeom>
            <a:solidFill>
              <a:srgbClr val="000000"/>
            </a:solidFill>
          </p:spPr>
          <p:txBody>
            <a:bodyPr wrap="square" lIns="0" tIns="0" rIns="0" bIns="0" rtlCol="0"/>
            <a:lstStyle/>
            <a:p>
              <a:endParaRPr/>
            </a:p>
          </p:txBody>
        </p:sp>
        <p:sp>
          <p:nvSpPr>
            <p:cNvPr id="19" name="文字方塊 18"/>
            <p:cNvSpPr txBox="1"/>
            <p:nvPr/>
          </p:nvSpPr>
          <p:spPr>
            <a:xfrm>
              <a:off x="8192583" y="5032991"/>
              <a:ext cx="572593" cy="369332"/>
            </a:xfrm>
            <a:prstGeom prst="rect">
              <a:avLst/>
            </a:prstGeom>
            <a:noFill/>
          </p:spPr>
          <p:txBody>
            <a:bodyPr wrap="none" rtlCol="0">
              <a:spAutoFit/>
            </a:bodyPr>
            <a:lstStyle/>
            <a:p>
              <a:r>
                <a:rPr lang="en-US" altLang="zh-TW" dirty="0" err="1"/>
                <a:t>c_in</a:t>
              </a:r>
              <a:endParaRPr lang="zh-TW" altLang="en-US" dirty="0"/>
            </a:p>
          </p:txBody>
        </p:sp>
      </p:grpSp>
    </p:spTree>
    <p:extLst>
      <p:ext uri="{BB962C8B-B14F-4D97-AF65-F5344CB8AC3E}">
        <p14:creationId xmlns:p14="http://schemas.microsoft.com/office/powerpoint/2010/main" val="34508616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Module Ports</a:t>
            </a:r>
            <a:endParaRPr lang="en-US" dirty="0"/>
          </a:p>
        </p:txBody>
      </p:sp>
      <p:sp>
        <p:nvSpPr>
          <p:cNvPr id="9" name="內容版面配置區 8"/>
          <p:cNvSpPr>
            <a:spLocks noGrp="1"/>
          </p:cNvSpPr>
          <p:nvPr>
            <p:ph sz="quarter" idx="1"/>
          </p:nvPr>
        </p:nvSpPr>
        <p:spPr/>
        <p:txBody>
          <a:bodyPr/>
          <a:lstStyle/>
          <a:p>
            <a:r>
              <a:rPr lang="en-US" altLang="zh-TW" dirty="0"/>
              <a:t>Module ports describe the input and output terminals of a  module</a:t>
            </a:r>
          </a:p>
          <a:p>
            <a:pPr lvl="1"/>
            <a:r>
              <a:rPr lang="en-US" altLang="zh-TW" dirty="0"/>
              <a:t>Listed in parentheses after the module name (no specific order)</a:t>
            </a:r>
          </a:p>
          <a:p>
            <a:pPr lvl="1"/>
            <a:r>
              <a:rPr lang="en-US" altLang="zh-TW" dirty="0"/>
              <a:t>Declared to be </a:t>
            </a:r>
            <a:r>
              <a:rPr lang="en-US" altLang="zh-TW" b="1" dirty="0">
                <a:solidFill>
                  <a:srgbClr val="002060"/>
                </a:solidFill>
              </a:rPr>
              <a:t>input</a:t>
            </a:r>
            <a:r>
              <a:rPr lang="en-US" altLang="zh-TW" dirty="0"/>
              <a:t>, </a:t>
            </a:r>
            <a:r>
              <a:rPr lang="en-US" altLang="zh-TW" b="1" dirty="0">
                <a:solidFill>
                  <a:srgbClr val="002060"/>
                </a:solidFill>
              </a:rPr>
              <a:t>output</a:t>
            </a:r>
            <a:r>
              <a:rPr lang="en-US" altLang="zh-TW" dirty="0"/>
              <a:t>, or </a:t>
            </a:r>
            <a:r>
              <a:rPr lang="en-US" altLang="zh-TW" b="1" dirty="0" err="1">
                <a:solidFill>
                  <a:srgbClr val="002060"/>
                </a:solidFill>
              </a:rPr>
              <a:t>inout</a:t>
            </a:r>
            <a:r>
              <a:rPr lang="en-US" altLang="zh-TW" dirty="0"/>
              <a:t> (bi-directional)</a:t>
            </a:r>
          </a:p>
          <a:p>
            <a:pPr lvl="1"/>
            <a:r>
              <a:rPr lang="en-US" altLang="zh-TW" dirty="0">
                <a:solidFill>
                  <a:srgbClr val="FF0000"/>
                </a:solidFill>
              </a:rPr>
              <a:t>//</a:t>
            </a:r>
            <a:r>
              <a:rPr lang="en-US" altLang="zh-TW" dirty="0"/>
              <a:t> single line comment, </a:t>
            </a:r>
            <a:r>
              <a:rPr lang="en-US" altLang="zh-TW" dirty="0">
                <a:solidFill>
                  <a:srgbClr val="FF0000"/>
                </a:solidFill>
              </a:rPr>
              <a:t>/* */ </a:t>
            </a:r>
            <a:r>
              <a:rPr lang="en-US" altLang="zh-TW" dirty="0"/>
              <a:t>multi-line comments, </a:t>
            </a:r>
            <a:r>
              <a:rPr lang="en-US" altLang="zh-TW" dirty="0">
                <a:solidFill>
                  <a:srgbClr val="FF0000"/>
                </a:solidFill>
              </a:rPr>
              <a:t>white space </a:t>
            </a:r>
            <a:r>
              <a:rPr lang="en-US" altLang="zh-TW" dirty="0"/>
              <a:t>is ignored</a:t>
            </a:r>
          </a:p>
          <a:p>
            <a:pPr lvl="2"/>
            <a:r>
              <a:rPr lang="en-US" altLang="zh-TW" dirty="0"/>
              <a:t>Like in C</a:t>
            </a:r>
          </a:p>
          <a:p>
            <a:pPr lvl="1"/>
            <a:endParaRPr lang="zh-TW" altLang="en-US" dirty="0"/>
          </a:p>
        </p:txBody>
      </p:sp>
      <p:sp>
        <p:nvSpPr>
          <p:cNvPr id="6" name="object 6"/>
          <p:cNvSpPr txBox="1"/>
          <p:nvPr/>
        </p:nvSpPr>
        <p:spPr>
          <a:xfrm>
            <a:off x="11935300" y="6453336"/>
            <a:ext cx="226428" cy="327242"/>
          </a:xfrm>
          <a:prstGeom prst="rect">
            <a:avLst/>
          </a:prstGeom>
        </p:spPr>
        <p:txBody>
          <a:bodyPr vert="horz" wrap="square" lIns="0" tIns="11403" rIns="0" bIns="0" rtlCol="0">
            <a:spAutoFit/>
          </a:bodyPr>
          <a:lstStyle/>
          <a:p>
            <a:pPr marL="32579">
              <a:spcBef>
                <a:spcPts val="90"/>
              </a:spcBef>
            </a:pPr>
            <a:fld id="{81D60167-4931-47E6-BA6A-407CBD079E47}" type="slidenum">
              <a:rPr sz="1026" dirty="0">
                <a:latin typeface="Tahoma"/>
                <a:cs typeface="Tahoma"/>
              </a:rPr>
              <a:pPr marL="32579">
                <a:spcBef>
                  <a:spcPts val="90"/>
                </a:spcBef>
              </a:pPr>
              <a:t>41</a:t>
            </a:fld>
            <a:endParaRPr sz="1026" dirty="0">
              <a:latin typeface="Tahoma"/>
              <a:cs typeface="Tahoma"/>
            </a:endParaRPr>
          </a:p>
        </p:txBody>
      </p:sp>
      <p:sp>
        <p:nvSpPr>
          <p:cNvPr id="4" name="object 4"/>
          <p:cNvSpPr txBox="1"/>
          <p:nvPr/>
        </p:nvSpPr>
        <p:spPr>
          <a:xfrm>
            <a:off x="2783632" y="3429000"/>
            <a:ext cx="4896544" cy="3107688"/>
          </a:xfrm>
          <a:prstGeom prst="rect">
            <a:avLst/>
          </a:prstGeom>
          <a:solidFill>
            <a:srgbClr val="C7FFF0"/>
          </a:solidFill>
          <a:ln w="12953">
            <a:solidFill>
              <a:srgbClr val="000000"/>
            </a:solidFill>
          </a:ln>
        </p:spPr>
        <p:txBody>
          <a:bodyPr vert="horz" wrap="square" lIns="0" tIns="28236" rIns="0" bIns="0" rtlCol="0">
            <a:spAutoFit/>
          </a:bodyPr>
          <a:lstStyle/>
          <a:p>
            <a:pPr marL="77647" marR="586971">
              <a:spcBef>
                <a:spcPts val="222"/>
              </a:spcBef>
            </a:pPr>
            <a:r>
              <a:rPr sz="1539" spc="-4" dirty="0">
                <a:latin typeface="Consolas"/>
                <a:cs typeface="Consolas"/>
              </a:rPr>
              <a:t>module add_1 (sum, a, </a:t>
            </a:r>
            <a:r>
              <a:rPr sz="1539" dirty="0">
                <a:latin typeface="Consolas"/>
                <a:cs typeface="Consolas"/>
              </a:rPr>
              <a:t>b, </a:t>
            </a:r>
            <a:r>
              <a:rPr sz="1539" spc="-4" dirty="0">
                <a:latin typeface="Consolas"/>
                <a:cs typeface="Consolas"/>
              </a:rPr>
              <a:t>c_in, c_out)</a:t>
            </a:r>
            <a:r>
              <a:rPr sz="1539" spc="-4" dirty="0">
                <a:solidFill>
                  <a:srgbClr val="FF0000"/>
                </a:solidFill>
                <a:latin typeface="Consolas"/>
                <a:cs typeface="Consolas"/>
              </a:rPr>
              <a:t>;</a:t>
            </a:r>
            <a:r>
              <a:rPr sz="1539" spc="-4" dirty="0">
                <a:latin typeface="Consolas"/>
                <a:cs typeface="Consolas"/>
              </a:rPr>
              <a:t> </a:t>
            </a:r>
            <a:endParaRPr lang="en-US" sz="1539" spc="-4" dirty="0">
              <a:latin typeface="Consolas"/>
              <a:cs typeface="Consolas"/>
            </a:endParaRPr>
          </a:p>
          <a:p>
            <a:pPr marL="77647" marR="586971">
              <a:spcBef>
                <a:spcPts val="222"/>
              </a:spcBef>
            </a:pPr>
            <a:r>
              <a:rPr sz="1539" spc="-4" dirty="0">
                <a:solidFill>
                  <a:srgbClr val="FF0000"/>
                </a:solidFill>
                <a:latin typeface="Consolas"/>
                <a:cs typeface="Consolas"/>
              </a:rPr>
              <a:t>output</a:t>
            </a:r>
            <a:r>
              <a:rPr sz="1539" spc="-13" dirty="0">
                <a:latin typeface="Consolas"/>
                <a:cs typeface="Consolas"/>
              </a:rPr>
              <a:t> </a:t>
            </a:r>
            <a:r>
              <a:rPr sz="1539" spc="-4" dirty="0">
                <a:latin typeface="Consolas"/>
                <a:cs typeface="Consolas"/>
              </a:rPr>
              <a:t>sum;</a:t>
            </a:r>
            <a:endParaRPr sz="1539" dirty="0">
              <a:latin typeface="Consolas"/>
              <a:cs typeface="Consolas"/>
            </a:endParaRPr>
          </a:p>
          <a:p>
            <a:pPr marL="77647" marR="3269877" indent="-543">
              <a:tabLst>
                <a:tab pos="829143" algn="l"/>
              </a:tabLst>
            </a:pPr>
            <a:r>
              <a:rPr sz="1539" spc="-4" dirty="0">
                <a:solidFill>
                  <a:srgbClr val="FF0000"/>
                </a:solidFill>
                <a:latin typeface="Consolas"/>
                <a:cs typeface="Consolas"/>
              </a:rPr>
              <a:t>input</a:t>
            </a:r>
            <a:r>
              <a:rPr sz="1539" spc="-4" dirty="0">
                <a:latin typeface="Consolas"/>
                <a:cs typeface="Consolas"/>
              </a:rPr>
              <a:t> </a:t>
            </a:r>
            <a:r>
              <a:rPr sz="1539" dirty="0">
                <a:latin typeface="Consolas"/>
                <a:cs typeface="Consolas"/>
              </a:rPr>
              <a:t>a;  </a:t>
            </a:r>
            <a:r>
              <a:rPr sz="1539" spc="-4" dirty="0">
                <a:solidFill>
                  <a:srgbClr val="FF0000"/>
                </a:solidFill>
                <a:latin typeface="Consolas"/>
                <a:cs typeface="Consolas"/>
              </a:rPr>
              <a:t>input</a:t>
            </a:r>
            <a:r>
              <a:rPr sz="1539" spc="-4" dirty="0">
                <a:latin typeface="Consolas"/>
                <a:cs typeface="Consolas"/>
              </a:rPr>
              <a:t> </a:t>
            </a:r>
            <a:r>
              <a:rPr sz="1539" dirty="0">
                <a:latin typeface="Consolas"/>
                <a:cs typeface="Consolas"/>
              </a:rPr>
              <a:t>b; </a:t>
            </a:r>
            <a:r>
              <a:rPr lang="en-US" sz="1539" dirty="0">
                <a:latin typeface="Consolas"/>
                <a:cs typeface="Consolas"/>
              </a:rPr>
              <a:t>  </a:t>
            </a:r>
            <a:r>
              <a:rPr sz="1539" spc="-4" dirty="0">
                <a:solidFill>
                  <a:srgbClr val="FF0000"/>
                </a:solidFill>
                <a:latin typeface="Consolas"/>
                <a:cs typeface="Consolas"/>
              </a:rPr>
              <a:t>input</a:t>
            </a:r>
            <a:r>
              <a:rPr sz="1539" spc="-4" dirty="0">
                <a:latin typeface="Consolas"/>
                <a:cs typeface="Consolas"/>
              </a:rPr>
              <a:t>	c_in;  </a:t>
            </a:r>
            <a:r>
              <a:rPr sz="1539" spc="-4" dirty="0">
                <a:solidFill>
                  <a:srgbClr val="FF0000"/>
                </a:solidFill>
                <a:latin typeface="Consolas"/>
                <a:cs typeface="Consolas"/>
              </a:rPr>
              <a:t>output</a:t>
            </a:r>
            <a:r>
              <a:rPr sz="1539" spc="-86" dirty="0">
                <a:latin typeface="Consolas"/>
                <a:cs typeface="Consolas"/>
              </a:rPr>
              <a:t> </a:t>
            </a:r>
            <a:r>
              <a:rPr lang="en-US" sz="1539" spc="-86" dirty="0">
                <a:latin typeface="Consolas"/>
                <a:cs typeface="Consolas"/>
              </a:rPr>
              <a:t> </a:t>
            </a:r>
            <a:r>
              <a:rPr sz="1539" spc="-4" dirty="0" err="1">
                <a:latin typeface="Consolas"/>
                <a:cs typeface="Consolas"/>
              </a:rPr>
              <a:t>c_out</a:t>
            </a:r>
            <a:r>
              <a:rPr sz="1539" spc="-4" dirty="0">
                <a:latin typeface="Consolas"/>
                <a:cs typeface="Consolas"/>
              </a:rPr>
              <a:t>;</a:t>
            </a:r>
            <a:endParaRPr sz="1539" dirty="0">
              <a:latin typeface="Consolas"/>
              <a:cs typeface="Consolas"/>
            </a:endParaRPr>
          </a:p>
          <a:p>
            <a:pPr>
              <a:spcBef>
                <a:spcPts val="43"/>
              </a:spcBef>
            </a:pPr>
            <a:endParaRPr sz="1539" dirty="0">
              <a:latin typeface="Consolas"/>
              <a:cs typeface="Consolas"/>
            </a:endParaRPr>
          </a:p>
          <a:p>
            <a:pPr marL="78190"/>
            <a:r>
              <a:rPr sz="1539" dirty="0">
                <a:latin typeface="Consolas"/>
                <a:cs typeface="Consolas"/>
              </a:rPr>
              <a:t>// </a:t>
            </a:r>
            <a:r>
              <a:rPr sz="1539" spc="-4" dirty="0">
                <a:latin typeface="Consolas"/>
                <a:cs typeface="Consolas"/>
              </a:rPr>
              <a:t>output sum,</a:t>
            </a:r>
            <a:r>
              <a:rPr sz="1539" spc="-97" dirty="0">
                <a:latin typeface="Consolas"/>
                <a:cs typeface="Consolas"/>
              </a:rPr>
              <a:t> </a:t>
            </a:r>
            <a:r>
              <a:rPr sz="1539" spc="-4" dirty="0">
                <a:latin typeface="Consolas"/>
                <a:cs typeface="Consolas"/>
              </a:rPr>
              <a:t>c_out;</a:t>
            </a:r>
            <a:endParaRPr sz="1539" dirty="0">
              <a:latin typeface="Consolas"/>
              <a:cs typeface="Consolas"/>
            </a:endParaRPr>
          </a:p>
          <a:p>
            <a:pPr marL="78190">
              <a:tabLst>
                <a:tab pos="1151136" algn="l"/>
              </a:tabLst>
            </a:pPr>
            <a:r>
              <a:rPr sz="1539" dirty="0">
                <a:latin typeface="Consolas"/>
                <a:cs typeface="Consolas"/>
              </a:rPr>
              <a:t>/</a:t>
            </a:r>
            <a:r>
              <a:rPr lang="en-US" sz="1539" dirty="0">
                <a:latin typeface="Consolas"/>
                <a:cs typeface="Consolas"/>
              </a:rPr>
              <a:t>*</a:t>
            </a:r>
            <a:r>
              <a:rPr sz="1539" spc="-9" dirty="0">
                <a:latin typeface="Consolas"/>
                <a:cs typeface="Consolas"/>
              </a:rPr>
              <a:t> </a:t>
            </a:r>
            <a:r>
              <a:rPr sz="1539" spc="-4" dirty="0">
                <a:latin typeface="Consolas"/>
                <a:cs typeface="Consolas"/>
              </a:rPr>
              <a:t>input	</a:t>
            </a:r>
            <a:r>
              <a:rPr sz="1539" dirty="0">
                <a:latin typeface="Consolas"/>
                <a:cs typeface="Consolas"/>
              </a:rPr>
              <a:t>a, b,</a:t>
            </a:r>
            <a:r>
              <a:rPr sz="1539" spc="-103" dirty="0">
                <a:latin typeface="Consolas"/>
                <a:cs typeface="Consolas"/>
              </a:rPr>
              <a:t> </a:t>
            </a:r>
            <a:r>
              <a:rPr sz="1539" spc="-4" dirty="0" err="1">
                <a:latin typeface="Consolas"/>
                <a:cs typeface="Consolas"/>
              </a:rPr>
              <a:t>c_in</a:t>
            </a:r>
            <a:r>
              <a:rPr sz="1539" spc="-4" dirty="0">
                <a:latin typeface="Consolas"/>
                <a:cs typeface="Consolas"/>
              </a:rPr>
              <a:t>;</a:t>
            </a:r>
            <a:endParaRPr lang="en-US" sz="1539" spc="-4" dirty="0">
              <a:latin typeface="Consolas"/>
              <a:cs typeface="Consolas"/>
            </a:endParaRPr>
          </a:p>
          <a:p>
            <a:pPr marL="78190">
              <a:tabLst>
                <a:tab pos="1151136" algn="l"/>
              </a:tabLst>
            </a:pPr>
            <a:r>
              <a:rPr lang="en-US" sz="1539" spc="-4" dirty="0">
                <a:latin typeface="Consolas"/>
                <a:cs typeface="Consolas"/>
              </a:rPr>
              <a:t>*/</a:t>
            </a:r>
            <a:endParaRPr sz="1539" dirty="0">
              <a:latin typeface="Consolas"/>
              <a:cs typeface="Consolas"/>
            </a:endParaRPr>
          </a:p>
          <a:p>
            <a:pPr marL="185702"/>
            <a:r>
              <a:rPr sz="1539" dirty="0">
                <a:latin typeface="Consolas"/>
                <a:cs typeface="Consolas"/>
              </a:rPr>
              <a:t>. .</a:t>
            </a:r>
            <a:r>
              <a:rPr sz="1539" spc="-94" dirty="0">
                <a:latin typeface="Consolas"/>
                <a:cs typeface="Consolas"/>
              </a:rPr>
              <a:t> </a:t>
            </a:r>
            <a:r>
              <a:rPr sz="1539" dirty="0">
                <a:latin typeface="Consolas"/>
                <a:cs typeface="Consolas"/>
              </a:rPr>
              <a:t>.</a:t>
            </a:r>
          </a:p>
          <a:p>
            <a:pPr marL="185702"/>
            <a:r>
              <a:rPr sz="1539" dirty="0">
                <a:latin typeface="Consolas"/>
                <a:cs typeface="Consolas"/>
              </a:rPr>
              <a:t>. .</a:t>
            </a:r>
            <a:r>
              <a:rPr sz="1539" spc="-94" dirty="0">
                <a:latin typeface="Consolas"/>
                <a:cs typeface="Consolas"/>
              </a:rPr>
              <a:t> </a:t>
            </a:r>
            <a:r>
              <a:rPr sz="1539" dirty="0">
                <a:latin typeface="Consolas"/>
                <a:cs typeface="Consolas"/>
              </a:rPr>
              <a:t>.</a:t>
            </a:r>
          </a:p>
          <a:p>
            <a:pPr marL="78190"/>
            <a:r>
              <a:rPr sz="1539" spc="-4" dirty="0">
                <a:latin typeface="Consolas"/>
                <a:cs typeface="Consolas"/>
              </a:rPr>
              <a:t>endmodule</a:t>
            </a:r>
            <a:endParaRPr sz="1539" dirty="0">
              <a:latin typeface="Consolas"/>
              <a:cs typeface="Consolas"/>
            </a:endParaRPr>
          </a:p>
        </p:txBody>
      </p:sp>
      <p:grpSp>
        <p:nvGrpSpPr>
          <p:cNvPr id="19" name="群組 18"/>
          <p:cNvGrpSpPr/>
          <p:nvPr/>
        </p:nvGrpSpPr>
        <p:grpSpPr>
          <a:xfrm>
            <a:off x="8192583" y="4007047"/>
            <a:ext cx="3542822" cy="1395276"/>
            <a:chOff x="8192583" y="4007047"/>
            <a:chExt cx="3542822" cy="1395276"/>
          </a:xfrm>
        </p:grpSpPr>
        <p:grpSp>
          <p:nvGrpSpPr>
            <p:cNvPr id="20" name="群組 19"/>
            <p:cNvGrpSpPr/>
            <p:nvPr/>
          </p:nvGrpSpPr>
          <p:grpSpPr>
            <a:xfrm>
              <a:off x="8569328" y="4007047"/>
              <a:ext cx="3166077" cy="1336728"/>
              <a:chOff x="8569328" y="4007047"/>
              <a:chExt cx="3166077" cy="1336728"/>
            </a:xfrm>
          </p:grpSpPr>
          <p:sp>
            <p:nvSpPr>
              <p:cNvPr id="23" name="object 3"/>
              <p:cNvSpPr/>
              <p:nvPr/>
            </p:nvSpPr>
            <p:spPr>
              <a:xfrm>
                <a:off x="9264352" y="4386260"/>
                <a:ext cx="1423727" cy="949152"/>
              </a:xfrm>
              <a:custGeom>
                <a:avLst/>
                <a:gdLst/>
                <a:ahLst/>
                <a:cxnLst/>
                <a:rect l="l" t="t" r="r" b="b"/>
                <a:pathLst>
                  <a:path w="1664970" h="1109980">
                    <a:moveTo>
                      <a:pt x="0" y="0"/>
                    </a:moveTo>
                    <a:lnTo>
                      <a:pt x="0" y="1109471"/>
                    </a:lnTo>
                    <a:lnTo>
                      <a:pt x="1664969" y="1109471"/>
                    </a:lnTo>
                    <a:lnTo>
                      <a:pt x="1664969" y="0"/>
                    </a:lnTo>
                    <a:lnTo>
                      <a:pt x="0" y="0"/>
                    </a:lnTo>
                    <a:close/>
                  </a:path>
                </a:pathLst>
              </a:custGeom>
              <a:solidFill>
                <a:srgbClr val="FFF5CC"/>
              </a:solidFill>
            </p:spPr>
            <p:txBody>
              <a:bodyPr wrap="square" lIns="0" tIns="0" rIns="0" bIns="0" rtlCol="0"/>
              <a:lstStyle/>
              <a:p>
                <a:endParaRPr/>
              </a:p>
            </p:txBody>
          </p:sp>
          <p:sp>
            <p:nvSpPr>
              <p:cNvPr id="24" name="object 4"/>
              <p:cNvSpPr/>
              <p:nvPr/>
            </p:nvSpPr>
            <p:spPr>
              <a:xfrm>
                <a:off x="9255881" y="4377791"/>
                <a:ext cx="1441102" cy="965984"/>
              </a:xfrm>
              <a:custGeom>
                <a:avLst/>
                <a:gdLst/>
                <a:ahLst/>
                <a:cxnLst/>
                <a:rect l="l" t="t" r="r" b="b"/>
                <a:pathLst>
                  <a:path w="1685289" h="1129664">
                    <a:moveTo>
                      <a:pt x="1684782" y="1129284"/>
                    </a:moveTo>
                    <a:lnTo>
                      <a:pt x="1684782" y="0"/>
                    </a:lnTo>
                    <a:lnTo>
                      <a:pt x="0" y="0"/>
                    </a:lnTo>
                    <a:lnTo>
                      <a:pt x="0" y="1129284"/>
                    </a:lnTo>
                    <a:lnTo>
                      <a:pt x="9905" y="1129284"/>
                    </a:lnTo>
                    <a:lnTo>
                      <a:pt x="9905" y="19050"/>
                    </a:lnTo>
                    <a:lnTo>
                      <a:pt x="19050" y="9906"/>
                    </a:lnTo>
                    <a:lnTo>
                      <a:pt x="19050" y="19050"/>
                    </a:lnTo>
                    <a:lnTo>
                      <a:pt x="1665731" y="19050"/>
                    </a:lnTo>
                    <a:lnTo>
                      <a:pt x="1665731" y="9906"/>
                    </a:lnTo>
                    <a:lnTo>
                      <a:pt x="1674876" y="19050"/>
                    </a:lnTo>
                    <a:lnTo>
                      <a:pt x="1674876" y="1129284"/>
                    </a:lnTo>
                    <a:lnTo>
                      <a:pt x="1684782" y="1129284"/>
                    </a:lnTo>
                    <a:close/>
                  </a:path>
                  <a:path w="1685289" h="1129664">
                    <a:moveTo>
                      <a:pt x="19050" y="19050"/>
                    </a:moveTo>
                    <a:lnTo>
                      <a:pt x="19050" y="9906"/>
                    </a:lnTo>
                    <a:lnTo>
                      <a:pt x="9905" y="19050"/>
                    </a:lnTo>
                    <a:lnTo>
                      <a:pt x="19050" y="19050"/>
                    </a:lnTo>
                    <a:close/>
                  </a:path>
                  <a:path w="1685289" h="1129664">
                    <a:moveTo>
                      <a:pt x="19050" y="1110234"/>
                    </a:moveTo>
                    <a:lnTo>
                      <a:pt x="19050" y="19050"/>
                    </a:lnTo>
                    <a:lnTo>
                      <a:pt x="9905" y="19050"/>
                    </a:lnTo>
                    <a:lnTo>
                      <a:pt x="9905" y="1110234"/>
                    </a:lnTo>
                    <a:lnTo>
                      <a:pt x="19050" y="1110234"/>
                    </a:lnTo>
                    <a:close/>
                  </a:path>
                  <a:path w="1685289" h="1129664">
                    <a:moveTo>
                      <a:pt x="1674876" y="1110234"/>
                    </a:moveTo>
                    <a:lnTo>
                      <a:pt x="9905" y="1110234"/>
                    </a:lnTo>
                    <a:lnTo>
                      <a:pt x="19050" y="1119378"/>
                    </a:lnTo>
                    <a:lnTo>
                      <a:pt x="19050" y="1129284"/>
                    </a:lnTo>
                    <a:lnTo>
                      <a:pt x="1665731" y="1129284"/>
                    </a:lnTo>
                    <a:lnTo>
                      <a:pt x="1665731" y="1119378"/>
                    </a:lnTo>
                    <a:lnTo>
                      <a:pt x="1674876" y="1110234"/>
                    </a:lnTo>
                    <a:close/>
                  </a:path>
                  <a:path w="1685289" h="1129664">
                    <a:moveTo>
                      <a:pt x="19050" y="1129284"/>
                    </a:moveTo>
                    <a:lnTo>
                      <a:pt x="19050" y="1119378"/>
                    </a:lnTo>
                    <a:lnTo>
                      <a:pt x="9905" y="1110234"/>
                    </a:lnTo>
                    <a:lnTo>
                      <a:pt x="9905" y="1129284"/>
                    </a:lnTo>
                    <a:lnTo>
                      <a:pt x="19050" y="1129284"/>
                    </a:lnTo>
                    <a:close/>
                  </a:path>
                  <a:path w="1685289" h="1129664">
                    <a:moveTo>
                      <a:pt x="1674876" y="19050"/>
                    </a:moveTo>
                    <a:lnTo>
                      <a:pt x="1665731" y="9906"/>
                    </a:lnTo>
                    <a:lnTo>
                      <a:pt x="1665731" y="19050"/>
                    </a:lnTo>
                    <a:lnTo>
                      <a:pt x="1674876" y="19050"/>
                    </a:lnTo>
                    <a:close/>
                  </a:path>
                  <a:path w="1685289" h="1129664">
                    <a:moveTo>
                      <a:pt x="1674876" y="1110234"/>
                    </a:moveTo>
                    <a:lnTo>
                      <a:pt x="1674876" y="19050"/>
                    </a:lnTo>
                    <a:lnTo>
                      <a:pt x="1665731" y="19050"/>
                    </a:lnTo>
                    <a:lnTo>
                      <a:pt x="1665731" y="1110234"/>
                    </a:lnTo>
                    <a:lnTo>
                      <a:pt x="1674876" y="1110234"/>
                    </a:lnTo>
                    <a:close/>
                  </a:path>
                  <a:path w="1685289" h="1129664">
                    <a:moveTo>
                      <a:pt x="1674876" y="1129284"/>
                    </a:moveTo>
                    <a:lnTo>
                      <a:pt x="1674876" y="1110234"/>
                    </a:lnTo>
                    <a:lnTo>
                      <a:pt x="1665731" y="1119378"/>
                    </a:lnTo>
                    <a:lnTo>
                      <a:pt x="1665731" y="1129284"/>
                    </a:lnTo>
                    <a:lnTo>
                      <a:pt x="1674876" y="1129284"/>
                    </a:lnTo>
                    <a:close/>
                  </a:path>
                </a:pathLst>
              </a:custGeom>
              <a:solidFill>
                <a:srgbClr val="000000"/>
              </a:solidFill>
            </p:spPr>
            <p:txBody>
              <a:bodyPr wrap="square" lIns="0" tIns="0" rIns="0" bIns="0" rtlCol="0"/>
              <a:lstStyle/>
              <a:p>
                <a:endParaRPr/>
              </a:p>
            </p:txBody>
          </p:sp>
          <p:sp>
            <p:nvSpPr>
              <p:cNvPr id="25" name="object 5"/>
              <p:cNvSpPr txBox="1"/>
              <p:nvPr/>
            </p:nvSpPr>
            <p:spPr>
              <a:xfrm>
                <a:off x="9264352" y="4684254"/>
                <a:ext cx="1423727" cy="326758"/>
              </a:xfrm>
              <a:prstGeom prst="rect">
                <a:avLst/>
              </a:prstGeom>
            </p:spPr>
            <p:txBody>
              <a:bodyPr vert="horz" wrap="square" lIns="0" tIns="10860" rIns="0" bIns="0" rtlCol="0">
                <a:spAutoFit/>
              </a:bodyPr>
              <a:lstStyle/>
              <a:p>
                <a:pPr marL="218824">
                  <a:spcBef>
                    <a:spcPts val="86"/>
                  </a:spcBef>
                </a:pPr>
                <a:r>
                  <a:rPr lang="en-US" sz="2052" spc="-4" dirty="0">
                    <a:latin typeface="Times New Roman"/>
                    <a:cs typeface="Times New Roman"/>
                  </a:rPr>
                  <a:t>  add_1</a:t>
                </a:r>
                <a:endParaRPr sz="2052" dirty="0">
                  <a:latin typeface="Times New Roman"/>
                  <a:cs typeface="Times New Roman"/>
                </a:endParaRPr>
              </a:p>
            </p:txBody>
          </p:sp>
          <p:sp>
            <p:nvSpPr>
              <p:cNvPr id="26" name="object 6"/>
              <p:cNvSpPr/>
              <p:nvPr/>
            </p:nvSpPr>
            <p:spPr>
              <a:xfrm>
                <a:off x="10688079" y="4599332"/>
                <a:ext cx="517472" cy="65159"/>
              </a:xfrm>
              <a:custGeom>
                <a:avLst/>
                <a:gdLst/>
                <a:ahLst/>
                <a:cxnLst/>
                <a:rect l="l" t="t" r="r" b="b"/>
                <a:pathLst>
                  <a:path w="605154" h="76200">
                    <a:moveTo>
                      <a:pt x="530771" y="28193"/>
                    </a:moveTo>
                    <a:lnTo>
                      <a:pt x="0" y="28193"/>
                    </a:lnTo>
                    <a:lnTo>
                      <a:pt x="0" y="47243"/>
                    </a:lnTo>
                    <a:lnTo>
                      <a:pt x="528815" y="47243"/>
                    </a:lnTo>
                    <a:lnTo>
                      <a:pt x="528815" y="38099"/>
                    </a:lnTo>
                    <a:lnTo>
                      <a:pt x="530771" y="28193"/>
                    </a:lnTo>
                    <a:close/>
                  </a:path>
                  <a:path w="605154" h="76200">
                    <a:moveTo>
                      <a:pt x="566928" y="47243"/>
                    </a:moveTo>
                    <a:lnTo>
                      <a:pt x="566928" y="28193"/>
                    </a:lnTo>
                    <a:lnTo>
                      <a:pt x="530771" y="28193"/>
                    </a:lnTo>
                    <a:lnTo>
                      <a:pt x="528815" y="38099"/>
                    </a:lnTo>
                    <a:lnTo>
                      <a:pt x="530620" y="47243"/>
                    </a:lnTo>
                    <a:lnTo>
                      <a:pt x="566928" y="47243"/>
                    </a:lnTo>
                    <a:close/>
                  </a:path>
                  <a:path w="605154" h="76200">
                    <a:moveTo>
                      <a:pt x="530620" y="47243"/>
                    </a:moveTo>
                    <a:lnTo>
                      <a:pt x="528815" y="38099"/>
                    </a:lnTo>
                    <a:lnTo>
                      <a:pt x="528815" y="47243"/>
                    </a:lnTo>
                    <a:lnTo>
                      <a:pt x="530620" y="47243"/>
                    </a:lnTo>
                    <a:close/>
                  </a:path>
                  <a:path w="605154" h="76200">
                    <a:moveTo>
                      <a:pt x="566928" y="76199"/>
                    </a:moveTo>
                    <a:lnTo>
                      <a:pt x="566928" y="47243"/>
                    </a:lnTo>
                    <a:lnTo>
                      <a:pt x="530620" y="47243"/>
                    </a:lnTo>
                    <a:lnTo>
                      <a:pt x="531768" y="53054"/>
                    </a:lnTo>
                    <a:lnTo>
                      <a:pt x="539865" y="65150"/>
                    </a:lnTo>
                    <a:lnTo>
                      <a:pt x="551966" y="73247"/>
                    </a:lnTo>
                    <a:lnTo>
                      <a:pt x="566928" y="76199"/>
                    </a:lnTo>
                    <a:close/>
                  </a:path>
                  <a:path w="605154" h="76200">
                    <a:moveTo>
                      <a:pt x="605028" y="38099"/>
                    </a:moveTo>
                    <a:lnTo>
                      <a:pt x="602075" y="23145"/>
                    </a:lnTo>
                    <a:lnTo>
                      <a:pt x="593979" y="11049"/>
                    </a:lnTo>
                    <a:lnTo>
                      <a:pt x="581882" y="2952"/>
                    </a:lnTo>
                    <a:lnTo>
                      <a:pt x="566928" y="0"/>
                    </a:lnTo>
                    <a:lnTo>
                      <a:pt x="551966" y="2952"/>
                    </a:lnTo>
                    <a:lnTo>
                      <a:pt x="539865" y="11048"/>
                    </a:lnTo>
                    <a:lnTo>
                      <a:pt x="531768" y="23145"/>
                    </a:lnTo>
                    <a:lnTo>
                      <a:pt x="530771" y="28193"/>
                    </a:lnTo>
                    <a:lnTo>
                      <a:pt x="566928" y="28193"/>
                    </a:lnTo>
                    <a:lnTo>
                      <a:pt x="566928" y="76199"/>
                    </a:lnTo>
                    <a:lnTo>
                      <a:pt x="581882" y="73247"/>
                    </a:lnTo>
                    <a:lnTo>
                      <a:pt x="593979" y="65150"/>
                    </a:lnTo>
                    <a:lnTo>
                      <a:pt x="602075" y="53054"/>
                    </a:lnTo>
                    <a:lnTo>
                      <a:pt x="605028" y="38099"/>
                    </a:lnTo>
                    <a:close/>
                  </a:path>
                </a:pathLst>
              </a:custGeom>
              <a:solidFill>
                <a:srgbClr val="000000"/>
              </a:solidFill>
            </p:spPr>
            <p:txBody>
              <a:bodyPr wrap="square" lIns="0" tIns="0" rIns="0" bIns="0" rtlCol="0"/>
              <a:lstStyle/>
              <a:p>
                <a:endParaRPr/>
              </a:p>
            </p:txBody>
          </p:sp>
          <p:sp>
            <p:nvSpPr>
              <p:cNvPr id="27" name="object 7"/>
              <p:cNvSpPr/>
              <p:nvPr/>
            </p:nvSpPr>
            <p:spPr>
              <a:xfrm>
                <a:off x="10688079" y="4970087"/>
                <a:ext cx="517472" cy="65159"/>
              </a:xfrm>
              <a:custGeom>
                <a:avLst/>
                <a:gdLst/>
                <a:ahLst/>
                <a:cxnLst/>
                <a:rect l="l" t="t" r="r" b="b"/>
                <a:pathLst>
                  <a:path w="605154" h="76200">
                    <a:moveTo>
                      <a:pt x="530771" y="28193"/>
                    </a:moveTo>
                    <a:lnTo>
                      <a:pt x="0" y="28193"/>
                    </a:lnTo>
                    <a:lnTo>
                      <a:pt x="0" y="47243"/>
                    </a:lnTo>
                    <a:lnTo>
                      <a:pt x="528815" y="47243"/>
                    </a:lnTo>
                    <a:lnTo>
                      <a:pt x="528815" y="38100"/>
                    </a:lnTo>
                    <a:lnTo>
                      <a:pt x="530771" y="28193"/>
                    </a:lnTo>
                    <a:close/>
                  </a:path>
                  <a:path w="605154" h="76200">
                    <a:moveTo>
                      <a:pt x="566928" y="47243"/>
                    </a:moveTo>
                    <a:lnTo>
                      <a:pt x="566928" y="28193"/>
                    </a:lnTo>
                    <a:lnTo>
                      <a:pt x="530771" y="28193"/>
                    </a:lnTo>
                    <a:lnTo>
                      <a:pt x="528815" y="38100"/>
                    </a:lnTo>
                    <a:lnTo>
                      <a:pt x="530660" y="47243"/>
                    </a:lnTo>
                    <a:lnTo>
                      <a:pt x="566928" y="47243"/>
                    </a:lnTo>
                    <a:close/>
                  </a:path>
                  <a:path w="605154" h="76200">
                    <a:moveTo>
                      <a:pt x="530660" y="47243"/>
                    </a:moveTo>
                    <a:lnTo>
                      <a:pt x="528815" y="38100"/>
                    </a:lnTo>
                    <a:lnTo>
                      <a:pt x="528815" y="47243"/>
                    </a:lnTo>
                    <a:lnTo>
                      <a:pt x="530660" y="47243"/>
                    </a:lnTo>
                    <a:close/>
                  </a:path>
                  <a:path w="605154" h="76200">
                    <a:moveTo>
                      <a:pt x="566928" y="76200"/>
                    </a:moveTo>
                    <a:lnTo>
                      <a:pt x="566928" y="47243"/>
                    </a:lnTo>
                    <a:lnTo>
                      <a:pt x="530660" y="47243"/>
                    </a:lnTo>
                    <a:lnTo>
                      <a:pt x="531768" y="52732"/>
                    </a:lnTo>
                    <a:lnTo>
                      <a:pt x="539865" y="64865"/>
                    </a:lnTo>
                    <a:lnTo>
                      <a:pt x="551966" y="73140"/>
                    </a:lnTo>
                    <a:lnTo>
                      <a:pt x="566928" y="76200"/>
                    </a:lnTo>
                    <a:close/>
                  </a:path>
                  <a:path w="605154" h="76200">
                    <a:moveTo>
                      <a:pt x="605028" y="38100"/>
                    </a:moveTo>
                    <a:lnTo>
                      <a:pt x="602075" y="23145"/>
                    </a:lnTo>
                    <a:lnTo>
                      <a:pt x="593979" y="11048"/>
                    </a:lnTo>
                    <a:lnTo>
                      <a:pt x="581882" y="2952"/>
                    </a:lnTo>
                    <a:lnTo>
                      <a:pt x="566928" y="0"/>
                    </a:lnTo>
                    <a:lnTo>
                      <a:pt x="551966" y="2952"/>
                    </a:lnTo>
                    <a:lnTo>
                      <a:pt x="539865" y="11049"/>
                    </a:lnTo>
                    <a:lnTo>
                      <a:pt x="531768" y="23145"/>
                    </a:lnTo>
                    <a:lnTo>
                      <a:pt x="530771" y="28193"/>
                    </a:lnTo>
                    <a:lnTo>
                      <a:pt x="566928" y="28193"/>
                    </a:lnTo>
                    <a:lnTo>
                      <a:pt x="566928" y="76200"/>
                    </a:lnTo>
                    <a:lnTo>
                      <a:pt x="581882" y="73140"/>
                    </a:lnTo>
                    <a:lnTo>
                      <a:pt x="593979" y="64865"/>
                    </a:lnTo>
                    <a:lnTo>
                      <a:pt x="602075" y="52732"/>
                    </a:lnTo>
                    <a:lnTo>
                      <a:pt x="605028" y="38100"/>
                    </a:lnTo>
                    <a:close/>
                  </a:path>
                </a:pathLst>
              </a:custGeom>
              <a:solidFill>
                <a:srgbClr val="000000"/>
              </a:solidFill>
            </p:spPr>
            <p:txBody>
              <a:bodyPr wrap="square" lIns="0" tIns="0" rIns="0" bIns="0" rtlCol="0"/>
              <a:lstStyle/>
              <a:p>
                <a:endParaRPr/>
              </a:p>
            </p:txBody>
          </p:sp>
          <p:sp>
            <p:nvSpPr>
              <p:cNvPr id="28" name="object 8"/>
              <p:cNvSpPr/>
              <p:nvPr/>
            </p:nvSpPr>
            <p:spPr>
              <a:xfrm>
                <a:off x="8746988" y="4599332"/>
                <a:ext cx="517472" cy="65159"/>
              </a:xfrm>
              <a:custGeom>
                <a:avLst/>
                <a:gdLst/>
                <a:ahLst/>
                <a:cxnLst/>
                <a:rect l="l" t="t" r="r" b="b"/>
                <a:pathLst>
                  <a:path w="605154" h="76200">
                    <a:moveTo>
                      <a:pt x="74244" y="28193"/>
                    </a:moveTo>
                    <a:lnTo>
                      <a:pt x="73247" y="23145"/>
                    </a:lnTo>
                    <a:lnTo>
                      <a:pt x="65150" y="11048"/>
                    </a:lnTo>
                    <a:lnTo>
                      <a:pt x="53054" y="2952"/>
                    </a:lnTo>
                    <a:lnTo>
                      <a:pt x="38100" y="0"/>
                    </a:lnTo>
                    <a:lnTo>
                      <a:pt x="23145" y="2952"/>
                    </a:lnTo>
                    <a:lnTo>
                      <a:pt x="11049" y="11049"/>
                    </a:lnTo>
                    <a:lnTo>
                      <a:pt x="2952" y="23145"/>
                    </a:lnTo>
                    <a:lnTo>
                      <a:pt x="0" y="38099"/>
                    </a:lnTo>
                    <a:lnTo>
                      <a:pt x="2952" y="53054"/>
                    </a:lnTo>
                    <a:lnTo>
                      <a:pt x="11049" y="65150"/>
                    </a:lnTo>
                    <a:lnTo>
                      <a:pt x="23145" y="73247"/>
                    </a:lnTo>
                    <a:lnTo>
                      <a:pt x="38100" y="76199"/>
                    </a:lnTo>
                    <a:lnTo>
                      <a:pt x="38100" y="28193"/>
                    </a:lnTo>
                    <a:lnTo>
                      <a:pt x="74244" y="28193"/>
                    </a:lnTo>
                    <a:close/>
                  </a:path>
                  <a:path w="605154" h="76200">
                    <a:moveTo>
                      <a:pt x="76200" y="38099"/>
                    </a:moveTo>
                    <a:lnTo>
                      <a:pt x="74244" y="28193"/>
                    </a:lnTo>
                    <a:lnTo>
                      <a:pt x="38100" y="28193"/>
                    </a:lnTo>
                    <a:lnTo>
                      <a:pt x="38100" y="47243"/>
                    </a:lnTo>
                    <a:lnTo>
                      <a:pt x="74394" y="47243"/>
                    </a:lnTo>
                    <a:lnTo>
                      <a:pt x="76200" y="38099"/>
                    </a:lnTo>
                    <a:close/>
                  </a:path>
                  <a:path w="605154" h="76200">
                    <a:moveTo>
                      <a:pt x="74394" y="47243"/>
                    </a:moveTo>
                    <a:lnTo>
                      <a:pt x="38100" y="47243"/>
                    </a:lnTo>
                    <a:lnTo>
                      <a:pt x="38100" y="76199"/>
                    </a:lnTo>
                    <a:lnTo>
                      <a:pt x="53054" y="73247"/>
                    </a:lnTo>
                    <a:lnTo>
                      <a:pt x="65150" y="65150"/>
                    </a:lnTo>
                    <a:lnTo>
                      <a:pt x="73247" y="53054"/>
                    </a:lnTo>
                    <a:lnTo>
                      <a:pt x="74394" y="47243"/>
                    </a:lnTo>
                    <a:close/>
                  </a:path>
                  <a:path w="605154" h="76200">
                    <a:moveTo>
                      <a:pt x="605027" y="47243"/>
                    </a:moveTo>
                    <a:lnTo>
                      <a:pt x="605027" y="28193"/>
                    </a:lnTo>
                    <a:lnTo>
                      <a:pt x="74244" y="28193"/>
                    </a:lnTo>
                    <a:lnTo>
                      <a:pt x="76200" y="38099"/>
                    </a:lnTo>
                    <a:lnTo>
                      <a:pt x="76200" y="47243"/>
                    </a:lnTo>
                    <a:lnTo>
                      <a:pt x="605027" y="47243"/>
                    </a:lnTo>
                    <a:close/>
                  </a:path>
                  <a:path w="605154" h="76200">
                    <a:moveTo>
                      <a:pt x="76200" y="47243"/>
                    </a:moveTo>
                    <a:lnTo>
                      <a:pt x="76200" y="38099"/>
                    </a:lnTo>
                    <a:lnTo>
                      <a:pt x="74394" y="47243"/>
                    </a:lnTo>
                    <a:lnTo>
                      <a:pt x="76200" y="47243"/>
                    </a:lnTo>
                    <a:close/>
                  </a:path>
                </a:pathLst>
              </a:custGeom>
              <a:solidFill>
                <a:srgbClr val="000000"/>
              </a:solidFill>
            </p:spPr>
            <p:txBody>
              <a:bodyPr wrap="square" lIns="0" tIns="0" rIns="0" bIns="0" rtlCol="0"/>
              <a:lstStyle/>
              <a:p>
                <a:endParaRPr/>
              </a:p>
            </p:txBody>
          </p:sp>
          <p:sp>
            <p:nvSpPr>
              <p:cNvPr id="29" name="object 9"/>
              <p:cNvSpPr/>
              <p:nvPr/>
            </p:nvSpPr>
            <p:spPr>
              <a:xfrm>
                <a:off x="8746988" y="4970087"/>
                <a:ext cx="517472" cy="65159"/>
              </a:xfrm>
              <a:custGeom>
                <a:avLst/>
                <a:gdLst/>
                <a:ahLst/>
                <a:cxnLst/>
                <a:rect l="l" t="t" r="r" b="b"/>
                <a:pathLst>
                  <a:path w="605154" h="76200">
                    <a:moveTo>
                      <a:pt x="74244" y="28193"/>
                    </a:moveTo>
                    <a:lnTo>
                      <a:pt x="73247" y="23145"/>
                    </a:lnTo>
                    <a:lnTo>
                      <a:pt x="65150" y="11049"/>
                    </a:lnTo>
                    <a:lnTo>
                      <a:pt x="53054" y="2952"/>
                    </a:lnTo>
                    <a:lnTo>
                      <a:pt x="38100" y="0"/>
                    </a:lnTo>
                    <a:lnTo>
                      <a:pt x="23145" y="2952"/>
                    </a:lnTo>
                    <a:lnTo>
                      <a:pt x="11049" y="11048"/>
                    </a:lnTo>
                    <a:lnTo>
                      <a:pt x="2952" y="23145"/>
                    </a:lnTo>
                    <a:lnTo>
                      <a:pt x="0" y="38100"/>
                    </a:lnTo>
                    <a:lnTo>
                      <a:pt x="2952" y="52732"/>
                    </a:lnTo>
                    <a:lnTo>
                      <a:pt x="11049" y="64865"/>
                    </a:lnTo>
                    <a:lnTo>
                      <a:pt x="23145" y="73140"/>
                    </a:lnTo>
                    <a:lnTo>
                      <a:pt x="38100" y="76200"/>
                    </a:lnTo>
                    <a:lnTo>
                      <a:pt x="38100" y="28193"/>
                    </a:lnTo>
                    <a:lnTo>
                      <a:pt x="74244" y="28193"/>
                    </a:lnTo>
                    <a:close/>
                  </a:path>
                  <a:path w="605154" h="76200">
                    <a:moveTo>
                      <a:pt x="76200" y="38100"/>
                    </a:moveTo>
                    <a:lnTo>
                      <a:pt x="74244" y="28193"/>
                    </a:lnTo>
                    <a:lnTo>
                      <a:pt x="38100" y="28193"/>
                    </a:lnTo>
                    <a:lnTo>
                      <a:pt x="38100" y="47243"/>
                    </a:lnTo>
                    <a:lnTo>
                      <a:pt x="74354" y="47243"/>
                    </a:lnTo>
                    <a:lnTo>
                      <a:pt x="76200" y="38100"/>
                    </a:lnTo>
                    <a:close/>
                  </a:path>
                  <a:path w="605154" h="76200">
                    <a:moveTo>
                      <a:pt x="74354" y="47243"/>
                    </a:moveTo>
                    <a:lnTo>
                      <a:pt x="38100" y="47243"/>
                    </a:lnTo>
                    <a:lnTo>
                      <a:pt x="38100" y="76200"/>
                    </a:lnTo>
                    <a:lnTo>
                      <a:pt x="53054" y="73140"/>
                    </a:lnTo>
                    <a:lnTo>
                      <a:pt x="65150" y="64865"/>
                    </a:lnTo>
                    <a:lnTo>
                      <a:pt x="73247" y="52732"/>
                    </a:lnTo>
                    <a:lnTo>
                      <a:pt x="74354" y="47243"/>
                    </a:lnTo>
                    <a:close/>
                  </a:path>
                  <a:path w="605154" h="76200">
                    <a:moveTo>
                      <a:pt x="605027" y="47243"/>
                    </a:moveTo>
                    <a:lnTo>
                      <a:pt x="605027" y="28193"/>
                    </a:lnTo>
                    <a:lnTo>
                      <a:pt x="74244" y="28193"/>
                    </a:lnTo>
                    <a:lnTo>
                      <a:pt x="76200" y="38100"/>
                    </a:lnTo>
                    <a:lnTo>
                      <a:pt x="76200" y="47243"/>
                    </a:lnTo>
                    <a:lnTo>
                      <a:pt x="605027" y="47243"/>
                    </a:lnTo>
                    <a:close/>
                  </a:path>
                  <a:path w="605154" h="76200">
                    <a:moveTo>
                      <a:pt x="76200" y="47243"/>
                    </a:moveTo>
                    <a:lnTo>
                      <a:pt x="76200" y="38100"/>
                    </a:lnTo>
                    <a:lnTo>
                      <a:pt x="74354" y="47243"/>
                    </a:lnTo>
                    <a:lnTo>
                      <a:pt x="76200" y="47243"/>
                    </a:lnTo>
                    <a:close/>
                  </a:path>
                </a:pathLst>
              </a:custGeom>
              <a:solidFill>
                <a:srgbClr val="000000"/>
              </a:solidFill>
            </p:spPr>
            <p:txBody>
              <a:bodyPr wrap="square" lIns="0" tIns="0" rIns="0" bIns="0" rtlCol="0"/>
              <a:lstStyle/>
              <a:p>
                <a:endParaRPr/>
              </a:p>
            </p:txBody>
          </p:sp>
          <p:sp>
            <p:nvSpPr>
              <p:cNvPr id="30" name="object 10"/>
              <p:cNvSpPr txBox="1"/>
              <p:nvPr/>
            </p:nvSpPr>
            <p:spPr>
              <a:xfrm>
                <a:off x="11279291" y="4458153"/>
                <a:ext cx="456114" cy="638574"/>
              </a:xfrm>
              <a:prstGeom prst="rect">
                <a:avLst/>
              </a:prstGeom>
            </p:spPr>
            <p:txBody>
              <a:bodyPr vert="horz" wrap="square" lIns="0" tIns="10860" rIns="0" bIns="0" rtlCol="0">
                <a:spAutoFit/>
              </a:bodyPr>
              <a:lstStyle/>
              <a:p>
                <a:pPr marL="32579">
                  <a:spcBef>
                    <a:spcPts val="86"/>
                  </a:spcBef>
                </a:pPr>
                <a:r>
                  <a:rPr sz="1539" spc="-4" dirty="0">
                    <a:latin typeface="Times New Roman"/>
                    <a:cs typeface="Times New Roman"/>
                  </a:rPr>
                  <a:t>sum</a:t>
                </a:r>
                <a:endParaRPr sz="1539">
                  <a:latin typeface="Times New Roman"/>
                  <a:cs typeface="Times New Roman"/>
                </a:endParaRPr>
              </a:p>
              <a:p>
                <a:pPr marL="10860">
                  <a:spcBef>
                    <a:spcPts val="1154"/>
                  </a:spcBef>
                </a:pPr>
                <a:r>
                  <a:rPr sz="1539" dirty="0">
                    <a:latin typeface="Times New Roman"/>
                    <a:cs typeface="Times New Roman"/>
                  </a:rPr>
                  <a:t>c_out</a:t>
                </a:r>
                <a:endParaRPr sz="1539">
                  <a:latin typeface="Times New Roman"/>
                  <a:cs typeface="Times New Roman"/>
                </a:endParaRPr>
              </a:p>
            </p:txBody>
          </p:sp>
          <p:sp>
            <p:nvSpPr>
              <p:cNvPr id="31" name="object 11"/>
              <p:cNvSpPr txBox="1"/>
              <p:nvPr/>
            </p:nvSpPr>
            <p:spPr>
              <a:xfrm>
                <a:off x="8569328" y="4458153"/>
                <a:ext cx="119458" cy="638574"/>
              </a:xfrm>
              <a:prstGeom prst="rect">
                <a:avLst/>
              </a:prstGeom>
            </p:spPr>
            <p:txBody>
              <a:bodyPr vert="horz" wrap="square" lIns="0" tIns="10860" rIns="0" bIns="0" rtlCol="0">
                <a:spAutoFit/>
              </a:bodyPr>
              <a:lstStyle/>
              <a:p>
                <a:pPr marL="10860">
                  <a:spcBef>
                    <a:spcPts val="86"/>
                  </a:spcBef>
                </a:pPr>
                <a:r>
                  <a:rPr sz="1539" dirty="0">
                    <a:latin typeface="Times New Roman"/>
                    <a:cs typeface="Times New Roman"/>
                  </a:rPr>
                  <a:t>a</a:t>
                </a:r>
              </a:p>
              <a:p>
                <a:pPr marL="10860">
                  <a:spcBef>
                    <a:spcPts val="1193"/>
                  </a:spcBef>
                </a:pPr>
                <a:r>
                  <a:rPr sz="1539" dirty="0">
                    <a:latin typeface="Times New Roman"/>
                    <a:cs typeface="Times New Roman"/>
                  </a:rPr>
                  <a:t>b</a:t>
                </a:r>
              </a:p>
            </p:txBody>
          </p:sp>
          <p:sp>
            <p:nvSpPr>
              <p:cNvPr id="32" name="文字方塊 31"/>
              <p:cNvSpPr txBox="1"/>
              <p:nvPr/>
            </p:nvSpPr>
            <p:spPr>
              <a:xfrm>
                <a:off x="9587016" y="4007047"/>
                <a:ext cx="771365" cy="369332"/>
              </a:xfrm>
              <a:prstGeom prst="rect">
                <a:avLst/>
              </a:prstGeom>
              <a:noFill/>
            </p:spPr>
            <p:txBody>
              <a:bodyPr wrap="none" rtlCol="0">
                <a:spAutoFit/>
              </a:bodyPr>
              <a:lstStyle/>
              <a:p>
                <a:r>
                  <a:rPr lang="en-US" altLang="zh-TW" dirty="0"/>
                  <a:t>add_1</a:t>
                </a:r>
                <a:endParaRPr lang="zh-TW" altLang="en-US" dirty="0"/>
              </a:p>
            </p:txBody>
          </p:sp>
        </p:grpSp>
        <p:sp>
          <p:nvSpPr>
            <p:cNvPr id="21" name="object 9"/>
            <p:cNvSpPr/>
            <p:nvPr/>
          </p:nvSpPr>
          <p:spPr>
            <a:xfrm>
              <a:off x="8751170" y="5196695"/>
              <a:ext cx="517472" cy="65159"/>
            </a:xfrm>
            <a:custGeom>
              <a:avLst/>
              <a:gdLst/>
              <a:ahLst/>
              <a:cxnLst/>
              <a:rect l="l" t="t" r="r" b="b"/>
              <a:pathLst>
                <a:path w="605154" h="76200">
                  <a:moveTo>
                    <a:pt x="74244" y="28193"/>
                  </a:moveTo>
                  <a:lnTo>
                    <a:pt x="73247" y="23145"/>
                  </a:lnTo>
                  <a:lnTo>
                    <a:pt x="65150" y="11049"/>
                  </a:lnTo>
                  <a:lnTo>
                    <a:pt x="53054" y="2952"/>
                  </a:lnTo>
                  <a:lnTo>
                    <a:pt x="38100" y="0"/>
                  </a:lnTo>
                  <a:lnTo>
                    <a:pt x="23145" y="2952"/>
                  </a:lnTo>
                  <a:lnTo>
                    <a:pt x="11049" y="11048"/>
                  </a:lnTo>
                  <a:lnTo>
                    <a:pt x="2952" y="23145"/>
                  </a:lnTo>
                  <a:lnTo>
                    <a:pt x="0" y="38100"/>
                  </a:lnTo>
                  <a:lnTo>
                    <a:pt x="2952" y="52732"/>
                  </a:lnTo>
                  <a:lnTo>
                    <a:pt x="11049" y="64865"/>
                  </a:lnTo>
                  <a:lnTo>
                    <a:pt x="23145" y="73140"/>
                  </a:lnTo>
                  <a:lnTo>
                    <a:pt x="38100" y="76200"/>
                  </a:lnTo>
                  <a:lnTo>
                    <a:pt x="38100" y="28193"/>
                  </a:lnTo>
                  <a:lnTo>
                    <a:pt x="74244" y="28193"/>
                  </a:lnTo>
                  <a:close/>
                </a:path>
                <a:path w="605154" h="76200">
                  <a:moveTo>
                    <a:pt x="76200" y="38100"/>
                  </a:moveTo>
                  <a:lnTo>
                    <a:pt x="74244" y="28193"/>
                  </a:lnTo>
                  <a:lnTo>
                    <a:pt x="38100" y="28193"/>
                  </a:lnTo>
                  <a:lnTo>
                    <a:pt x="38100" y="47243"/>
                  </a:lnTo>
                  <a:lnTo>
                    <a:pt x="74354" y="47243"/>
                  </a:lnTo>
                  <a:lnTo>
                    <a:pt x="76200" y="38100"/>
                  </a:lnTo>
                  <a:close/>
                </a:path>
                <a:path w="605154" h="76200">
                  <a:moveTo>
                    <a:pt x="74354" y="47243"/>
                  </a:moveTo>
                  <a:lnTo>
                    <a:pt x="38100" y="47243"/>
                  </a:lnTo>
                  <a:lnTo>
                    <a:pt x="38100" y="76200"/>
                  </a:lnTo>
                  <a:lnTo>
                    <a:pt x="53054" y="73140"/>
                  </a:lnTo>
                  <a:lnTo>
                    <a:pt x="65150" y="64865"/>
                  </a:lnTo>
                  <a:lnTo>
                    <a:pt x="73247" y="52732"/>
                  </a:lnTo>
                  <a:lnTo>
                    <a:pt x="74354" y="47243"/>
                  </a:lnTo>
                  <a:close/>
                </a:path>
                <a:path w="605154" h="76200">
                  <a:moveTo>
                    <a:pt x="605027" y="47243"/>
                  </a:moveTo>
                  <a:lnTo>
                    <a:pt x="605027" y="28193"/>
                  </a:lnTo>
                  <a:lnTo>
                    <a:pt x="74244" y="28193"/>
                  </a:lnTo>
                  <a:lnTo>
                    <a:pt x="76200" y="38100"/>
                  </a:lnTo>
                  <a:lnTo>
                    <a:pt x="76200" y="47243"/>
                  </a:lnTo>
                  <a:lnTo>
                    <a:pt x="605027" y="47243"/>
                  </a:lnTo>
                  <a:close/>
                </a:path>
                <a:path w="605154" h="76200">
                  <a:moveTo>
                    <a:pt x="76200" y="47243"/>
                  </a:moveTo>
                  <a:lnTo>
                    <a:pt x="76200" y="38100"/>
                  </a:lnTo>
                  <a:lnTo>
                    <a:pt x="74354" y="47243"/>
                  </a:lnTo>
                  <a:lnTo>
                    <a:pt x="76200" y="47243"/>
                  </a:lnTo>
                  <a:close/>
                </a:path>
              </a:pathLst>
            </a:custGeom>
            <a:solidFill>
              <a:srgbClr val="000000"/>
            </a:solidFill>
          </p:spPr>
          <p:txBody>
            <a:bodyPr wrap="square" lIns="0" tIns="0" rIns="0" bIns="0" rtlCol="0"/>
            <a:lstStyle/>
            <a:p>
              <a:endParaRPr/>
            </a:p>
          </p:txBody>
        </p:sp>
        <p:sp>
          <p:nvSpPr>
            <p:cNvPr id="22" name="文字方塊 21"/>
            <p:cNvSpPr txBox="1"/>
            <p:nvPr/>
          </p:nvSpPr>
          <p:spPr>
            <a:xfrm>
              <a:off x="8192583" y="5032991"/>
              <a:ext cx="572593" cy="369332"/>
            </a:xfrm>
            <a:prstGeom prst="rect">
              <a:avLst/>
            </a:prstGeom>
            <a:noFill/>
          </p:spPr>
          <p:txBody>
            <a:bodyPr wrap="none" rtlCol="0">
              <a:spAutoFit/>
            </a:bodyPr>
            <a:lstStyle/>
            <a:p>
              <a:r>
                <a:rPr lang="en-US" altLang="zh-TW" dirty="0" err="1"/>
                <a:t>c_in</a:t>
              </a:r>
              <a:endParaRPr lang="zh-TW" altLang="en-US" dirty="0"/>
            </a:p>
          </p:txBody>
        </p:sp>
      </p:grpSp>
    </p:spTree>
    <p:extLst>
      <p:ext uri="{BB962C8B-B14F-4D97-AF65-F5344CB8AC3E}">
        <p14:creationId xmlns:p14="http://schemas.microsoft.com/office/powerpoint/2010/main" val="366195389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Verilog Modules</a:t>
            </a:r>
            <a:endParaRPr lang="zh-TW" altLang="en-US" dirty="0"/>
          </a:p>
        </p:txBody>
      </p:sp>
      <p:sp>
        <p:nvSpPr>
          <p:cNvPr id="5" name="內容版面配置區 4"/>
          <p:cNvSpPr>
            <a:spLocks noGrp="1"/>
          </p:cNvSpPr>
          <p:nvPr>
            <p:ph idx="1"/>
          </p:nvPr>
        </p:nvSpPr>
        <p:spPr/>
        <p:txBody>
          <a:bodyPr/>
          <a:lstStyle/>
          <a:p>
            <a:r>
              <a:rPr lang="en-US" altLang="zh-TW" dirty="0"/>
              <a:t>Likes an IC or ASIC cell, logic block or a system</a:t>
            </a:r>
            <a:endParaRPr lang="zh-TW" altLang="en-US" dirty="0"/>
          </a:p>
        </p:txBody>
      </p:sp>
      <p:grpSp>
        <p:nvGrpSpPr>
          <p:cNvPr id="6" name="Group 11"/>
          <p:cNvGrpSpPr>
            <a:grpSpLocks/>
          </p:cNvGrpSpPr>
          <p:nvPr/>
        </p:nvGrpSpPr>
        <p:grpSpPr bwMode="auto">
          <a:xfrm>
            <a:off x="7716286" y="1844824"/>
            <a:ext cx="2547261" cy="3889375"/>
            <a:chOff x="3923" y="1570"/>
            <a:chExt cx="1780" cy="2547"/>
          </a:xfrm>
        </p:grpSpPr>
        <p:graphicFrame>
          <p:nvGraphicFramePr>
            <p:cNvPr id="7" name="Object 12"/>
            <p:cNvGraphicFramePr>
              <a:graphicFrameLocks noChangeAspect="1"/>
            </p:cNvGraphicFramePr>
            <p:nvPr/>
          </p:nvGraphicFramePr>
          <p:xfrm>
            <a:off x="4059" y="1842"/>
            <a:ext cx="512" cy="823"/>
          </p:xfrm>
          <a:graphic>
            <a:graphicData uri="http://schemas.openxmlformats.org/presentationml/2006/ole">
              <mc:AlternateContent xmlns:mc="http://schemas.openxmlformats.org/markup-compatibility/2006">
                <mc:Choice xmlns:v="urn:schemas-microsoft-com:vml" Requires="v">
                  <p:oleObj name="點陣圖影像" r:id="rId2" imgW="676369" imgH="1085714" progId="PBrush">
                    <p:embed/>
                  </p:oleObj>
                </mc:Choice>
                <mc:Fallback>
                  <p:oleObj name="點陣圖影像" r:id="rId2" imgW="676369" imgH="1085714" progId="PBrush">
                    <p:embed/>
                    <p:pic>
                      <p:nvPicPr>
                        <p:cNvPr id="7"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 y="1842"/>
                          <a:ext cx="512" cy="8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3"/>
            <p:cNvGraphicFramePr>
              <a:graphicFrameLocks noChangeAspect="1"/>
            </p:cNvGraphicFramePr>
            <p:nvPr/>
          </p:nvGraphicFramePr>
          <p:xfrm>
            <a:off x="4104" y="3294"/>
            <a:ext cx="512" cy="823"/>
          </p:xfrm>
          <a:graphic>
            <a:graphicData uri="http://schemas.openxmlformats.org/presentationml/2006/ole">
              <mc:AlternateContent xmlns:mc="http://schemas.openxmlformats.org/markup-compatibility/2006">
                <mc:Choice xmlns:v="urn:schemas-microsoft-com:vml" Requires="v">
                  <p:oleObj name="點陣圖影像" r:id="rId4" imgW="676369" imgH="1085714" progId="PBrush">
                    <p:embed/>
                  </p:oleObj>
                </mc:Choice>
                <mc:Fallback>
                  <p:oleObj name="點陣圖影像" r:id="rId4" imgW="676369" imgH="1085714" progId="PBrush">
                    <p:embed/>
                    <p:pic>
                      <p:nvPicPr>
                        <p:cNvPr id="8"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 y="3294"/>
                          <a:ext cx="512" cy="8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4"/>
            <p:cNvGraphicFramePr>
              <a:graphicFrameLocks noChangeAspect="1"/>
            </p:cNvGraphicFramePr>
            <p:nvPr/>
          </p:nvGraphicFramePr>
          <p:xfrm>
            <a:off x="4876" y="2614"/>
            <a:ext cx="512" cy="823"/>
          </p:xfrm>
          <a:graphic>
            <a:graphicData uri="http://schemas.openxmlformats.org/presentationml/2006/ole">
              <mc:AlternateContent xmlns:mc="http://schemas.openxmlformats.org/markup-compatibility/2006">
                <mc:Choice xmlns:v="urn:schemas-microsoft-com:vml" Requires="v">
                  <p:oleObj name="點陣圖影像" r:id="rId5" imgW="676369" imgH="1085714" progId="PBrush">
                    <p:embed/>
                  </p:oleObj>
                </mc:Choice>
                <mc:Fallback>
                  <p:oleObj name="點陣圖影像" r:id="rId5" imgW="676369" imgH="1085714" progId="PBrush">
                    <p:embed/>
                    <p:pic>
                      <p:nvPicPr>
                        <p:cNvPr id="9"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 y="2614"/>
                          <a:ext cx="512" cy="8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15"/>
            <p:cNvSpPr>
              <a:spLocks noChangeShapeType="1"/>
            </p:cNvSpPr>
            <p:nvPr/>
          </p:nvSpPr>
          <p:spPr bwMode="auto">
            <a:xfrm>
              <a:off x="4558" y="2568"/>
              <a:ext cx="136"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Line 16"/>
            <p:cNvSpPr>
              <a:spLocks noChangeShapeType="1"/>
            </p:cNvSpPr>
            <p:nvPr/>
          </p:nvSpPr>
          <p:spPr bwMode="auto">
            <a:xfrm>
              <a:off x="4694" y="2568"/>
              <a:ext cx="0" cy="136"/>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2" name="Line 17"/>
            <p:cNvSpPr>
              <a:spLocks noChangeShapeType="1"/>
            </p:cNvSpPr>
            <p:nvPr/>
          </p:nvSpPr>
          <p:spPr bwMode="auto">
            <a:xfrm>
              <a:off x="4694" y="2704"/>
              <a:ext cx="227"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3" name="Line 18"/>
            <p:cNvSpPr>
              <a:spLocks noChangeShapeType="1"/>
            </p:cNvSpPr>
            <p:nvPr/>
          </p:nvSpPr>
          <p:spPr bwMode="auto">
            <a:xfrm>
              <a:off x="4785" y="3022"/>
              <a:ext cx="136"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Line 19"/>
            <p:cNvSpPr>
              <a:spLocks noChangeShapeType="1"/>
            </p:cNvSpPr>
            <p:nvPr/>
          </p:nvSpPr>
          <p:spPr bwMode="auto">
            <a:xfrm>
              <a:off x="4785" y="2931"/>
              <a:ext cx="136"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5" name="Line 20"/>
            <p:cNvSpPr>
              <a:spLocks noChangeShapeType="1"/>
            </p:cNvSpPr>
            <p:nvPr/>
          </p:nvSpPr>
          <p:spPr bwMode="auto">
            <a:xfrm>
              <a:off x="4785" y="2931"/>
              <a:ext cx="0" cy="91"/>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Line 21"/>
            <p:cNvSpPr>
              <a:spLocks noChangeShapeType="1"/>
            </p:cNvSpPr>
            <p:nvPr/>
          </p:nvSpPr>
          <p:spPr bwMode="auto">
            <a:xfrm>
              <a:off x="3923" y="2840"/>
              <a:ext cx="998"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Line 22"/>
            <p:cNvSpPr>
              <a:spLocks noChangeShapeType="1"/>
            </p:cNvSpPr>
            <p:nvPr/>
          </p:nvSpPr>
          <p:spPr bwMode="auto">
            <a:xfrm>
              <a:off x="3923" y="3612"/>
              <a:ext cx="227"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8" name="Line 23"/>
            <p:cNvSpPr>
              <a:spLocks noChangeShapeType="1"/>
            </p:cNvSpPr>
            <p:nvPr/>
          </p:nvSpPr>
          <p:spPr bwMode="auto">
            <a:xfrm>
              <a:off x="3923" y="2840"/>
              <a:ext cx="0" cy="772"/>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9" name="Line 24"/>
            <p:cNvSpPr>
              <a:spLocks noChangeShapeType="1"/>
            </p:cNvSpPr>
            <p:nvPr/>
          </p:nvSpPr>
          <p:spPr bwMode="auto">
            <a:xfrm>
              <a:off x="4694" y="2840"/>
              <a:ext cx="0" cy="273"/>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Line 25"/>
            <p:cNvSpPr>
              <a:spLocks noChangeShapeType="1"/>
            </p:cNvSpPr>
            <p:nvPr/>
          </p:nvSpPr>
          <p:spPr bwMode="auto">
            <a:xfrm>
              <a:off x="4694" y="3113"/>
              <a:ext cx="227"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1" name="Line 26"/>
            <p:cNvSpPr>
              <a:spLocks noChangeShapeType="1"/>
            </p:cNvSpPr>
            <p:nvPr/>
          </p:nvSpPr>
          <p:spPr bwMode="auto">
            <a:xfrm>
              <a:off x="4014" y="3475"/>
              <a:ext cx="136"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2" name="Line 27"/>
            <p:cNvSpPr>
              <a:spLocks noChangeShapeType="1"/>
            </p:cNvSpPr>
            <p:nvPr/>
          </p:nvSpPr>
          <p:spPr bwMode="auto">
            <a:xfrm>
              <a:off x="4014" y="3384"/>
              <a:ext cx="136"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3" name="Line 28"/>
            <p:cNvSpPr>
              <a:spLocks noChangeShapeType="1"/>
            </p:cNvSpPr>
            <p:nvPr/>
          </p:nvSpPr>
          <p:spPr bwMode="auto">
            <a:xfrm>
              <a:off x="4014" y="3158"/>
              <a:ext cx="0" cy="317"/>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AutoShape 29"/>
            <p:cNvSpPr>
              <a:spLocks noChangeArrowheads="1"/>
            </p:cNvSpPr>
            <p:nvPr/>
          </p:nvSpPr>
          <p:spPr bwMode="auto">
            <a:xfrm flipH="1">
              <a:off x="4150" y="3113"/>
              <a:ext cx="136" cy="90"/>
            </a:xfrm>
            <a:prstGeom prst="homePlate">
              <a:avLst>
                <a:gd name="adj" fmla="val 37778"/>
              </a:avLst>
            </a:prstGeom>
            <a:noFill/>
            <a:ln w="12700">
              <a:solidFill>
                <a:srgbClr val="FF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5" name="AutoShape 30"/>
            <p:cNvSpPr>
              <a:spLocks noChangeArrowheads="1"/>
            </p:cNvSpPr>
            <p:nvPr/>
          </p:nvSpPr>
          <p:spPr bwMode="auto">
            <a:xfrm flipH="1">
              <a:off x="4785" y="2296"/>
              <a:ext cx="136" cy="90"/>
            </a:xfrm>
            <a:prstGeom prst="homePlate">
              <a:avLst>
                <a:gd name="adj" fmla="val 37778"/>
              </a:avLst>
            </a:prstGeom>
            <a:noFill/>
            <a:ln w="12700">
              <a:solidFill>
                <a:srgbClr val="FF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6" name="AutoShape 31"/>
            <p:cNvSpPr>
              <a:spLocks noChangeArrowheads="1"/>
            </p:cNvSpPr>
            <p:nvPr/>
          </p:nvSpPr>
          <p:spPr bwMode="auto">
            <a:xfrm flipH="1">
              <a:off x="4785" y="2432"/>
              <a:ext cx="136" cy="90"/>
            </a:xfrm>
            <a:prstGeom prst="homePlate">
              <a:avLst>
                <a:gd name="adj" fmla="val 37778"/>
              </a:avLst>
            </a:prstGeom>
            <a:noFill/>
            <a:ln w="12700">
              <a:solidFill>
                <a:srgbClr val="FF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7" name="AutoShape 32"/>
            <p:cNvSpPr>
              <a:spLocks noChangeArrowheads="1"/>
            </p:cNvSpPr>
            <p:nvPr/>
          </p:nvSpPr>
          <p:spPr bwMode="auto">
            <a:xfrm>
              <a:off x="4921" y="3521"/>
              <a:ext cx="136" cy="90"/>
            </a:xfrm>
            <a:prstGeom prst="homePlate">
              <a:avLst>
                <a:gd name="adj" fmla="val 37778"/>
              </a:avLst>
            </a:prstGeom>
            <a:noFill/>
            <a:ln w="12700">
              <a:solidFill>
                <a:srgbClr val="FF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8" name="Line 33"/>
            <p:cNvSpPr>
              <a:spLocks noChangeShapeType="1"/>
            </p:cNvSpPr>
            <p:nvPr/>
          </p:nvSpPr>
          <p:spPr bwMode="auto">
            <a:xfrm>
              <a:off x="4014" y="3158"/>
              <a:ext cx="136"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9" name="Line 34"/>
            <p:cNvSpPr>
              <a:spLocks noChangeShapeType="1"/>
            </p:cNvSpPr>
            <p:nvPr/>
          </p:nvSpPr>
          <p:spPr bwMode="auto">
            <a:xfrm>
              <a:off x="4558" y="2478"/>
              <a:ext cx="227"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0" name="Line 35"/>
            <p:cNvSpPr>
              <a:spLocks noChangeShapeType="1"/>
            </p:cNvSpPr>
            <p:nvPr/>
          </p:nvSpPr>
          <p:spPr bwMode="auto">
            <a:xfrm>
              <a:off x="4558" y="2341"/>
              <a:ext cx="227"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1" name="Line 36"/>
            <p:cNvSpPr>
              <a:spLocks noChangeShapeType="1"/>
            </p:cNvSpPr>
            <p:nvPr/>
          </p:nvSpPr>
          <p:spPr bwMode="auto">
            <a:xfrm>
              <a:off x="4694" y="3566"/>
              <a:ext cx="227"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2" name="Line 37"/>
            <p:cNvSpPr>
              <a:spLocks noChangeShapeType="1"/>
            </p:cNvSpPr>
            <p:nvPr/>
          </p:nvSpPr>
          <p:spPr bwMode="auto">
            <a:xfrm>
              <a:off x="4694" y="3249"/>
              <a:ext cx="0" cy="317"/>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3" name="Line 38"/>
            <p:cNvSpPr>
              <a:spLocks noChangeShapeType="1"/>
            </p:cNvSpPr>
            <p:nvPr/>
          </p:nvSpPr>
          <p:spPr bwMode="auto">
            <a:xfrm>
              <a:off x="4694" y="3249"/>
              <a:ext cx="227" cy="0"/>
            </a:xfrm>
            <a:prstGeom prst="line">
              <a:avLst/>
            </a:prstGeom>
            <a:noFill/>
            <a:ln w="19050">
              <a:solidFill>
                <a:schemeClr val="accent2"/>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4" name="Text Box 39"/>
            <p:cNvSpPr txBox="1">
              <a:spLocks noChangeArrowheads="1"/>
            </p:cNvSpPr>
            <p:nvPr/>
          </p:nvSpPr>
          <p:spPr bwMode="auto">
            <a:xfrm>
              <a:off x="4785" y="1570"/>
              <a:ext cx="593" cy="22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srgbClr val="C0504D"/>
                  </a:solidFill>
                  <a:effectLst/>
                  <a:uLnTx/>
                  <a:uFillTx/>
                  <a:latin typeface="Calibri"/>
                  <a:ea typeface="新細明體" panose="02020500000000000000" pitchFamily="18" charset="-120"/>
                  <a:cs typeface="+mn-cs"/>
                </a:rPr>
                <a:t>module</a:t>
              </a:r>
            </a:p>
          </p:txBody>
        </p:sp>
        <p:sp>
          <p:nvSpPr>
            <p:cNvPr id="35" name="Text Box 40"/>
            <p:cNvSpPr txBox="1">
              <a:spLocks noChangeArrowheads="1"/>
            </p:cNvSpPr>
            <p:nvPr/>
          </p:nvSpPr>
          <p:spPr bwMode="auto">
            <a:xfrm>
              <a:off x="4879" y="2042"/>
              <a:ext cx="824" cy="221"/>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rgbClr val="C0504D"/>
                  </a:solidFill>
                  <a:effectLst/>
                  <a:uLnTx/>
                  <a:uFillTx/>
                  <a:latin typeface="Calibri"/>
                  <a:ea typeface="新細明體" panose="02020500000000000000" pitchFamily="18" charset="-120"/>
                  <a:cs typeface="+mn-cs"/>
                </a:rPr>
                <a:t>statements</a:t>
              </a:r>
            </a:p>
          </p:txBody>
        </p:sp>
        <p:sp>
          <p:nvSpPr>
            <p:cNvPr id="36" name="Text Box 41"/>
            <p:cNvSpPr txBox="1">
              <a:spLocks noChangeArrowheads="1"/>
            </p:cNvSpPr>
            <p:nvPr/>
          </p:nvSpPr>
          <p:spPr bwMode="auto">
            <a:xfrm>
              <a:off x="4876" y="3793"/>
              <a:ext cx="445" cy="220"/>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srgbClr val="C0504D"/>
                  </a:solidFill>
                  <a:effectLst/>
                  <a:uLnTx/>
                  <a:uFillTx/>
                  <a:latin typeface="Calibri"/>
                  <a:ea typeface="新細明體" panose="02020500000000000000" pitchFamily="18" charset="-120"/>
                  <a:cs typeface="+mn-cs"/>
                </a:rPr>
                <a:t>ports</a:t>
              </a:r>
            </a:p>
          </p:txBody>
        </p:sp>
        <p:sp>
          <p:nvSpPr>
            <p:cNvPr id="37" name="Line 42"/>
            <p:cNvSpPr>
              <a:spLocks noChangeShapeType="1"/>
            </p:cNvSpPr>
            <p:nvPr/>
          </p:nvSpPr>
          <p:spPr bwMode="auto">
            <a:xfrm flipH="1">
              <a:off x="4558" y="1752"/>
              <a:ext cx="227" cy="90"/>
            </a:xfrm>
            <a:prstGeom prst="line">
              <a:avLst/>
            </a:prstGeom>
            <a:noFill/>
            <a:ln w="9525">
              <a:solidFill>
                <a:srgbClr val="FF0000"/>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8" name="Line 43"/>
            <p:cNvSpPr>
              <a:spLocks noChangeShapeType="1"/>
            </p:cNvSpPr>
            <p:nvPr/>
          </p:nvSpPr>
          <p:spPr bwMode="auto">
            <a:xfrm flipH="1">
              <a:off x="5148" y="2251"/>
              <a:ext cx="136" cy="544"/>
            </a:xfrm>
            <a:prstGeom prst="line">
              <a:avLst/>
            </a:prstGeom>
            <a:noFill/>
            <a:ln w="9525">
              <a:solidFill>
                <a:srgbClr val="FF0000"/>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9" name="Line 44"/>
            <p:cNvSpPr>
              <a:spLocks noChangeShapeType="1"/>
            </p:cNvSpPr>
            <p:nvPr/>
          </p:nvSpPr>
          <p:spPr bwMode="auto">
            <a:xfrm flipH="1" flipV="1">
              <a:off x="4649" y="3748"/>
              <a:ext cx="227" cy="181"/>
            </a:xfrm>
            <a:prstGeom prst="line">
              <a:avLst/>
            </a:prstGeom>
            <a:noFill/>
            <a:ln w="9525">
              <a:solidFill>
                <a:srgbClr val="FF0000"/>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0" name="Line 45"/>
            <p:cNvSpPr>
              <a:spLocks noChangeShapeType="1"/>
            </p:cNvSpPr>
            <p:nvPr/>
          </p:nvSpPr>
          <p:spPr bwMode="auto">
            <a:xfrm flipH="1">
              <a:off x="4649" y="3929"/>
              <a:ext cx="227" cy="91"/>
            </a:xfrm>
            <a:prstGeom prst="line">
              <a:avLst/>
            </a:prstGeom>
            <a:noFill/>
            <a:ln w="9525">
              <a:solidFill>
                <a:srgbClr val="FF0000"/>
              </a:solidFill>
              <a:round/>
              <a:headEnd/>
              <a:tailEnd type="triangle" w="lg"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41" name="Text Box 4"/>
          <p:cNvSpPr txBox="1">
            <a:spLocks noChangeArrowheads="1"/>
          </p:cNvSpPr>
          <p:nvPr/>
        </p:nvSpPr>
        <p:spPr bwMode="auto">
          <a:xfrm>
            <a:off x="1625143" y="4293468"/>
            <a:ext cx="4427537" cy="22574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rPr>
              <a:t>module</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FA( </a:t>
            </a:r>
            <a:r>
              <a:rPr kumimoji="0" lang="en-US" altLang="zh-TW" sz="18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rPr>
              <a:t>input</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 b, </a:t>
            </a:r>
            <a:r>
              <a:rPr kumimoji="0" lang="en-US" altLang="zh-TW" sz="18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rPr>
              <a:t>cin</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t>
            </a:r>
            <a:r>
              <a:rPr kumimoji="0" lang="en-US" altLang="zh-TW" sz="18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rPr>
              <a:t>output</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t>
            </a:r>
            <a:r>
              <a:rPr kumimoji="0" lang="en-US" altLang="zh-TW" sz="18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rPr>
              <a:t>cout</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sum );</a:t>
            </a:r>
          </a:p>
          <a:p>
            <a:pPr marL="0" marR="0" lvl="0" indent="0" algn="l" defTabSz="1019175" rtl="0" eaLnBrk="0" fontAlgn="base" latinLnBrk="0" hangingPunct="0">
              <a:lnSpc>
                <a:spcPct val="100000"/>
              </a:lnSpc>
              <a:spcBef>
                <a:spcPct val="0"/>
              </a:spcBef>
              <a:spcAft>
                <a:spcPct val="0"/>
              </a:spcAft>
              <a:buClrTx/>
              <a:buSzTx/>
              <a:buFontTx/>
              <a:buNone/>
              <a:tabLst/>
              <a:defRPr/>
            </a:pPr>
            <a:endParaRPr kumimoji="0" lang="en-US" altLang="zh-TW" sz="1800" b="1" i="0" u="none" strike="noStrike" kern="1200" cap="none" spc="0" normalizeH="0" baseline="0" noProof="0" dirty="0">
              <a:ln>
                <a:noFill/>
              </a:ln>
              <a:solidFill>
                <a:srgbClr val="FF3300"/>
              </a:solidFill>
              <a:effectLst/>
              <a:uLnTx/>
              <a:uFillTx/>
              <a:latin typeface="Consolas" panose="020B0609020204030204" pitchFamily="49" charset="0"/>
              <a:ea typeface="新細明體" panose="02020500000000000000" pitchFamily="18" charset="-120"/>
            </a:endParaRP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FF3300"/>
                </a:solidFill>
                <a:effectLst/>
                <a:uLnTx/>
                <a:uFillTx/>
                <a:latin typeface="Consolas" panose="020B0609020204030204" pitchFamily="49" charset="0"/>
                <a:ea typeface="新細明體" panose="02020500000000000000" pitchFamily="18" charset="-120"/>
              </a:rPr>
              <a:t>  // HDL modeling of 1 bit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FF3300"/>
                </a:solidFill>
                <a:effectLst/>
                <a:uLnTx/>
                <a:uFillTx/>
                <a:latin typeface="Consolas" panose="020B0609020204030204" pitchFamily="49" charset="0"/>
                <a:ea typeface="新細明體" panose="02020500000000000000" pitchFamily="18" charset="-120"/>
              </a:rPr>
              <a:t>  // adder functionality</a:t>
            </a:r>
          </a:p>
          <a:p>
            <a:pPr marL="0" marR="0" lvl="0" indent="0" algn="l" defTabSz="1019175" rtl="0" eaLnBrk="0" fontAlgn="base" latinLnBrk="0" hangingPunct="0">
              <a:lnSpc>
                <a:spcPct val="100000"/>
              </a:lnSpc>
              <a:spcBef>
                <a:spcPct val="0"/>
              </a:spcBef>
              <a:spcAft>
                <a:spcPct val="0"/>
              </a:spcAft>
              <a:buClrTx/>
              <a:buSzTx/>
              <a:buFontTx/>
              <a:buNone/>
              <a:tabLst/>
              <a:defRPr/>
            </a:pPr>
            <a:endPar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endParaRP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err="1">
                <a:ln>
                  <a:noFill/>
                </a:ln>
                <a:solidFill>
                  <a:srgbClr val="3333CC"/>
                </a:solidFill>
                <a:effectLst/>
                <a:uLnTx/>
                <a:uFillTx/>
                <a:latin typeface="Consolas" panose="020B0609020204030204" pitchFamily="49" charset="0"/>
                <a:ea typeface="新細明體" panose="02020500000000000000" pitchFamily="18" charset="-120"/>
              </a:rPr>
              <a:t>endmodule</a:t>
            </a:r>
            <a:r>
              <a:rPr kumimoji="0" lang="en-US" altLang="zh-TW" sz="20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t>
            </a:r>
          </a:p>
        </p:txBody>
      </p:sp>
      <p:sp>
        <p:nvSpPr>
          <p:cNvPr id="42" name="Rectangle 5"/>
          <p:cNvSpPr>
            <a:spLocks noChangeArrowheads="1"/>
          </p:cNvSpPr>
          <p:nvPr/>
        </p:nvSpPr>
        <p:spPr bwMode="auto">
          <a:xfrm>
            <a:off x="2573288" y="2500461"/>
            <a:ext cx="1173162" cy="1122363"/>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nchor="ct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0" fontAlgn="base" latinLnBrk="0" hangingPunct="0">
              <a:lnSpc>
                <a:spcPct val="100000"/>
              </a:lnSpc>
              <a:spcBef>
                <a:spcPct val="0"/>
              </a:spcBef>
              <a:spcAft>
                <a:spcPct val="0"/>
              </a:spcAft>
              <a:buClrTx/>
              <a:buSzTx/>
              <a:buFontTx/>
              <a:buNone/>
              <a:tabLst/>
              <a:defRPr/>
            </a:pPr>
            <a:r>
              <a:rPr kumimoji="0" lang="en-US" altLang="zh-TW" sz="36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FA</a:t>
            </a:r>
          </a:p>
        </p:txBody>
      </p:sp>
      <p:sp>
        <p:nvSpPr>
          <p:cNvPr id="43" name="Line 6"/>
          <p:cNvSpPr>
            <a:spLocks noChangeShapeType="1"/>
          </p:cNvSpPr>
          <p:nvPr/>
        </p:nvSpPr>
        <p:spPr bwMode="auto">
          <a:xfrm>
            <a:off x="3379738" y="2068661"/>
            <a:ext cx="0" cy="431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4" name="Line 7"/>
          <p:cNvSpPr>
            <a:spLocks noChangeShapeType="1"/>
          </p:cNvSpPr>
          <p:nvPr/>
        </p:nvSpPr>
        <p:spPr bwMode="auto">
          <a:xfrm>
            <a:off x="2955875" y="2068661"/>
            <a:ext cx="0" cy="431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5" name="Line 8"/>
          <p:cNvSpPr>
            <a:spLocks noChangeShapeType="1"/>
          </p:cNvSpPr>
          <p:nvPr/>
        </p:nvSpPr>
        <p:spPr bwMode="auto">
          <a:xfrm>
            <a:off x="3160663" y="3622824"/>
            <a:ext cx="0" cy="431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6" name="Text Box 9"/>
          <p:cNvSpPr txBox="1">
            <a:spLocks noChangeArrowheads="1"/>
          </p:cNvSpPr>
          <p:nvPr/>
        </p:nvSpPr>
        <p:spPr bwMode="auto">
          <a:xfrm>
            <a:off x="3327350" y="1844824"/>
            <a:ext cx="433388" cy="63976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22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b</a:t>
            </a:r>
          </a:p>
        </p:txBody>
      </p:sp>
      <p:sp>
        <p:nvSpPr>
          <p:cNvPr id="47" name="Text Box 10"/>
          <p:cNvSpPr txBox="1">
            <a:spLocks noChangeArrowheads="1"/>
          </p:cNvSpPr>
          <p:nvPr/>
        </p:nvSpPr>
        <p:spPr bwMode="auto">
          <a:xfrm>
            <a:off x="2536775" y="1844824"/>
            <a:ext cx="447675" cy="63976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22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a</a:t>
            </a:r>
          </a:p>
        </p:txBody>
      </p:sp>
      <p:sp>
        <p:nvSpPr>
          <p:cNvPr id="48" name="Text Box 11"/>
          <p:cNvSpPr txBox="1">
            <a:spLocks noChangeArrowheads="1"/>
          </p:cNvSpPr>
          <p:nvPr/>
        </p:nvSpPr>
        <p:spPr bwMode="auto">
          <a:xfrm>
            <a:off x="3124150" y="3708549"/>
            <a:ext cx="431800" cy="63976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22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c</a:t>
            </a:r>
          </a:p>
        </p:txBody>
      </p:sp>
      <p:sp>
        <p:nvSpPr>
          <p:cNvPr id="49" name="Line 12"/>
          <p:cNvSpPr>
            <a:spLocks noChangeShapeType="1"/>
          </p:cNvSpPr>
          <p:nvPr/>
        </p:nvSpPr>
        <p:spPr bwMode="auto">
          <a:xfrm flipH="1">
            <a:off x="3746450" y="2759224"/>
            <a:ext cx="50323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0" name="Text Box 13"/>
          <p:cNvSpPr txBox="1">
            <a:spLocks noChangeArrowheads="1"/>
          </p:cNvSpPr>
          <p:nvPr/>
        </p:nvSpPr>
        <p:spPr bwMode="auto">
          <a:xfrm>
            <a:off x="3830588" y="2240111"/>
            <a:ext cx="620712" cy="6397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22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cin</a:t>
            </a:r>
          </a:p>
        </p:txBody>
      </p:sp>
      <p:sp>
        <p:nvSpPr>
          <p:cNvPr id="51" name="Line 14"/>
          <p:cNvSpPr>
            <a:spLocks noChangeShapeType="1"/>
          </p:cNvSpPr>
          <p:nvPr/>
        </p:nvSpPr>
        <p:spPr bwMode="auto">
          <a:xfrm flipH="1">
            <a:off x="2070050" y="3364061"/>
            <a:ext cx="50323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2" name="Text Box 15"/>
          <p:cNvSpPr txBox="1">
            <a:spLocks noChangeArrowheads="1"/>
          </p:cNvSpPr>
          <p:nvPr/>
        </p:nvSpPr>
        <p:spPr bwMode="auto">
          <a:xfrm>
            <a:off x="1650950" y="2794149"/>
            <a:ext cx="820738" cy="63976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22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cout</a:t>
            </a:r>
          </a:p>
        </p:txBody>
      </p:sp>
    </p:spTree>
    <p:extLst>
      <p:ext uri="{BB962C8B-B14F-4D97-AF65-F5344CB8AC3E}">
        <p14:creationId xmlns:p14="http://schemas.microsoft.com/office/powerpoint/2010/main" val="6416089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module can </a:t>
            </a:r>
            <a:r>
              <a:rPr lang="en-US" altLang="zh-TW" dirty="0">
                <a:solidFill>
                  <a:srgbClr val="FF0000"/>
                </a:solidFill>
              </a:rPr>
              <a:t>instantiate</a:t>
            </a:r>
            <a:r>
              <a:rPr lang="en-US" altLang="zh-TW" dirty="0"/>
              <a:t> other modules creating a </a:t>
            </a:r>
            <a:r>
              <a:rPr lang="en-US" altLang="zh-TW" dirty="0">
                <a:solidFill>
                  <a:srgbClr val="FF0000"/>
                </a:solidFill>
              </a:rPr>
              <a:t>module hierarchy</a:t>
            </a:r>
            <a:endParaRPr lang="zh-TW" altLang="en-US" dirty="0">
              <a:solidFill>
                <a:srgbClr val="FF0000"/>
              </a:solidFill>
            </a:endParaRPr>
          </a:p>
        </p:txBody>
      </p:sp>
      <p:sp>
        <p:nvSpPr>
          <p:cNvPr id="57" name="Text Box 58"/>
          <p:cNvSpPr txBox="1">
            <a:spLocks noChangeArrowheads="1"/>
          </p:cNvSpPr>
          <p:nvPr/>
        </p:nvSpPr>
        <p:spPr bwMode="auto">
          <a:xfrm>
            <a:off x="2423592" y="3573016"/>
            <a:ext cx="6324600" cy="27336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nsolas" panose="020B0609020204030204" pitchFamily="49" charset="0"/>
                <a:ea typeface="新細明體" panose="02020500000000000000" pitchFamily="18" charset="-120"/>
              </a:rPr>
              <a:t>module</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adder( </a:t>
            </a:r>
            <a:r>
              <a:rPr kumimoji="0" lang="en-US" altLang="zh-TW" sz="18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rPr>
              <a:t>input  [3:0]</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 B,</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t>
            </a:r>
            <a:r>
              <a:rPr kumimoji="0" lang="en-US" altLang="zh-TW" sz="18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rPr>
              <a:t>output</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t>
            </a:r>
            <a:r>
              <a:rPr kumimoji="0" lang="en-US" altLang="zh-TW" sz="18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rPr>
              <a:t>cout</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t>
            </a:r>
            <a:r>
              <a:rPr kumimoji="0" lang="en-US" altLang="zh-TW" sz="18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rPr>
              <a:t>output [3:0]</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S );</a:t>
            </a:r>
          </a:p>
          <a:p>
            <a:pPr marL="0" marR="0" lvl="0" indent="0" algn="l" defTabSz="1019175" rtl="0" eaLnBrk="0" fontAlgn="base" latinLnBrk="0" hangingPunct="0">
              <a:lnSpc>
                <a:spcPct val="100000"/>
              </a:lnSpc>
              <a:spcBef>
                <a:spcPct val="40000"/>
              </a:spcBef>
              <a:spcAft>
                <a:spcPct val="0"/>
              </a:spcAft>
              <a:buClrTx/>
              <a:buSzTx/>
              <a:buFontTx/>
              <a:buNone/>
              <a:tabLst/>
              <a:defRPr/>
            </a:pPr>
            <a:r>
              <a:rPr kumimoji="0" lang="en-US" altLang="zh-TW" sz="1800" b="1" i="0" u="none" strike="noStrike" kern="1200" cap="none" spc="0" normalizeH="0" baseline="0" noProof="0" dirty="0">
                <a:ln>
                  <a:noFill/>
                </a:ln>
                <a:solidFill>
                  <a:srgbClr val="009900"/>
                </a:solidFill>
                <a:effectLst/>
                <a:uLnTx/>
                <a:uFillTx/>
                <a:latin typeface="Consolas" panose="020B0609020204030204" pitchFamily="49" charset="0"/>
                <a:ea typeface="新細明體" panose="02020500000000000000" pitchFamily="18" charset="-120"/>
              </a:rPr>
              <a:t> wire</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c0, c1, c2;</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FA fa0( ... );</a:t>
            </a:r>
            <a:endParaRPr kumimoji="0" lang="en-US" altLang="zh-TW" sz="1800" b="1" i="0" u="none" strike="noStrike" kern="1200" cap="none" spc="0" normalizeH="0" baseline="0" noProof="0" dirty="0">
              <a:ln>
                <a:noFill/>
              </a:ln>
              <a:solidFill>
                <a:srgbClr val="FF3300"/>
              </a:solidFill>
              <a:effectLst/>
              <a:uLnTx/>
              <a:uFillTx/>
              <a:latin typeface="Consolas" panose="020B0609020204030204" pitchFamily="49" charset="0"/>
              <a:ea typeface="新細明體" panose="02020500000000000000" pitchFamily="18" charset="-120"/>
            </a:endParaRP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FA fa1( ...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FA fa2( ...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FA fa3( ... );</a:t>
            </a:r>
          </a:p>
          <a:p>
            <a:pPr marL="0" marR="0" lvl="0" indent="0" algn="l" defTabSz="1019175" rtl="0" eaLnBrk="0" fontAlgn="base" latinLnBrk="0" hangingPunct="0">
              <a:lnSpc>
                <a:spcPct val="100000"/>
              </a:lnSpc>
              <a:spcBef>
                <a:spcPct val="40000"/>
              </a:spcBef>
              <a:spcAft>
                <a:spcPct val="0"/>
              </a:spcAft>
              <a:buClrTx/>
              <a:buSzTx/>
              <a:buFontTx/>
              <a:buNone/>
              <a:tabLst/>
              <a:defRPr/>
            </a:pPr>
            <a:r>
              <a:rPr kumimoji="0" lang="en-US" altLang="zh-TW" sz="1800" b="1" i="0" u="none" strike="noStrike" kern="1200" cap="none" spc="0" normalizeH="0" baseline="0" noProof="0" dirty="0" err="1">
                <a:ln>
                  <a:noFill/>
                </a:ln>
                <a:solidFill>
                  <a:srgbClr val="3333CC"/>
                </a:solidFill>
                <a:effectLst/>
                <a:uLnTx/>
                <a:uFillTx/>
                <a:latin typeface="Consolas" panose="020B0609020204030204" pitchFamily="49" charset="0"/>
                <a:ea typeface="新細明體" panose="02020500000000000000" pitchFamily="18" charset="-120"/>
              </a:rPr>
              <a:t>endmodule</a:t>
            </a:r>
            <a:r>
              <a:rPr kumimoji="0" lang="en-US" altLang="zh-TW" sz="20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t>
            </a:r>
          </a:p>
        </p:txBody>
      </p:sp>
      <p:grpSp>
        <p:nvGrpSpPr>
          <p:cNvPr id="62" name="群組 61">
            <a:extLst>
              <a:ext uri="{FF2B5EF4-FFF2-40B4-BE49-F238E27FC236}">
                <a16:creationId xmlns:a16="http://schemas.microsoft.com/office/drawing/2014/main" id="{0AB1E504-8595-AFEC-6A06-15849EF84541}"/>
              </a:ext>
            </a:extLst>
          </p:cNvPr>
          <p:cNvGrpSpPr/>
          <p:nvPr/>
        </p:nvGrpSpPr>
        <p:grpSpPr>
          <a:xfrm>
            <a:off x="1656830" y="1515616"/>
            <a:ext cx="7275512" cy="1716088"/>
            <a:chOff x="1656830" y="1515616"/>
            <a:chExt cx="7275512" cy="1716088"/>
          </a:xfrm>
        </p:grpSpPr>
        <p:sp>
          <p:nvSpPr>
            <p:cNvPr id="3" name="Line 3"/>
            <p:cNvSpPr>
              <a:spLocks noChangeShapeType="1"/>
            </p:cNvSpPr>
            <p:nvPr/>
          </p:nvSpPr>
          <p:spPr bwMode="auto">
            <a:xfrm flipH="1">
              <a:off x="2318817" y="2503041"/>
              <a:ext cx="2000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 name="Freeform 4"/>
            <p:cNvSpPr>
              <a:spLocks noChangeAspect="1"/>
            </p:cNvSpPr>
            <p:nvPr/>
          </p:nvSpPr>
          <p:spPr bwMode="auto">
            <a:xfrm>
              <a:off x="2268017" y="2037904"/>
              <a:ext cx="1524000" cy="704850"/>
            </a:xfrm>
            <a:custGeom>
              <a:avLst/>
              <a:gdLst>
                <a:gd name="T0" fmla="*/ 0 w 2592"/>
                <a:gd name="T1" fmla="*/ 0 h 1200"/>
                <a:gd name="T2" fmla="*/ 480 w 2592"/>
                <a:gd name="T3" fmla="*/ 1200 h 1200"/>
                <a:gd name="T4" fmla="*/ 2112 w 2592"/>
                <a:gd name="T5" fmla="*/ 1200 h 1200"/>
                <a:gd name="T6" fmla="*/ 2592 w 2592"/>
                <a:gd name="T7" fmla="*/ 0 h 1200"/>
                <a:gd name="T8" fmla="*/ 1440 w 2592"/>
                <a:gd name="T9" fmla="*/ 0 h 1200"/>
                <a:gd name="T10" fmla="*/ 1296 w 2592"/>
                <a:gd name="T11" fmla="*/ 336 h 1200"/>
                <a:gd name="T12" fmla="*/ 1152 w 2592"/>
                <a:gd name="T13" fmla="*/ 0 h 1200"/>
                <a:gd name="T14" fmla="*/ 0 w 2592"/>
                <a:gd name="T15" fmla="*/ 0 h 1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92" h="1200">
                  <a:moveTo>
                    <a:pt x="0" y="0"/>
                  </a:moveTo>
                  <a:lnTo>
                    <a:pt x="480" y="1200"/>
                  </a:lnTo>
                  <a:lnTo>
                    <a:pt x="2112" y="1200"/>
                  </a:lnTo>
                  <a:lnTo>
                    <a:pt x="2592" y="0"/>
                  </a:lnTo>
                  <a:lnTo>
                    <a:pt x="1440" y="0"/>
                  </a:lnTo>
                  <a:lnTo>
                    <a:pt x="1296" y="336"/>
                  </a:lnTo>
                  <a:lnTo>
                    <a:pt x="1152" y="0"/>
                  </a:lnTo>
                  <a:lnTo>
                    <a:pt x="0" y="0"/>
                  </a:lnTo>
                  <a:close/>
                </a:path>
              </a:pathLst>
            </a:custGeom>
            <a:solidFill>
              <a:srgbClr val="99CCFF"/>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Text Box 5"/>
            <p:cNvSpPr txBox="1">
              <a:spLocks noChangeArrowheads="1"/>
            </p:cNvSpPr>
            <p:nvPr/>
          </p:nvSpPr>
          <p:spPr bwMode="auto">
            <a:xfrm>
              <a:off x="2490267" y="2144266"/>
              <a:ext cx="1020763" cy="6397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2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t>adder</a:t>
              </a:r>
            </a:p>
          </p:txBody>
        </p:sp>
        <p:sp>
          <p:nvSpPr>
            <p:cNvPr id="6" name="Line 6"/>
            <p:cNvSpPr>
              <a:spLocks noChangeShapeType="1"/>
            </p:cNvSpPr>
            <p:nvPr/>
          </p:nvSpPr>
          <p:spPr bwMode="auto">
            <a:xfrm>
              <a:off x="2618855" y="1726754"/>
              <a:ext cx="0" cy="3111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7" name="Line 7"/>
            <p:cNvSpPr>
              <a:spLocks noChangeShapeType="1"/>
            </p:cNvSpPr>
            <p:nvPr/>
          </p:nvSpPr>
          <p:spPr bwMode="auto">
            <a:xfrm>
              <a:off x="3420542" y="1726754"/>
              <a:ext cx="0" cy="3111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Line 8"/>
            <p:cNvSpPr>
              <a:spLocks noChangeShapeType="1"/>
            </p:cNvSpPr>
            <p:nvPr/>
          </p:nvSpPr>
          <p:spPr bwMode="auto">
            <a:xfrm>
              <a:off x="3018905" y="2760216"/>
              <a:ext cx="0" cy="3603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Line 9"/>
            <p:cNvSpPr>
              <a:spLocks noChangeShapeType="1"/>
            </p:cNvSpPr>
            <p:nvPr/>
          </p:nvSpPr>
          <p:spPr bwMode="auto">
            <a:xfrm>
              <a:off x="2318817" y="2503041"/>
              <a:ext cx="0" cy="61753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0" name="Text Box 10"/>
            <p:cNvSpPr txBox="1">
              <a:spLocks noChangeArrowheads="1"/>
            </p:cNvSpPr>
            <p:nvPr/>
          </p:nvSpPr>
          <p:spPr bwMode="auto">
            <a:xfrm>
              <a:off x="2241030" y="1515616"/>
              <a:ext cx="431800" cy="5508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0" fontAlgn="base" latinLnBrk="0" hangingPunct="0">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A</a:t>
              </a:r>
            </a:p>
          </p:txBody>
        </p:sp>
        <p:sp>
          <p:nvSpPr>
            <p:cNvPr id="11" name="Text Box 11"/>
            <p:cNvSpPr txBox="1">
              <a:spLocks noChangeArrowheads="1"/>
            </p:cNvSpPr>
            <p:nvPr/>
          </p:nvSpPr>
          <p:spPr bwMode="auto">
            <a:xfrm>
              <a:off x="3350692" y="1515616"/>
              <a:ext cx="430213" cy="5508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B</a:t>
              </a:r>
            </a:p>
          </p:txBody>
        </p:sp>
        <p:sp>
          <p:nvSpPr>
            <p:cNvPr id="12" name="Text Box 12"/>
            <p:cNvSpPr txBox="1">
              <a:spLocks noChangeArrowheads="1"/>
            </p:cNvSpPr>
            <p:nvPr/>
          </p:nvSpPr>
          <p:spPr bwMode="auto">
            <a:xfrm>
              <a:off x="2953817" y="2625279"/>
              <a:ext cx="431800" cy="5492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S</a:t>
              </a:r>
            </a:p>
          </p:txBody>
        </p:sp>
        <p:sp>
          <p:nvSpPr>
            <p:cNvPr id="13" name="Text Box 13"/>
            <p:cNvSpPr txBox="1">
              <a:spLocks noChangeArrowheads="1"/>
            </p:cNvSpPr>
            <p:nvPr/>
          </p:nvSpPr>
          <p:spPr bwMode="auto">
            <a:xfrm>
              <a:off x="1656830" y="2625279"/>
              <a:ext cx="679450" cy="5492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cout</a:t>
              </a:r>
            </a:p>
          </p:txBody>
        </p:sp>
        <p:sp>
          <p:nvSpPr>
            <p:cNvPr id="14" name="Rectangle 15"/>
            <p:cNvSpPr>
              <a:spLocks noChangeArrowheads="1"/>
            </p:cNvSpPr>
            <p:nvPr/>
          </p:nvSpPr>
          <p:spPr bwMode="auto">
            <a:xfrm>
              <a:off x="5495405" y="2122041"/>
              <a:ext cx="585787" cy="581025"/>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nchor="ct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FA</a:t>
              </a:r>
            </a:p>
          </p:txBody>
        </p:sp>
        <p:sp>
          <p:nvSpPr>
            <p:cNvPr id="15" name="Rectangle 16"/>
            <p:cNvSpPr>
              <a:spLocks noChangeArrowheads="1"/>
            </p:cNvSpPr>
            <p:nvPr/>
          </p:nvSpPr>
          <p:spPr bwMode="auto">
            <a:xfrm>
              <a:off x="6333605" y="2109341"/>
              <a:ext cx="585787" cy="581025"/>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nchor="ct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0" cap="none" spc="0" normalizeH="0" baseline="0" noProof="0" dirty="0">
                  <a:ln>
                    <a:noFill/>
                  </a:ln>
                  <a:solidFill>
                    <a:srgbClr val="000000"/>
                  </a:solidFill>
                  <a:effectLst/>
                  <a:uLnTx/>
                  <a:uFillTx/>
                  <a:latin typeface="Tekton" pitchFamily="34" charset="0"/>
                  <a:ea typeface="新細明體" panose="02020500000000000000" pitchFamily="18" charset="-120"/>
                  <a:cs typeface="+mn-cs"/>
                </a:rPr>
                <a:t>FA</a:t>
              </a:r>
            </a:p>
          </p:txBody>
        </p:sp>
        <p:sp>
          <p:nvSpPr>
            <p:cNvPr id="16" name="Rectangle 17"/>
            <p:cNvSpPr>
              <a:spLocks noChangeArrowheads="1"/>
            </p:cNvSpPr>
            <p:nvPr/>
          </p:nvSpPr>
          <p:spPr bwMode="auto">
            <a:xfrm>
              <a:off x="7171805" y="2109341"/>
              <a:ext cx="585787" cy="581025"/>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nchor="ct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FA</a:t>
              </a:r>
            </a:p>
          </p:txBody>
        </p:sp>
        <p:sp>
          <p:nvSpPr>
            <p:cNvPr id="17" name="Rectangle 18"/>
            <p:cNvSpPr>
              <a:spLocks noChangeArrowheads="1"/>
            </p:cNvSpPr>
            <p:nvPr/>
          </p:nvSpPr>
          <p:spPr bwMode="auto">
            <a:xfrm>
              <a:off x="8010005" y="2109341"/>
              <a:ext cx="585787" cy="581025"/>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nchor="ct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FA</a:t>
              </a:r>
            </a:p>
          </p:txBody>
        </p:sp>
        <p:sp>
          <p:nvSpPr>
            <p:cNvPr id="18" name="Line 19"/>
            <p:cNvSpPr>
              <a:spLocks noChangeShapeType="1"/>
            </p:cNvSpPr>
            <p:nvPr/>
          </p:nvSpPr>
          <p:spPr bwMode="auto">
            <a:xfrm flipH="1">
              <a:off x="6165330" y="2541141"/>
              <a:ext cx="168275" cy="0"/>
            </a:xfrm>
            <a:prstGeom prst="line">
              <a:avLst/>
            </a:prstGeom>
            <a:noFill/>
            <a:ln w="28575">
              <a:solidFill>
                <a:srgbClr val="FF0000"/>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9" name="Line 20"/>
            <p:cNvSpPr>
              <a:spLocks noChangeShapeType="1"/>
            </p:cNvSpPr>
            <p:nvPr/>
          </p:nvSpPr>
          <p:spPr bwMode="auto">
            <a:xfrm flipH="1">
              <a:off x="5242992" y="2541141"/>
              <a:ext cx="252413" cy="0"/>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nvGrpSpPr>
            <p:cNvPr id="20" name="Group 21"/>
            <p:cNvGrpSpPr>
              <a:grpSpLocks/>
            </p:cNvGrpSpPr>
            <p:nvPr/>
          </p:nvGrpSpPr>
          <p:grpSpPr bwMode="auto">
            <a:xfrm>
              <a:off x="5662092" y="1677541"/>
              <a:ext cx="2767013" cy="446088"/>
              <a:chOff x="624" y="3216"/>
              <a:chExt cx="1584" cy="152"/>
            </a:xfrm>
          </p:grpSpPr>
          <p:sp>
            <p:nvSpPr>
              <p:cNvPr id="21" name="Line 22"/>
              <p:cNvSpPr>
                <a:spLocks noChangeShapeType="1"/>
              </p:cNvSpPr>
              <p:nvPr/>
            </p:nvSpPr>
            <p:spPr bwMode="auto">
              <a:xfrm>
                <a:off x="624"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2" name="Line 23"/>
              <p:cNvSpPr>
                <a:spLocks noChangeShapeType="1"/>
              </p:cNvSpPr>
              <p:nvPr/>
            </p:nvSpPr>
            <p:spPr bwMode="auto">
              <a:xfrm>
                <a:off x="768"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3" name="Line 24"/>
              <p:cNvSpPr>
                <a:spLocks noChangeShapeType="1"/>
              </p:cNvSpPr>
              <p:nvPr/>
            </p:nvSpPr>
            <p:spPr bwMode="auto">
              <a:xfrm>
                <a:off x="1104"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4" name="Line 25"/>
              <p:cNvSpPr>
                <a:spLocks noChangeShapeType="1"/>
              </p:cNvSpPr>
              <p:nvPr/>
            </p:nvSpPr>
            <p:spPr bwMode="auto">
              <a:xfrm>
                <a:off x="1248"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5" name="Line 26"/>
              <p:cNvSpPr>
                <a:spLocks noChangeShapeType="1"/>
              </p:cNvSpPr>
              <p:nvPr/>
            </p:nvSpPr>
            <p:spPr bwMode="auto">
              <a:xfrm>
                <a:off x="1584"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6" name="Line 27"/>
              <p:cNvSpPr>
                <a:spLocks noChangeShapeType="1"/>
              </p:cNvSpPr>
              <p:nvPr/>
            </p:nvSpPr>
            <p:spPr bwMode="auto">
              <a:xfrm>
                <a:off x="1728"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7" name="Line 28"/>
              <p:cNvSpPr>
                <a:spLocks noChangeShapeType="1"/>
              </p:cNvSpPr>
              <p:nvPr/>
            </p:nvSpPr>
            <p:spPr bwMode="auto">
              <a:xfrm>
                <a:off x="2064"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8" name="Line 29"/>
              <p:cNvSpPr>
                <a:spLocks noChangeShapeType="1"/>
              </p:cNvSpPr>
              <p:nvPr/>
            </p:nvSpPr>
            <p:spPr bwMode="auto">
              <a:xfrm>
                <a:off x="2208"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grpSp>
          <p:nvGrpSpPr>
            <p:cNvPr id="29" name="Group 30"/>
            <p:cNvGrpSpPr>
              <a:grpSpLocks/>
            </p:cNvGrpSpPr>
            <p:nvPr/>
          </p:nvGrpSpPr>
          <p:grpSpPr bwMode="auto">
            <a:xfrm>
              <a:off x="5766867" y="2699891"/>
              <a:ext cx="2514600" cy="358775"/>
              <a:chOff x="684" y="3688"/>
              <a:chExt cx="1440" cy="152"/>
            </a:xfrm>
          </p:grpSpPr>
          <p:sp>
            <p:nvSpPr>
              <p:cNvPr id="30" name="Line 31"/>
              <p:cNvSpPr>
                <a:spLocks noChangeShapeType="1"/>
              </p:cNvSpPr>
              <p:nvPr/>
            </p:nvSpPr>
            <p:spPr bwMode="auto">
              <a:xfrm>
                <a:off x="684" y="3688"/>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1" name="Line 32"/>
              <p:cNvSpPr>
                <a:spLocks noChangeShapeType="1"/>
              </p:cNvSpPr>
              <p:nvPr/>
            </p:nvSpPr>
            <p:spPr bwMode="auto">
              <a:xfrm>
                <a:off x="1164" y="3688"/>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2" name="Line 33"/>
              <p:cNvSpPr>
                <a:spLocks noChangeShapeType="1"/>
              </p:cNvSpPr>
              <p:nvPr/>
            </p:nvSpPr>
            <p:spPr bwMode="auto">
              <a:xfrm>
                <a:off x="1644" y="3688"/>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3" name="Line 34"/>
              <p:cNvSpPr>
                <a:spLocks noChangeShapeType="1"/>
              </p:cNvSpPr>
              <p:nvPr/>
            </p:nvSpPr>
            <p:spPr bwMode="auto">
              <a:xfrm>
                <a:off x="2124" y="3688"/>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sp>
          <p:nvSpPr>
            <p:cNvPr id="34" name="AutoShape 35"/>
            <p:cNvSpPr>
              <a:spLocks noChangeArrowheads="1"/>
            </p:cNvSpPr>
            <p:nvPr/>
          </p:nvSpPr>
          <p:spPr bwMode="auto">
            <a:xfrm>
              <a:off x="5160442" y="1677541"/>
              <a:ext cx="3771900" cy="1468438"/>
            </a:xfrm>
            <a:prstGeom prst="roundRect">
              <a:avLst>
                <a:gd name="adj" fmla="val 16667"/>
              </a:avLst>
            </a:prstGeom>
            <a:noFill/>
            <a:ln w="28575">
              <a:solidFill>
                <a:srgbClr val="000000"/>
              </a:solidFill>
              <a:round/>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5" name="Line 36"/>
            <p:cNvSpPr>
              <a:spLocks noChangeShapeType="1"/>
            </p:cNvSpPr>
            <p:nvPr/>
          </p:nvSpPr>
          <p:spPr bwMode="auto">
            <a:xfrm flipH="1">
              <a:off x="6081192" y="2282379"/>
              <a:ext cx="168275" cy="0"/>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6" name="Line 37"/>
            <p:cNvSpPr>
              <a:spLocks noChangeShapeType="1"/>
            </p:cNvSpPr>
            <p:nvPr/>
          </p:nvSpPr>
          <p:spPr bwMode="auto">
            <a:xfrm flipH="1">
              <a:off x="7003530" y="2541141"/>
              <a:ext cx="168275" cy="0"/>
            </a:xfrm>
            <a:prstGeom prst="line">
              <a:avLst/>
            </a:prstGeom>
            <a:noFill/>
            <a:ln w="28575">
              <a:solidFill>
                <a:srgbClr val="FF0000"/>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7" name="Line 38"/>
            <p:cNvSpPr>
              <a:spLocks noChangeShapeType="1"/>
            </p:cNvSpPr>
            <p:nvPr/>
          </p:nvSpPr>
          <p:spPr bwMode="auto">
            <a:xfrm flipH="1">
              <a:off x="6919392" y="2282379"/>
              <a:ext cx="168275" cy="0"/>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8" name="Line 39"/>
            <p:cNvSpPr>
              <a:spLocks noChangeShapeType="1"/>
            </p:cNvSpPr>
            <p:nvPr/>
          </p:nvSpPr>
          <p:spPr bwMode="auto">
            <a:xfrm flipH="1">
              <a:off x="7841730" y="2541141"/>
              <a:ext cx="168275" cy="0"/>
            </a:xfrm>
            <a:prstGeom prst="line">
              <a:avLst/>
            </a:prstGeom>
            <a:noFill/>
            <a:ln w="28575">
              <a:solidFill>
                <a:srgbClr val="FF0000"/>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9" name="Line 40"/>
            <p:cNvSpPr>
              <a:spLocks noChangeShapeType="1"/>
            </p:cNvSpPr>
            <p:nvPr/>
          </p:nvSpPr>
          <p:spPr bwMode="auto">
            <a:xfrm flipH="1">
              <a:off x="7757592" y="2282379"/>
              <a:ext cx="168275" cy="0"/>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0" name="Line 41"/>
            <p:cNvSpPr>
              <a:spLocks noChangeShapeType="1"/>
            </p:cNvSpPr>
            <p:nvPr/>
          </p:nvSpPr>
          <p:spPr bwMode="auto">
            <a:xfrm flipH="1">
              <a:off x="8595792" y="2195066"/>
              <a:ext cx="168275" cy="0"/>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1" name="Line 42"/>
            <p:cNvSpPr>
              <a:spLocks noChangeShapeType="1"/>
            </p:cNvSpPr>
            <p:nvPr/>
          </p:nvSpPr>
          <p:spPr bwMode="auto">
            <a:xfrm flipH="1">
              <a:off x="7003530" y="2282379"/>
              <a:ext cx="84137" cy="2587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2" name="Line 43"/>
            <p:cNvSpPr>
              <a:spLocks noChangeShapeType="1"/>
            </p:cNvSpPr>
            <p:nvPr/>
          </p:nvSpPr>
          <p:spPr bwMode="auto">
            <a:xfrm flipH="1">
              <a:off x="7841730" y="2282379"/>
              <a:ext cx="84137" cy="2587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3" name="Line 44"/>
            <p:cNvSpPr>
              <a:spLocks noChangeShapeType="1"/>
            </p:cNvSpPr>
            <p:nvPr/>
          </p:nvSpPr>
          <p:spPr bwMode="auto">
            <a:xfrm flipH="1">
              <a:off x="6165330" y="2282379"/>
              <a:ext cx="84137" cy="2587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4" name="Rectangle 45"/>
            <p:cNvSpPr>
              <a:spLocks noChangeArrowheads="1"/>
            </p:cNvSpPr>
            <p:nvPr/>
          </p:nvSpPr>
          <p:spPr bwMode="auto">
            <a:xfrm>
              <a:off x="5830367" y="1591816"/>
              <a:ext cx="168275"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5" name="Rectangle 46"/>
            <p:cNvSpPr>
              <a:spLocks noChangeArrowheads="1"/>
            </p:cNvSpPr>
            <p:nvPr/>
          </p:nvSpPr>
          <p:spPr bwMode="auto">
            <a:xfrm>
              <a:off x="5579542" y="1591816"/>
              <a:ext cx="166688"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6" name="Rectangle 47"/>
            <p:cNvSpPr>
              <a:spLocks noChangeArrowheads="1"/>
            </p:cNvSpPr>
            <p:nvPr/>
          </p:nvSpPr>
          <p:spPr bwMode="auto">
            <a:xfrm>
              <a:off x="6668567" y="1591816"/>
              <a:ext cx="168275"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7" name="Rectangle 48"/>
            <p:cNvSpPr>
              <a:spLocks noChangeArrowheads="1"/>
            </p:cNvSpPr>
            <p:nvPr/>
          </p:nvSpPr>
          <p:spPr bwMode="auto">
            <a:xfrm>
              <a:off x="6417742" y="1591816"/>
              <a:ext cx="166688"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8" name="Rectangle 49"/>
            <p:cNvSpPr>
              <a:spLocks noChangeArrowheads="1"/>
            </p:cNvSpPr>
            <p:nvPr/>
          </p:nvSpPr>
          <p:spPr bwMode="auto">
            <a:xfrm>
              <a:off x="7506767" y="1591816"/>
              <a:ext cx="168275"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9" name="Rectangle 50"/>
            <p:cNvSpPr>
              <a:spLocks noChangeArrowheads="1"/>
            </p:cNvSpPr>
            <p:nvPr/>
          </p:nvSpPr>
          <p:spPr bwMode="auto">
            <a:xfrm>
              <a:off x="7255942" y="1591816"/>
              <a:ext cx="166688"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0" name="Rectangle 51"/>
            <p:cNvSpPr>
              <a:spLocks noChangeArrowheads="1"/>
            </p:cNvSpPr>
            <p:nvPr/>
          </p:nvSpPr>
          <p:spPr bwMode="auto">
            <a:xfrm>
              <a:off x="8344967" y="1591816"/>
              <a:ext cx="168275"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1" name="Rectangle 52"/>
            <p:cNvSpPr>
              <a:spLocks noChangeArrowheads="1"/>
            </p:cNvSpPr>
            <p:nvPr/>
          </p:nvSpPr>
          <p:spPr bwMode="auto">
            <a:xfrm>
              <a:off x="8094142" y="1591816"/>
              <a:ext cx="166688"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2" name="Rectangle 53"/>
            <p:cNvSpPr>
              <a:spLocks noChangeArrowheads="1"/>
            </p:cNvSpPr>
            <p:nvPr/>
          </p:nvSpPr>
          <p:spPr bwMode="auto">
            <a:xfrm>
              <a:off x="5693842" y="3058666"/>
              <a:ext cx="168275" cy="17303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3" name="Rectangle 54"/>
            <p:cNvSpPr>
              <a:spLocks noChangeArrowheads="1"/>
            </p:cNvSpPr>
            <p:nvPr/>
          </p:nvSpPr>
          <p:spPr bwMode="auto">
            <a:xfrm>
              <a:off x="6532042" y="3058666"/>
              <a:ext cx="168275" cy="17303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4" name="Rectangle 55"/>
            <p:cNvSpPr>
              <a:spLocks noChangeArrowheads="1"/>
            </p:cNvSpPr>
            <p:nvPr/>
          </p:nvSpPr>
          <p:spPr bwMode="auto">
            <a:xfrm>
              <a:off x="7370242" y="3058666"/>
              <a:ext cx="168275" cy="17303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5" name="Rectangle 56"/>
            <p:cNvSpPr>
              <a:spLocks noChangeArrowheads="1"/>
            </p:cNvSpPr>
            <p:nvPr/>
          </p:nvSpPr>
          <p:spPr bwMode="auto">
            <a:xfrm>
              <a:off x="8208442" y="3058666"/>
              <a:ext cx="168275" cy="17303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6" name="Rectangle 57"/>
            <p:cNvSpPr>
              <a:spLocks noChangeArrowheads="1"/>
            </p:cNvSpPr>
            <p:nvPr/>
          </p:nvSpPr>
          <p:spPr bwMode="auto">
            <a:xfrm>
              <a:off x="5077892" y="2455416"/>
              <a:ext cx="166688"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8" name="AutoShape 59"/>
            <p:cNvSpPr>
              <a:spLocks noChangeArrowheads="1"/>
            </p:cNvSpPr>
            <p:nvPr/>
          </p:nvSpPr>
          <p:spPr bwMode="auto">
            <a:xfrm>
              <a:off x="4011092" y="2277616"/>
              <a:ext cx="838200" cy="381000"/>
            </a:xfrm>
            <a:prstGeom prst="rightArrow">
              <a:avLst>
                <a:gd name="adj1" fmla="val 50000"/>
                <a:gd name="adj2" fmla="val 55000"/>
              </a:avLst>
            </a:prstGeom>
            <a:solidFill>
              <a:srgbClr val="FF0000"/>
            </a:solidFill>
            <a:ln w="28575" algn="ctr">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sp>
        <p:nvSpPr>
          <p:cNvPr id="59" name="矩形 58"/>
          <p:cNvSpPr/>
          <p:nvPr/>
        </p:nvSpPr>
        <p:spPr>
          <a:xfrm>
            <a:off x="551384" y="6612961"/>
            <a:ext cx="208941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6.375 Complex Digital Systems</a:t>
            </a:r>
          </a:p>
        </p:txBody>
      </p:sp>
      <p:sp>
        <p:nvSpPr>
          <p:cNvPr id="60" name="文字方塊 59"/>
          <p:cNvSpPr txBox="1"/>
          <p:nvPr/>
        </p:nvSpPr>
        <p:spPr>
          <a:xfrm>
            <a:off x="508647" y="4755187"/>
            <a:ext cx="1487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module name</a:t>
            </a: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
        <p:nvSpPr>
          <p:cNvPr id="61" name="文字方塊 60"/>
          <p:cNvSpPr txBox="1"/>
          <p:nvPr/>
        </p:nvSpPr>
        <p:spPr>
          <a:xfrm>
            <a:off x="545069" y="5905828"/>
            <a:ext cx="15562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Instance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prstClr val="black"/>
                </a:solidFill>
                <a:latin typeface="Calibri"/>
                <a:ea typeface="新細明體" panose="02020500000000000000" pitchFamily="18" charset="-120"/>
              </a:rPr>
              <a:t>in this module</a:t>
            </a: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cxnSp>
        <p:nvCxnSpPr>
          <p:cNvPr id="63" name="直線單箭頭接點 62"/>
          <p:cNvCxnSpPr>
            <a:stCxn id="60" idx="3"/>
            <a:endCxn id="57" idx="1"/>
          </p:cNvCxnSpPr>
          <p:nvPr/>
        </p:nvCxnSpPr>
        <p:spPr>
          <a:xfrm>
            <a:off x="1996555" y="4939853"/>
            <a:ext cx="427037" cy="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a:stCxn id="61" idx="3"/>
          </p:cNvCxnSpPr>
          <p:nvPr/>
        </p:nvCxnSpPr>
        <p:spPr>
          <a:xfrm flipV="1">
            <a:off x="2101329" y="5868237"/>
            <a:ext cx="993563" cy="36075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9" name="圖片 68"/>
          <p:cNvPicPr>
            <a:picLocks noChangeAspect="1"/>
          </p:cNvPicPr>
          <p:nvPr/>
        </p:nvPicPr>
        <p:blipFill rotWithShape="1">
          <a:blip r:embed="rId2"/>
          <a:srcRect r="63467" b="70574"/>
          <a:stretch/>
        </p:blipFill>
        <p:spPr>
          <a:xfrm>
            <a:off x="335360" y="4149080"/>
            <a:ext cx="1616949" cy="663765"/>
          </a:xfrm>
          <a:prstGeom prst="rect">
            <a:avLst/>
          </a:prstGeom>
          <a:ln>
            <a:solidFill>
              <a:srgbClr val="FF0000"/>
            </a:solidFill>
          </a:ln>
        </p:spPr>
      </p:pic>
      <p:pic>
        <p:nvPicPr>
          <p:cNvPr id="67" name="圖片 66">
            <a:extLst>
              <a:ext uri="{FF2B5EF4-FFF2-40B4-BE49-F238E27FC236}">
                <a16:creationId xmlns:a16="http://schemas.microsoft.com/office/drawing/2014/main" id="{87D810F1-3F65-6C3A-9F10-F5AB2794AD5A}"/>
              </a:ext>
            </a:extLst>
          </p:cNvPr>
          <p:cNvPicPr>
            <a:picLocks noChangeAspect="1"/>
          </p:cNvPicPr>
          <p:nvPr/>
        </p:nvPicPr>
        <p:blipFill>
          <a:blip r:embed="rId3"/>
          <a:stretch>
            <a:fillRect/>
          </a:stretch>
        </p:blipFill>
        <p:spPr>
          <a:xfrm>
            <a:off x="7464152" y="3429000"/>
            <a:ext cx="4305901" cy="685896"/>
          </a:xfrm>
          <a:prstGeom prst="rect">
            <a:avLst/>
          </a:prstGeom>
          <a:ln>
            <a:solidFill>
              <a:srgbClr val="FF0000"/>
            </a:solidFill>
          </a:ln>
        </p:spPr>
      </p:pic>
      <p:sp>
        <p:nvSpPr>
          <p:cNvPr id="64" name="投影片編號版面配置區 5">
            <a:extLst>
              <a:ext uri="{FF2B5EF4-FFF2-40B4-BE49-F238E27FC236}">
                <a16:creationId xmlns:a16="http://schemas.microsoft.com/office/drawing/2014/main" id="{22735F8E-7B6B-7DCE-C409-36CE1E976940}"/>
              </a:ext>
            </a:extLst>
          </p:cNvPr>
          <p:cNvSpPr txBox="1">
            <a:spLocks/>
          </p:cNvSpPr>
          <p:nvPr/>
        </p:nvSpPr>
        <p:spPr>
          <a:xfrm>
            <a:off x="9418930" y="6092477"/>
            <a:ext cx="2133600" cy="365125"/>
          </a:xfrm>
          <a:prstGeom prst="rect">
            <a:avLst/>
          </a:prstGeom>
        </p:spPr>
        <p:txBody>
          <a:bodyPr/>
          <a:lstStyle>
            <a:defPPr>
              <a:defRPr lang="zh-TW"/>
            </a:defPPr>
            <a:lvl1pPr algn="r" rtl="0" fontAlgn="base">
              <a:spcBef>
                <a:spcPct val="0"/>
              </a:spcBef>
              <a:spcAft>
                <a:spcPct val="0"/>
              </a:spcAft>
              <a:defRPr kumimoji="1" sz="1200" kern="1200">
                <a:solidFill>
                  <a:schemeClr val="tx1"/>
                </a:solidFill>
                <a:latin typeface="Arial" charset="0"/>
                <a:ea typeface="新細明體" pitchFamily="18" charset="-120"/>
                <a:cs typeface="+mn-cs"/>
              </a:defRPr>
            </a:lvl1pPr>
            <a:lvl2pPr marL="457200" algn="r" rtl="0" fontAlgn="base">
              <a:spcBef>
                <a:spcPct val="0"/>
              </a:spcBef>
              <a:spcAft>
                <a:spcPct val="0"/>
              </a:spcAft>
              <a:defRPr kumimoji="1" sz="2000" kern="1200">
                <a:solidFill>
                  <a:schemeClr val="tx1"/>
                </a:solidFill>
                <a:latin typeface="Arial" charset="0"/>
                <a:ea typeface="新細明體" pitchFamily="18" charset="-120"/>
                <a:cs typeface="+mn-cs"/>
              </a:defRPr>
            </a:lvl2pPr>
            <a:lvl3pPr marL="914400" algn="r" rtl="0" fontAlgn="base">
              <a:spcBef>
                <a:spcPct val="0"/>
              </a:spcBef>
              <a:spcAft>
                <a:spcPct val="0"/>
              </a:spcAft>
              <a:defRPr kumimoji="1" sz="2000" kern="1200">
                <a:solidFill>
                  <a:schemeClr val="tx1"/>
                </a:solidFill>
                <a:latin typeface="Arial" charset="0"/>
                <a:ea typeface="新細明體" pitchFamily="18" charset="-120"/>
                <a:cs typeface="+mn-cs"/>
              </a:defRPr>
            </a:lvl3pPr>
            <a:lvl4pPr marL="1371600" algn="r" rtl="0" fontAlgn="base">
              <a:spcBef>
                <a:spcPct val="0"/>
              </a:spcBef>
              <a:spcAft>
                <a:spcPct val="0"/>
              </a:spcAft>
              <a:defRPr kumimoji="1" sz="2000" kern="1200">
                <a:solidFill>
                  <a:schemeClr val="tx1"/>
                </a:solidFill>
                <a:latin typeface="Arial" charset="0"/>
                <a:ea typeface="新細明體" pitchFamily="18" charset="-120"/>
                <a:cs typeface="+mn-cs"/>
              </a:defRPr>
            </a:lvl4pPr>
            <a:lvl5pPr marL="1828800" algn="r" rtl="0" fontAlgn="base">
              <a:spcBef>
                <a:spcPct val="0"/>
              </a:spcBef>
              <a:spcAft>
                <a:spcPct val="0"/>
              </a:spcAft>
              <a:defRPr kumimoji="1" sz="2000" kern="1200">
                <a:solidFill>
                  <a:schemeClr val="tx1"/>
                </a:solidFill>
                <a:latin typeface="Arial" charset="0"/>
                <a:ea typeface="新細明體" pitchFamily="18" charset="-120"/>
                <a:cs typeface="+mn-cs"/>
              </a:defRPr>
            </a:lvl5pPr>
            <a:lvl6pPr marL="2286000" algn="l" defTabSz="914400" rtl="0" eaLnBrk="1" latinLnBrk="0" hangingPunct="1">
              <a:defRPr kumimoji="1" sz="2000" kern="1200">
                <a:solidFill>
                  <a:schemeClr val="tx1"/>
                </a:solidFill>
                <a:latin typeface="Arial" charset="0"/>
                <a:ea typeface="新細明體" pitchFamily="18" charset="-120"/>
                <a:cs typeface="+mn-cs"/>
              </a:defRPr>
            </a:lvl6pPr>
            <a:lvl7pPr marL="2743200" algn="l" defTabSz="914400" rtl="0" eaLnBrk="1" latinLnBrk="0" hangingPunct="1">
              <a:defRPr kumimoji="1" sz="2000" kern="1200">
                <a:solidFill>
                  <a:schemeClr val="tx1"/>
                </a:solidFill>
                <a:latin typeface="Arial" charset="0"/>
                <a:ea typeface="新細明體" pitchFamily="18" charset="-120"/>
                <a:cs typeface="+mn-cs"/>
              </a:defRPr>
            </a:lvl7pPr>
            <a:lvl8pPr marL="3200400" algn="l" defTabSz="914400" rtl="0" eaLnBrk="1" latinLnBrk="0" hangingPunct="1">
              <a:defRPr kumimoji="1" sz="2000" kern="1200">
                <a:solidFill>
                  <a:schemeClr val="tx1"/>
                </a:solidFill>
                <a:latin typeface="Arial" charset="0"/>
                <a:ea typeface="新細明體" pitchFamily="18" charset="-120"/>
                <a:cs typeface="+mn-cs"/>
              </a:defRPr>
            </a:lvl8pPr>
            <a:lvl9pPr marL="3657600" algn="l" defTabSz="914400" rtl="0" eaLnBrk="1" latinLnBrk="0" hangingPunct="1">
              <a:defRPr kumimoji="1" sz="2000" kern="1200">
                <a:solidFill>
                  <a:schemeClr val="tx1"/>
                </a:solidFill>
                <a:latin typeface="Arial" charset="0"/>
                <a:ea typeface="新細明體" pitchFamily="18" charset="-120"/>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D83325-3B33-4D26-917A-7376F90863C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pic>
        <p:nvPicPr>
          <p:cNvPr id="66" name="Picture 1">
            <a:extLst>
              <a:ext uri="{FF2B5EF4-FFF2-40B4-BE49-F238E27FC236}">
                <a16:creationId xmlns:a16="http://schemas.microsoft.com/office/drawing/2014/main" id="{CDA59C0D-8512-4D14-6C0B-5C08E3C295F6}"/>
              </a:ext>
            </a:extLst>
          </p:cNvPr>
          <p:cNvPicPr>
            <a:picLocks noChangeAspect="1" noChangeArrowheads="1"/>
          </p:cNvPicPr>
          <p:nvPr/>
        </p:nvPicPr>
        <p:blipFill>
          <a:blip r:embed="rId4" cstate="print"/>
          <a:srcRect/>
          <a:stretch>
            <a:fillRect/>
          </a:stretch>
        </p:blipFill>
        <p:spPr bwMode="auto">
          <a:xfrm>
            <a:off x="7464152" y="4293096"/>
            <a:ext cx="4254279" cy="2376264"/>
          </a:xfrm>
          <a:prstGeom prst="rect">
            <a:avLst/>
          </a:prstGeom>
          <a:noFill/>
          <a:ln w="9525">
            <a:noFill/>
            <a:miter lim="800000"/>
            <a:headEnd/>
            <a:tailEnd/>
          </a:ln>
        </p:spPr>
      </p:pic>
      <p:pic>
        <p:nvPicPr>
          <p:cNvPr id="70" name="圖片 69" descr="一張含有 圖形, 圓形, 鮮豔, 符號 的圖片&#10;&#10;自動產生的描述">
            <a:extLst>
              <a:ext uri="{FF2B5EF4-FFF2-40B4-BE49-F238E27FC236}">
                <a16:creationId xmlns:a16="http://schemas.microsoft.com/office/drawing/2014/main" id="{3A3470BB-B0A6-B83B-F84E-A9DABF9ECDF7}"/>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760296" y="6165304"/>
            <a:ext cx="527720" cy="527720"/>
          </a:xfrm>
          <a:prstGeom prst="rect">
            <a:avLst/>
          </a:prstGeom>
        </p:spPr>
      </p:pic>
      <p:pic>
        <p:nvPicPr>
          <p:cNvPr id="72" name="圖片 71" descr="一張含有 標誌, 符號, 圖形, 圓形 的圖片&#10;&#10;自動產生的描述">
            <a:extLst>
              <a:ext uri="{FF2B5EF4-FFF2-40B4-BE49-F238E27FC236}">
                <a16:creationId xmlns:a16="http://schemas.microsoft.com/office/drawing/2014/main" id="{1BD9535F-537D-2BD7-D7E0-100C824759C8}"/>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848528" y="6165304"/>
            <a:ext cx="548680" cy="548680"/>
          </a:xfrm>
          <a:prstGeom prst="rect">
            <a:avLst/>
          </a:prstGeom>
        </p:spPr>
      </p:pic>
    </p:spTree>
    <p:extLst>
      <p:ext uri="{BB962C8B-B14F-4D97-AF65-F5344CB8AC3E}">
        <p14:creationId xmlns:p14="http://schemas.microsoft.com/office/powerpoint/2010/main" val="39340775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0" grpId="0"/>
      <p:bldP spid="6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module can </a:t>
            </a:r>
            <a:r>
              <a:rPr lang="en-US" altLang="zh-TW" dirty="0">
                <a:solidFill>
                  <a:srgbClr val="FF0000"/>
                </a:solidFill>
              </a:rPr>
              <a:t>instantiate</a:t>
            </a:r>
            <a:r>
              <a:rPr lang="en-US" altLang="zh-TW" dirty="0"/>
              <a:t> other modules creating a </a:t>
            </a:r>
            <a:r>
              <a:rPr lang="en-US" altLang="zh-TW" dirty="0">
                <a:solidFill>
                  <a:srgbClr val="FF0000"/>
                </a:solidFill>
              </a:rPr>
              <a:t>module hierarchy</a:t>
            </a:r>
            <a:endParaRPr lang="zh-TW" altLang="en-US" dirty="0"/>
          </a:p>
        </p:txBody>
      </p:sp>
      <p:sp>
        <p:nvSpPr>
          <p:cNvPr id="3" name="Line 3"/>
          <p:cNvSpPr>
            <a:spLocks noChangeShapeType="1"/>
          </p:cNvSpPr>
          <p:nvPr/>
        </p:nvSpPr>
        <p:spPr bwMode="auto">
          <a:xfrm flipH="1">
            <a:off x="2390279" y="2454300"/>
            <a:ext cx="2000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 name="Freeform 4"/>
          <p:cNvSpPr>
            <a:spLocks noChangeAspect="1"/>
          </p:cNvSpPr>
          <p:nvPr/>
        </p:nvSpPr>
        <p:spPr bwMode="auto">
          <a:xfrm>
            <a:off x="2339479" y="1989163"/>
            <a:ext cx="1524000" cy="704850"/>
          </a:xfrm>
          <a:custGeom>
            <a:avLst/>
            <a:gdLst>
              <a:gd name="T0" fmla="*/ 0 w 2592"/>
              <a:gd name="T1" fmla="*/ 0 h 1200"/>
              <a:gd name="T2" fmla="*/ 480 w 2592"/>
              <a:gd name="T3" fmla="*/ 1200 h 1200"/>
              <a:gd name="T4" fmla="*/ 2112 w 2592"/>
              <a:gd name="T5" fmla="*/ 1200 h 1200"/>
              <a:gd name="T6" fmla="*/ 2592 w 2592"/>
              <a:gd name="T7" fmla="*/ 0 h 1200"/>
              <a:gd name="T8" fmla="*/ 1440 w 2592"/>
              <a:gd name="T9" fmla="*/ 0 h 1200"/>
              <a:gd name="T10" fmla="*/ 1296 w 2592"/>
              <a:gd name="T11" fmla="*/ 336 h 1200"/>
              <a:gd name="T12" fmla="*/ 1152 w 2592"/>
              <a:gd name="T13" fmla="*/ 0 h 1200"/>
              <a:gd name="T14" fmla="*/ 0 w 2592"/>
              <a:gd name="T15" fmla="*/ 0 h 1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92" h="1200">
                <a:moveTo>
                  <a:pt x="0" y="0"/>
                </a:moveTo>
                <a:lnTo>
                  <a:pt x="480" y="1200"/>
                </a:lnTo>
                <a:lnTo>
                  <a:pt x="2112" y="1200"/>
                </a:lnTo>
                <a:lnTo>
                  <a:pt x="2592" y="0"/>
                </a:lnTo>
                <a:lnTo>
                  <a:pt x="1440" y="0"/>
                </a:lnTo>
                <a:lnTo>
                  <a:pt x="1296" y="336"/>
                </a:lnTo>
                <a:lnTo>
                  <a:pt x="1152" y="0"/>
                </a:lnTo>
                <a:lnTo>
                  <a:pt x="0" y="0"/>
                </a:lnTo>
                <a:close/>
              </a:path>
            </a:pathLst>
          </a:custGeom>
          <a:solidFill>
            <a:srgbClr val="99CCFF"/>
          </a:solidFill>
          <a:ln w="9525" cap="flat"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 name="Text Box 5"/>
          <p:cNvSpPr txBox="1">
            <a:spLocks noChangeArrowheads="1"/>
          </p:cNvSpPr>
          <p:nvPr/>
        </p:nvSpPr>
        <p:spPr bwMode="auto">
          <a:xfrm>
            <a:off x="2561729" y="2095525"/>
            <a:ext cx="1020763" cy="6397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2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t>adder</a:t>
            </a:r>
          </a:p>
        </p:txBody>
      </p:sp>
      <p:sp>
        <p:nvSpPr>
          <p:cNvPr id="6" name="Line 6"/>
          <p:cNvSpPr>
            <a:spLocks noChangeShapeType="1"/>
          </p:cNvSpPr>
          <p:nvPr/>
        </p:nvSpPr>
        <p:spPr bwMode="auto">
          <a:xfrm>
            <a:off x="2690317" y="1678013"/>
            <a:ext cx="0" cy="3111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7" name="Line 7"/>
          <p:cNvSpPr>
            <a:spLocks noChangeShapeType="1"/>
          </p:cNvSpPr>
          <p:nvPr/>
        </p:nvSpPr>
        <p:spPr bwMode="auto">
          <a:xfrm>
            <a:off x="3492004" y="1678013"/>
            <a:ext cx="0" cy="3111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Line 8"/>
          <p:cNvSpPr>
            <a:spLocks noChangeShapeType="1"/>
          </p:cNvSpPr>
          <p:nvPr/>
        </p:nvSpPr>
        <p:spPr bwMode="auto">
          <a:xfrm>
            <a:off x="3090367" y="2711475"/>
            <a:ext cx="0" cy="3603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Line 9"/>
          <p:cNvSpPr>
            <a:spLocks noChangeShapeType="1"/>
          </p:cNvSpPr>
          <p:nvPr/>
        </p:nvSpPr>
        <p:spPr bwMode="auto">
          <a:xfrm>
            <a:off x="2390279" y="2454300"/>
            <a:ext cx="0" cy="61753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0" name="Text Box 10"/>
          <p:cNvSpPr txBox="1">
            <a:spLocks noChangeArrowheads="1"/>
          </p:cNvSpPr>
          <p:nvPr/>
        </p:nvSpPr>
        <p:spPr bwMode="auto">
          <a:xfrm>
            <a:off x="2312492" y="1466875"/>
            <a:ext cx="431800" cy="5508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0" fontAlgn="base" latinLnBrk="0" hangingPunct="0">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A</a:t>
            </a:r>
          </a:p>
        </p:txBody>
      </p:sp>
      <p:sp>
        <p:nvSpPr>
          <p:cNvPr id="11" name="Text Box 11"/>
          <p:cNvSpPr txBox="1">
            <a:spLocks noChangeArrowheads="1"/>
          </p:cNvSpPr>
          <p:nvPr/>
        </p:nvSpPr>
        <p:spPr bwMode="auto">
          <a:xfrm>
            <a:off x="3422154" y="1466875"/>
            <a:ext cx="430213" cy="5508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B</a:t>
            </a:r>
          </a:p>
        </p:txBody>
      </p:sp>
      <p:sp>
        <p:nvSpPr>
          <p:cNvPr id="12" name="Text Box 12"/>
          <p:cNvSpPr txBox="1">
            <a:spLocks noChangeArrowheads="1"/>
          </p:cNvSpPr>
          <p:nvPr/>
        </p:nvSpPr>
        <p:spPr bwMode="auto">
          <a:xfrm>
            <a:off x="3025279" y="2576538"/>
            <a:ext cx="431800" cy="5492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S</a:t>
            </a:r>
          </a:p>
        </p:txBody>
      </p:sp>
      <p:sp>
        <p:nvSpPr>
          <p:cNvPr id="13" name="Text Box 13"/>
          <p:cNvSpPr txBox="1">
            <a:spLocks noChangeArrowheads="1"/>
          </p:cNvSpPr>
          <p:nvPr/>
        </p:nvSpPr>
        <p:spPr bwMode="auto">
          <a:xfrm>
            <a:off x="1728292" y="2576538"/>
            <a:ext cx="679450" cy="5492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rPr>
              <a:t>cout</a:t>
            </a:r>
          </a:p>
        </p:txBody>
      </p:sp>
      <p:sp>
        <p:nvSpPr>
          <p:cNvPr id="14" name="Rectangle 14"/>
          <p:cNvSpPr>
            <a:spLocks noChangeArrowheads="1"/>
          </p:cNvSpPr>
          <p:nvPr/>
        </p:nvSpPr>
        <p:spPr bwMode="auto">
          <a:xfrm>
            <a:off x="5566867" y="2073300"/>
            <a:ext cx="585787" cy="581025"/>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nchor="ct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FA</a:t>
            </a:r>
          </a:p>
        </p:txBody>
      </p:sp>
      <p:sp>
        <p:nvSpPr>
          <p:cNvPr id="15" name="Rectangle 15"/>
          <p:cNvSpPr>
            <a:spLocks noChangeArrowheads="1"/>
          </p:cNvSpPr>
          <p:nvPr/>
        </p:nvSpPr>
        <p:spPr bwMode="auto">
          <a:xfrm>
            <a:off x="6405067" y="2060600"/>
            <a:ext cx="585787" cy="581025"/>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nchor="ct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FA</a:t>
            </a:r>
          </a:p>
        </p:txBody>
      </p:sp>
      <p:sp>
        <p:nvSpPr>
          <p:cNvPr id="16" name="Rectangle 16"/>
          <p:cNvSpPr>
            <a:spLocks noChangeArrowheads="1"/>
          </p:cNvSpPr>
          <p:nvPr/>
        </p:nvSpPr>
        <p:spPr bwMode="auto">
          <a:xfrm>
            <a:off x="7243267" y="2060600"/>
            <a:ext cx="585787" cy="581025"/>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nchor="ct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FA</a:t>
            </a:r>
          </a:p>
        </p:txBody>
      </p:sp>
      <p:sp>
        <p:nvSpPr>
          <p:cNvPr id="17" name="Rectangle 17"/>
          <p:cNvSpPr>
            <a:spLocks noChangeArrowheads="1"/>
          </p:cNvSpPr>
          <p:nvPr/>
        </p:nvSpPr>
        <p:spPr bwMode="auto">
          <a:xfrm>
            <a:off x="8081467" y="2060600"/>
            <a:ext cx="585787" cy="581025"/>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52806" tIns="152806" rIns="152806" bIns="152806" anchor="ct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0" cap="none" spc="0" normalizeH="0" baseline="0" noProof="0">
                <a:ln>
                  <a:noFill/>
                </a:ln>
                <a:solidFill>
                  <a:srgbClr val="000000"/>
                </a:solidFill>
                <a:effectLst/>
                <a:uLnTx/>
                <a:uFillTx/>
                <a:latin typeface="Tekton" pitchFamily="34" charset="0"/>
                <a:ea typeface="新細明體" panose="02020500000000000000" pitchFamily="18" charset="-120"/>
                <a:cs typeface="+mn-cs"/>
              </a:rPr>
              <a:t>FA</a:t>
            </a:r>
          </a:p>
        </p:txBody>
      </p:sp>
      <p:sp>
        <p:nvSpPr>
          <p:cNvPr id="18" name="Line 18"/>
          <p:cNvSpPr>
            <a:spLocks noChangeShapeType="1"/>
          </p:cNvSpPr>
          <p:nvPr/>
        </p:nvSpPr>
        <p:spPr bwMode="auto">
          <a:xfrm flipH="1">
            <a:off x="6236792" y="2492400"/>
            <a:ext cx="168275" cy="0"/>
          </a:xfrm>
          <a:prstGeom prst="line">
            <a:avLst/>
          </a:prstGeom>
          <a:noFill/>
          <a:ln w="28575">
            <a:solidFill>
              <a:srgbClr val="FF0000"/>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9" name="Line 19"/>
          <p:cNvSpPr>
            <a:spLocks noChangeShapeType="1"/>
          </p:cNvSpPr>
          <p:nvPr/>
        </p:nvSpPr>
        <p:spPr bwMode="auto">
          <a:xfrm flipH="1">
            <a:off x="5314454" y="2492400"/>
            <a:ext cx="252413" cy="0"/>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nvGrpSpPr>
          <p:cNvPr id="20" name="Group 20"/>
          <p:cNvGrpSpPr>
            <a:grpSpLocks/>
          </p:cNvGrpSpPr>
          <p:nvPr/>
        </p:nvGrpSpPr>
        <p:grpSpPr bwMode="auto">
          <a:xfrm>
            <a:off x="5733554" y="1628800"/>
            <a:ext cx="2767013" cy="446088"/>
            <a:chOff x="624" y="3216"/>
            <a:chExt cx="1584" cy="152"/>
          </a:xfrm>
        </p:grpSpPr>
        <p:sp>
          <p:nvSpPr>
            <p:cNvPr id="21" name="Line 21"/>
            <p:cNvSpPr>
              <a:spLocks noChangeShapeType="1"/>
            </p:cNvSpPr>
            <p:nvPr/>
          </p:nvSpPr>
          <p:spPr bwMode="auto">
            <a:xfrm>
              <a:off x="624"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2" name="Line 22"/>
            <p:cNvSpPr>
              <a:spLocks noChangeShapeType="1"/>
            </p:cNvSpPr>
            <p:nvPr/>
          </p:nvSpPr>
          <p:spPr bwMode="auto">
            <a:xfrm>
              <a:off x="768"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3" name="Line 23"/>
            <p:cNvSpPr>
              <a:spLocks noChangeShapeType="1"/>
            </p:cNvSpPr>
            <p:nvPr/>
          </p:nvSpPr>
          <p:spPr bwMode="auto">
            <a:xfrm>
              <a:off x="1104"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4" name="Line 24"/>
            <p:cNvSpPr>
              <a:spLocks noChangeShapeType="1"/>
            </p:cNvSpPr>
            <p:nvPr/>
          </p:nvSpPr>
          <p:spPr bwMode="auto">
            <a:xfrm>
              <a:off x="1248"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5" name="Line 25"/>
            <p:cNvSpPr>
              <a:spLocks noChangeShapeType="1"/>
            </p:cNvSpPr>
            <p:nvPr/>
          </p:nvSpPr>
          <p:spPr bwMode="auto">
            <a:xfrm>
              <a:off x="1584"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6" name="Line 26"/>
            <p:cNvSpPr>
              <a:spLocks noChangeShapeType="1"/>
            </p:cNvSpPr>
            <p:nvPr/>
          </p:nvSpPr>
          <p:spPr bwMode="auto">
            <a:xfrm>
              <a:off x="1728"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7" name="Line 27"/>
            <p:cNvSpPr>
              <a:spLocks noChangeShapeType="1"/>
            </p:cNvSpPr>
            <p:nvPr/>
          </p:nvSpPr>
          <p:spPr bwMode="auto">
            <a:xfrm>
              <a:off x="2064"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8" name="Line 28"/>
            <p:cNvSpPr>
              <a:spLocks noChangeShapeType="1"/>
            </p:cNvSpPr>
            <p:nvPr/>
          </p:nvSpPr>
          <p:spPr bwMode="auto">
            <a:xfrm>
              <a:off x="2208" y="3216"/>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grpSp>
        <p:nvGrpSpPr>
          <p:cNvPr id="29" name="Group 29"/>
          <p:cNvGrpSpPr>
            <a:grpSpLocks/>
          </p:cNvGrpSpPr>
          <p:nvPr/>
        </p:nvGrpSpPr>
        <p:grpSpPr bwMode="auto">
          <a:xfrm>
            <a:off x="5838329" y="2651150"/>
            <a:ext cx="2514600" cy="358775"/>
            <a:chOff x="684" y="3688"/>
            <a:chExt cx="1440" cy="152"/>
          </a:xfrm>
        </p:grpSpPr>
        <p:sp>
          <p:nvSpPr>
            <p:cNvPr id="30" name="Line 30"/>
            <p:cNvSpPr>
              <a:spLocks noChangeShapeType="1"/>
            </p:cNvSpPr>
            <p:nvPr/>
          </p:nvSpPr>
          <p:spPr bwMode="auto">
            <a:xfrm>
              <a:off x="684" y="3688"/>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1" name="Line 31"/>
            <p:cNvSpPr>
              <a:spLocks noChangeShapeType="1"/>
            </p:cNvSpPr>
            <p:nvPr/>
          </p:nvSpPr>
          <p:spPr bwMode="auto">
            <a:xfrm>
              <a:off x="1164" y="3688"/>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2" name="Line 32"/>
            <p:cNvSpPr>
              <a:spLocks noChangeShapeType="1"/>
            </p:cNvSpPr>
            <p:nvPr/>
          </p:nvSpPr>
          <p:spPr bwMode="auto">
            <a:xfrm>
              <a:off x="1644" y="3688"/>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3" name="Line 33"/>
            <p:cNvSpPr>
              <a:spLocks noChangeShapeType="1"/>
            </p:cNvSpPr>
            <p:nvPr/>
          </p:nvSpPr>
          <p:spPr bwMode="auto">
            <a:xfrm>
              <a:off x="2124" y="3688"/>
              <a:ext cx="0" cy="152"/>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sp>
        <p:nvSpPr>
          <p:cNvPr id="34" name="AutoShape 34"/>
          <p:cNvSpPr>
            <a:spLocks noChangeArrowheads="1"/>
          </p:cNvSpPr>
          <p:nvPr/>
        </p:nvSpPr>
        <p:spPr bwMode="auto">
          <a:xfrm>
            <a:off x="5231904" y="1628800"/>
            <a:ext cx="3771900" cy="1468438"/>
          </a:xfrm>
          <a:prstGeom prst="roundRect">
            <a:avLst>
              <a:gd name="adj" fmla="val 16667"/>
            </a:avLst>
          </a:prstGeom>
          <a:noFill/>
          <a:ln w="28575">
            <a:solidFill>
              <a:srgbClr val="000000"/>
            </a:solidFill>
            <a:round/>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5" name="Line 36"/>
          <p:cNvSpPr>
            <a:spLocks noChangeShapeType="1"/>
          </p:cNvSpPr>
          <p:nvPr/>
        </p:nvSpPr>
        <p:spPr bwMode="auto">
          <a:xfrm flipH="1">
            <a:off x="6152654" y="2233638"/>
            <a:ext cx="168275" cy="0"/>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6" name="Line 37"/>
          <p:cNvSpPr>
            <a:spLocks noChangeShapeType="1"/>
          </p:cNvSpPr>
          <p:nvPr/>
        </p:nvSpPr>
        <p:spPr bwMode="auto">
          <a:xfrm flipH="1">
            <a:off x="7074992" y="2492400"/>
            <a:ext cx="168275" cy="0"/>
          </a:xfrm>
          <a:prstGeom prst="line">
            <a:avLst/>
          </a:prstGeom>
          <a:noFill/>
          <a:ln w="28575">
            <a:solidFill>
              <a:srgbClr val="FF0000"/>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7" name="Line 38"/>
          <p:cNvSpPr>
            <a:spLocks noChangeShapeType="1"/>
          </p:cNvSpPr>
          <p:nvPr/>
        </p:nvSpPr>
        <p:spPr bwMode="auto">
          <a:xfrm flipH="1">
            <a:off x="6990854" y="2233638"/>
            <a:ext cx="168275" cy="0"/>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8" name="Line 39"/>
          <p:cNvSpPr>
            <a:spLocks noChangeShapeType="1"/>
          </p:cNvSpPr>
          <p:nvPr/>
        </p:nvSpPr>
        <p:spPr bwMode="auto">
          <a:xfrm flipH="1">
            <a:off x="7913192" y="2492400"/>
            <a:ext cx="168275" cy="0"/>
          </a:xfrm>
          <a:prstGeom prst="line">
            <a:avLst/>
          </a:prstGeom>
          <a:noFill/>
          <a:ln w="28575">
            <a:solidFill>
              <a:srgbClr val="FF0000"/>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39" name="Line 40"/>
          <p:cNvSpPr>
            <a:spLocks noChangeShapeType="1"/>
          </p:cNvSpPr>
          <p:nvPr/>
        </p:nvSpPr>
        <p:spPr bwMode="auto">
          <a:xfrm flipH="1">
            <a:off x="7829054" y="2233638"/>
            <a:ext cx="168275" cy="0"/>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0" name="Line 41"/>
          <p:cNvSpPr>
            <a:spLocks noChangeShapeType="1"/>
          </p:cNvSpPr>
          <p:nvPr/>
        </p:nvSpPr>
        <p:spPr bwMode="auto">
          <a:xfrm flipH="1">
            <a:off x="8667254" y="2146325"/>
            <a:ext cx="168275" cy="0"/>
          </a:xfrm>
          <a:prstGeom prst="line">
            <a:avLst/>
          </a:prstGeom>
          <a:noFill/>
          <a:ln w="28575">
            <a:solidFill>
              <a:srgbClr val="FF0000"/>
            </a:solidFill>
            <a:round/>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1" name="Line 42"/>
          <p:cNvSpPr>
            <a:spLocks noChangeShapeType="1"/>
          </p:cNvSpPr>
          <p:nvPr/>
        </p:nvSpPr>
        <p:spPr bwMode="auto">
          <a:xfrm flipH="1">
            <a:off x="7074992" y="2233638"/>
            <a:ext cx="84137" cy="2587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2" name="Line 43"/>
          <p:cNvSpPr>
            <a:spLocks noChangeShapeType="1"/>
          </p:cNvSpPr>
          <p:nvPr/>
        </p:nvSpPr>
        <p:spPr bwMode="auto">
          <a:xfrm flipH="1">
            <a:off x="7913192" y="2233638"/>
            <a:ext cx="84137" cy="2587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3" name="Line 44"/>
          <p:cNvSpPr>
            <a:spLocks noChangeShapeType="1"/>
          </p:cNvSpPr>
          <p:nvPr/>
        </p:nvSpPr>
        <p:spPr bwMode="auto">
          <a:xfrm flipH="1">
            <a:off x="6236792" y="2233638"/>
            <a:ext cx="84137" cy="2587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37160" rIns="137160" bIns="13716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4" name="Rectangle 45"/>
          <p:cNvSpPr>
            <a:spLocks noChangeArrowheads="1"/>
          </p:cNvSpPr>
          <p:nvPr/>
        </p:nvSpPr>
        <p:spPr bwMode="auto">
          <a:xfrm>
            <a:off x="5901829" y="1543075"/>
            <a:ext cx="168275"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5" name="Rectangle 46"/>
          <p:cNvSpPr>
            <a:spLocks noChangeArrowheads="1"/>
          </p:cNvSpPr>
          <p:nvPr/>
        </p:nvSpPr>
        <p:spPr bwMode="auto">
          <a:xfrm>
            <a:off x="5651004" y="1543075"/>
            <a:ext cx="166688"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6" name="Rectangle 47"/>
          <p:cNvSpPr>
            <a:spLocks noChangeArrowheads="1"/>
          </p:cNvSpPr>
          <p:nvPr/>
        </p:nvSpPr>
        <p:spPr bwMode="auto">
          <a:xfrm>
            <a:off x="6740029" y="1543075"/>
            <a:ext cx="168275"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7" name="Rectangle 48"/>
          <p:cNvSpPr>
            <a:spLocks noChangeArrowheads="1"/>
          </p:cNvSpPr>
          <p:nvPr/>
        </p:nvSpPr>
        <p:spPr bwMode="auto">
          <a:xfrm>
            <a:off x="6489204" y="1543075"/>
            <a:ext cx="166688"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8" name="Rectangle 49"/>
          <p:cNvSpPr>
            <a:spLocks noChangeArrowheads="1"/>
          </p:cNvSpPr>
          <p:nvPr/>
        </p:nvSpPr>
        <p:spPr bwMode="auto">
          <a:xfrm>
            <a:off x="7578229" y="1543075"/>
            <a:ext cx="168275"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49" name="Rectangle 50"/>
          <p:cNvSpPr>
            <a:spLocks noChangeArrowheads="1"/>
          </p:cNvSpPr>
          <p:nvPr/>
        </p:nvSpPr>
        <p:spPr bwMode="auto">
          <a:xfrm>
            <a:off x="7327404" y="1543075"/>
            <a:ext cx="166688"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0" name="Rectangle 51"/>
          <p:cNvSpPr>
            <a:spLocks noChangeArrowheads="1"/>
          </p:cNvSpPr>
          <p:nvPr/>
        </p:nvSpPr>
        <p:spPr bwMode="auto">
          <a:xfrm>
            <a:off x="8416429" y="1543075"/>
            <a:ext cx="168275"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1" name="Rectangle 52"/>
          <p:cNvSpPr>
            <a:spLocks noChangeArrowheads="1"/>
          </p:cNvSpPr>
          <p:nvPr/>
        </p:nvSpPr>
        <p:spPr bwMode="auto">
          <a:xfrm>
            <a:off x="8165604" y="1543075"/>
            <a:ext cx="166688"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2" name="Rectangle 53"/>
          <p:cNvSpPr>
            <a:spLocks noChangeArrowheads="1"/>
          </p:cNvSpPr>
          <p:nvPr/>
        </p:nvSpPr>
        <p:spPr bwMode="auto">
          <a:xfrm>
            <a:off x="5765304" y="3009925"/>
            <a:ext cx="168275" cy="17303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3" name="Rectangle 54"/>
          <p:cNvSpPr>
            <a:spLocks noChangeArrowheads="1"/>
          </p:cNvSpPr>
          <p:nvPr/>
        </p:nvSpPr>
        <p:spPr bwMode="auto">
          <a:xfrm>
            <a:off x="6603504" y="3009925"/>
            <a:ext cx="168275" cy="17303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4" name="Rectangle 55"/>
          <p:cNvSpPr>
            <a:spLocks noChangeArrowheads="1"/>
          </p:cNvSpPr>
          <p:nvPr/>
        </p:nvSpPr>
        <p:spPr bwMode="auto">
          <a:xfrm>
            <a:off x="7441704" y="3009925"/>
            <a:ext cx="168275" cy="17303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5" name="Rectangle 56"/>
          <p:cNvSpPr>
            <a:spLocks noChangeArrowheads="1"/>
          </p:cNvSpPr>
          <p:nvPr/>
        </p:nvSpPr>
        <p:spPr bwMode="auto">
          <a:xfrm>
            <a:off x="8279904" y="3009925"/>
            <a:ext cx="168275" cy="17303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6" name="Rectangle 57"/>
          <p:cNvSpPr>
            <a:spLocks noChangeArrowheads="1"/>
          </p:cNvSpPr>
          <p:nvPr/>
        </p:nvSpPr>
        <p:spPr bwMode="auto">
          <a:xfrm>
            <a:off x="5149354" y="2406675"/>
            <a:ext cx="166688" cy="17145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7160" tIns="137160" rIns="137160" bIns="13716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7" name="Text Box 58"/>
          <p:cNvSpPr txBox="1">
            <a:spLocks noChangeArrowheads="1"/>
          </p:cNvSpPr>
          <p:nvPr/>
        </p:nvSpPr>
        <p:spPr bwMode="auto">
          <a:xfrm>
            <a:off x="2495054" y="3524275"/>
            <a:ext cx="6324600" cy="27336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3333CC"/>
                </a:solidFill>
                <a:effectLst/>
                <a:uLnTx/>
                <a:uFillTx/>
                <a:latin typeface="Courier New" panose="02070309020205020404" pitchFamily="49" charset="0"/>
                <a:ea typeface="新細明體" panose="02020500000000000000" pitchFamily="18" charset="-120"/>
              </a:rPr>
              <a:t>module</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adder( </a:t>
            </a:r>
            <a:r>
              <a:rPr kumimoji="0" lang="en-US" altLang="zh-TW" sz="1800" b="1" i="0" u="none" strike="noStrike" kern="1200" cap="none" spc="0" normalizeH="0" baseline="0" noProof="0" dirty="0">
                <a:ln>
                  <a:noFill/>
                </a:ln>
                <a:solidFill>
                  <a:srgbClr val="009900"/>
                </a:solidFill>
                <a:effectLst/>
                <a:uLnTx/>
                <a:uFillTx/>
                <a:latin typeface="Courier New" panose="02070309020205020404" pitchFamily="49" charset="0"/>
                <a:ea typeface="新細明體" panose="02020500000000000000" pitchFamily="18" charset="-120"/>
              </a:rPr>
              <a:t>input  [3:0]</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A, B,</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a:t>
            </a:r>
            <a:r>
              <a:rPr kumimoji="0" lang="en-US" altLang="zh-TW" sz="1800" b="1" i="0" u="none" strike="noStrike" kern="1200" cap="none" spc="0" normalizeH="0" baseline="0" noProof="0" dirty="0">
                <a:ln>
                  <a:noFill/>
                </a:ln>
                <a:solidFill>
                  <a:srgbClr val="009900"/>
                </a:solidFill>
                <a:effectLst/>
                <a:uLnTx/>
                <a:uFillTx/>
                <a:latin typeface="Courier New" panose="02070309020205020404" pitchFamily="49" charset="0"/>
                <a:ea typeface="新細明體" panose="02020500000000000000" pitchFamily="18" charset="-120"/>
              </a:rPr>
              <a:t>output</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a:t>
            </a:r>
            <a:r>
              <a:rPr kumimoji="0" lang="en-US" altLang="zh-TW" sz="1800" b="1"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rPr>
              <a:t>cout</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a:t>
            </a:r>
            <a:r>
              <a:rPr kumimoji="0" lang="en-US" altLang="zh-TW" sz="1800" b="1" i="0" u="none" strike="noStrike" kern="1200" cap="none" spc="0" normalizeH="0" baseline="0" noProof="0" dirty="0">
                <a:ln>
                  <a:noFill/>
                </a:ln>
                <a:solidFill>
                  <a:srgbClr val="009900"/>
                </a:solidFill>
                <a:effectLst/>
                <a:uLnTx/>
                <a:uFillTx/>
                <a:latin typeface="Courier New" panose="02070309020205020404" pitchFamily="49" charset="0"/>
                <a:ea typeface="新細明體" panose="02020500000000000000" pitchFamily="18" charset="-120"/>
              </a:rPr>
              <a:t>output [3:0]</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S );</a:t>
            </a:r>
          </a:p>
          <a:p>
            <a:pPr marL="0" marR="0" lvl="0" indent="0" algn="l" defTabSz="1019175" rtl="0" eaLnBrk="0" fontAlgn="base" latinLnBrk="0" hangingPunct="0">
              <a:lnSpc>
                <a:spcPct val="100000"/>
              </a:lnSpc>
              <a:spcBef>
                <a:spcPct val="40000"/>
              </a:spcBef>
              <a:spcAft>
                <a:spcPct val="0"/>
              </a:spcAft>
              <a:buClrTx/>
              <a:buSzTx/>
              <a:buFontTx/>
              <a:buNone/>
              <a:tabLst/>
              <a:defRPr/>
            </a:pPr>
            <a:r>
              <a:rPr kumimoji="0" lang="en-US" altLang="zh-TW" sz="1800" b="1" i="0" u="none" strike="noStrike" kern="1200" cap="none" spc="0" normalizeH="0" baseline="0" noProof="0" dirty="0">
                <a:ln>
                  <a:noFill/>
                </a:ln>
                <a:solidFill>
                  <a:srgbClr val="009900"/>
                </a:solidFill>
                <a:effectLst/>
                <a:uLnTx/>
                <a:uFillTx/>
                <a:latin typeface="Courier New" panose="02070309020205020404" pitchFamily="49" charset="0"/>
                <a:ea typeface="新細明體" panose="02020500000000000000" pitchFamily="18" charset="-120"/>
              </a:rPr>
              <a:t> wire</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c0, c1, c2;</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FA fa0( A[0], B[0], 1’b0, c0,   S[0] );</a:t>
            </a:r>
            <a:endParaRPr kumimoji="0" lang="en-US" altLang="zh-TW" sz="1800" b="1" i="0" u="none" strike="noStrike" kern="1200" cap="none" spc="0" normalizeH="0" baseline="0" noProof="0" dirty="0">
              <a:ln>
                <a:noFill/>
              </a:ln>
              <a:solidFill>
                <a:srgbClr val="FF3300"/>
              </a:solidFill>
              <a:effectLst/>
              <a:uLnTx/>
              <a:uFillTx/>
              <a:latin typeface="Courier New" panose="02070309020205020404" pitchFamily="49" charset="0"/>
              <a:ea typeface="新細明體" panose="02020500000000000000" pitchFamily="18" charset="-120"/>
            </a:endParaRP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FA fa1( A[1], B[1], c0,   c1,   S[1]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FA fa2( A[2], B[2], c1,   c2,   S[2]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FA fa3( A[3], B[3], c2,   </a:t>
            </a:r>
            <a:r>
              <a:rPr kumimoji="0" lang="en-US" altLang="zh-TW" sz="1800" b="1"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rPr>
              <a:t>cout</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rPr>
              <a:t>, S[3] );</a:t>
            </a:r>
          </a:p>
          <a:p>
            <a:pPr marL="0" marR="0" lvl="0" indent="0" algn="l" defTabSz="1019175" rtl="0" eaLnBrk="0" fontAlgn="base" latinLnBrk="0" hangingPunct="0">
              <a:lnSpc>
                <a:spcPct val="100000"/>
              </a:lnSpc>
              <a:spcBef>
                <a:spcPct val="40000"/>
              </a:spcBef>
              <a:spcAft>
                <a:spcPct val="0"/>
              </a:spcAft>
              <a:buClrTx/>
              <a:buSzTx/>
              <a:buFontTx/>
              <a:buNone/>
              <a:tabLst/>
              <a:defRPr/>
            </a:pPr>
            <a:r>
              <a:rPr kumimoji="0" lang="en-US" altLang="zh-TW" sz="1800" b="1" i="0" u="none" strike="noStrike" kern="1200" cap="none" spc="0" normalizeH="0" baseline="0" noProof="0" dirty="0" err="1">
                <a:ln>
                  <a:noFill/>
                </a:ln>
                <a:solidFill>
                  <a:srgbClr val="3333CC"/>
                </a:solidFill>
                <a:effectLst/>
                <a:uLnTx/>
                <a:uFillTx/>
                <a:latin typeface="Courier New" panose="02070309020205020404" pitchFamily="49" charset="0"/>
                <a:ea typeface="新細明體" panose="02020500000000000000" pitchFamily="18" charset="-120"/>
              </a:rPr>
              <a:t>endmodule</a:t>
            </a:r>
            <a:r>
              <a:rPr kumimoji="0" lang="en-US" altLang="zh-TW" sz="2000" b="1" i="0" u="none" strike="noStrike" kern="1200" cap="none" spc="0" normalizeH="0" baseline="0" noProof="0" dirty="0">
                <a:ln>
                  <a:noFill/>
                </a:ln>
                <a:solidFill>
                  <a:srgbClr val="000000"/>
                </a:solidFill>
                <a:effectLst/>
                <a:uLnTx/>
                <a:uFillTx/>
                <a:latin typeface="Tekton" pitchFamily="34" charset="0"/>
                <a:ea typeface="新細明體" panose="02020500000000000000" pitchFamily="18" charset="-120"/>
              </a:rPr>
              <a:t> </a:t>
            </a:r>
          </a:p>
        </p:txBody>
      </p:sp>
      <p:sp>
        <p:nvSpPr>
          <p:cNvPr id="58" name="AutoShape 64"/>
          <p:cNvSpPr>
            <a:spLocks noChangeArrowheads="1"/>
          </p:cNvSpPr>
          <p:nvPr/>
        </p:nvSpPr>
        <p:spPr bwMode="auto">
          <a:xfrm>
            <a:off x="4082554" y="2228875"/>
            <a:ext cx="838200" cy="381000"/>
          </a:xfrm>
          <a:prstGeom prst="rightArrow">
            <a:avLst>
              <a:gd name="adj1" fmla="val 50000"/>
              <a:gd name="adj2" fmla="val 55000"/>
            </a:avLst>
          </a:prstGeom>
          <a:solidFill>
            <a:srgbClr val="FF0000"/>
          </a:solidFill>
          <a:ln w="28575" algn="ctr">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nvGrpSpPr>
          <p:cNvPr id="59" name="Group 69"/>
          <p:cNvGrpSpPr>
            <a:grpSpLocks/>
          </p:cNvGrpSpPr>
          <p:nvPr/>
        </p:nvGrpSpPr>
        <p:grpSpPr bwMode="auto">
          <a:xfrm>
            <a:off x="5314454" y="4667275"/>
            <a:ext cx="2652713" cy="1641475"/>
            <a:chOff x="2840" y="2976"/>
            <a:chExt cx="1671" cy="1034"/>
          </a:xfrm>
        </p:grpSpPr>
        <p:sp>
          <p:nvSpPr>
            <p:cNvPr id="60" name="Freeform 67"/>
            <p:cNvSpPr>
              <a:spLocks/>
            </p:cNvSpPr>
            <p:nvPr/>
          </p:nvSpPr>
          <p:spPr bwMode="auto">
            <a:xfrm>
              <a:off x="2840" y="2976"/>
              <a:ext cx="696" cy="912"/>
            </a:xfrm>
            <a:custGeom>
              <a:avLst/>
              <a:gdLst>
                <a:gd name="T0" fmla="*/ 88 w 696"/>
                <a:gd name="T1" fmla="*/ 0 h 912"/>
                <a:gd name="T2" fmla="*/ 88 w 696"/>
                <a:gd name="T3" fmla="*/ 144 h 912"/>
                <a:gd name="T4" fmla="*/ 616 w 696"/>
                <a:gd name="T5" fmla="*/ 144 h 912"/>
                <a:gd name="T6" fmla="*/ 88 w 696"/>
                <a:gd name="T7" fmla="*/ 288 h 912"/>
                <a:gd name="T8" fmla="*/ 616 w 696"/>
                <a:gd name="T9" fmla="*/ 288 h 912"/>
                <a:gd name="T10" fmla="*/ 88 w 696"/>
                <a:gd name="T11" fmla="*/ 480 h 912"/>
                <a:gd name="T12" fmla="*/ 616 w 696"/>
                <a:gd name="T13" fmla="*/ 480 h 912"/>
                <a:gd name="T14" fmla="*/ 136 w 696"/>
                <a:gd name="T15" fmla="*/ 624 h 912"/>
                <a:gd name="T16" fmla="*/ 616 w 696"/>
                <a:gd name="T17" fmla="*/ 624 h 912"/>
                <a:gd name="T18" fmla="*/ 616 w 696"/>
                <a:gd name="T19" fmla="*/ 9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6" h="912">
                  <a:moveTo>
                    <a:pt x="88" y="0"/>
                  </a:moveTo>
                  <a:cubicBezTo>
                    <a:pt x="44" y="60"/>
                    <a:pt x="0" y="120"/>
                    <a:pt x="88" y="144"/>
                  </a:cubicBezTo>
                  <a:cubicBezTo>
                    <a:pt x="176" y="168"/>
                    <a:pt x="616" y="120"/>
                    <a:pt x="616" y="144"/>
                  </a:cubicBezTo>
                  <a:cubicBezTo>
                    <a:pt x="616" y="168"/>
                    <a:pt x="88" y="264"/>
                    <a:pt x="88" y="288"/>
                  </a:cubicBezTo>
                  <a:cubicBezTo>
                    <a:pt x="88" y="312"/>
                    <a:pt x="616" y="256"/>
                    <a:pt x="616" y="288"/>
                  </a:cubicBezTo>
                  <a:cubicBezTo>
                    <a:pt x="616" y="320"/>
                    <a:pt x="88" y="448"/>
                    <a:pt x="88" y="480"/>
                  </a:cubicBezTo>
                  <a:cubicBezTo>
                    <a:pt x="88" y="512"/>
                    <a:pt x="608" y="456"/>
                    <a:pt x="616" y="480"/>
                  </a:cubicBezTo>
                  <a:cubicBezTo>
                    <a:pt x="624" y="504"/>
                    <a:pt x="136" y="600"/>
                    <a:pt x="136" y="624"/>
                  </a:cubicBezTo>
                  <a:cubicBezTo>
                    <a:pt x="136" y="648"/>
                    <a:pt x="536" y="576"/>
                    <a:pt x="616" y="624"/>
                  </a:cubicBezTo>
                  <a:cubicBezTo>
                    <a:pt x="696" y="672"/>
                    <a:pt x="616" y="864"/>
                    <a:pt x="616" y="912"/>
                  </a:cubicBezTo>
                </a:path>
              </a:pathLst>
            </a:custGeom>
            <a:noFill/>
            <a:ln w="25400" cap="flat" cmpd="sng">
              <a:solidFill>
                <a:srgbClr val="FF0000"/>
              </a:solidFill>
              <a:prstDash val="solid"/>
              <a:round/>
              <a:headEnd/>
              <a:tailEnd type="arrow" w="med" len="med"/>
            </a:ln>
            <a:effectLst/>
            <a:extLst>
              <a:ext uri="{909E8E84-426E-40DD-AFC4-6F175D3DCCD1}">
                <a14:hiddenFill xmlns:a14="http://schemas.microsoft.com/office/drawing/2010/main">
                  <a:solidFill>
                    <a:srgbClr val="6294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61" name="Text Box 68"/>
            <p:cNvSpPr txBox="1">
              <a:spLocks noChangeArrowheads="1"/>
            </p:cNvSpPr>
            <p:nvPr/>
          </p:nvSpPr>
          <p:spPr bwMode="auto">
            <a:xfrm>
              <a:off x="3488" y="3760"/>
              <a:ext cx="1023" cy="250"/>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20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Carry Chain</a:t>
              </a:r>
            </a:p>
          </p:txBody>
        </p:sp>
      </p:grpSp>
      <p:sp>
        <p:nvSpPr>
          <p:cNvPr id="62" name="矩形 61"/>
          <p:cNvSpPr/>
          <p:nvPr/>
        </p:nvSpPr>
        <p:spPr>
          <a:xfrm>
            <a:off x="551384" y="6612961"/>
            <a:ext cx="208941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6.375 Complex Digital Systems</a:t>
            </a:r>
          </a:p>
        </p:txBody>
      </p:sp>
      <p:pic>
        <p:nvPicPr>
          <p:cNvPr id="64" name="圖片 63">
            <a:extLst>
              <a:ext uri="{FF2B5EF4-FFF2-40B4-BE49-F238E27FC236}">
                <a16:creationId xmlns:a16="http://schemas.microsoft.com/office/drawing/2014/main" id="{5C7553F2-F4CE-FE23-6F9B-7152EC128A9A}"/>
              </a:ext>
            </a:extLst>
          </p:cNvPr>
          <p:cNvPicPr>
            <a:picLocks noChangeAspect="1"/>
          </p:cNvPicPr>
          <p:nvPr/>
        </p:nvPicPr>
        <p:blipFill>
          <a:blip r:embed="rId2"/>
          <a:stretch>
            <a:fillRect/>
          </a:stretch>
        </p:blipFill>
        <p:spPr>
          <a:xfrm>
            <a:off x="7886099" y="3933056"/>
            <a:ext cx="4305901" cy="685896"/>
          </a:xfrm>
          <a:prstGeom prst="rect">
            <a:avLst/>
          </a:prstGeom>
          <a:ln>
            <a:solidFill>
              <a:srgbClr val="FF0000"/>
            </a:solidFill>
          </a:ln>
        </p:spPr>
      </p:pic>
    </p:spTree>
    <p:extLst>
      <p:ext uri="{BB962C8B-B14F-4D97-AF65-F5344CB8AC3E}">
        <p14:creationId xmlns:p14="http://schemas.microsoft.com/office/powerpoint/2010/main" val="36876588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3923" name="Object 3"/>
          <p:cNvGraphicFramePr>
            <a:graphicFrameLocks noChangeAspect="1"/>
          </p:cNvGraphicFramePr>
          <p:nvPr/>
        </p:nvGraphicFramePr>
        <p:xfrm>
          <a:off x="6456364" y="3644900"/>
          <a:ext cx="3889375" cy="2586038"/>
        </p:xfrm>
        <a:graphic>
          <a:graphicData uri="http://schemas.openxmlformats.org/presentationml/2006/ole">
            <mc:AlternateContent xmlns:mc="http://schemas.openxmlformats.org/markup-compatibility/2006">
              <mc:Choice xmlns:v="urn:schemas-microsoft-com:vml" Requires="v">
                <p:oleObj name="Visio" r:id="rId2" imgW="4186765" imgH="2525012" progId="">
                  <p:embed/>
                </p:oleObj>
              </mc:Choice>
              <mc:Fallback>
                <p:oleObj name="Visio" r:id="rId2" imgW="4186765" imgH="2525012" progId="">
                  <p:embed/>
                  <p:pic>
                    <p:nvPicPr>
                      <p:cNvPr id="187392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4" y="3644900"/>
                        <a:ext cx="3889375" cy="258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24" name="Text Box 4"/>
          <p:cNvSpPr txBox="1">
            <a:spLocks noChangeArrowheads="1"/>
          </p:cNvSpPr>
          <p:nvPr/>
        </p:nvSpPr>
        <p:spPr bwMode="auto">
          <a:xfrm>
            <a:off x="2151064" y="1274764"/>
            <a:ext cx="3800475" cy="4401205"/>
          </a:xfrm>
          <a:prstGeom prst="rect">
            <a:avLst/>
          </a:prstGeom>
          <a:noFill/>
          <a:ln w="9525">
            <a:noFill/>
            <a:miter lim="800000"/>
            <a:headEnd/>
            <a:tailEnd/>
          </a:ln>
          <a:effectLst/>
        </p:spPr>
        <p:txBody>
          <a:bodyPr>
            <a:spAutoFit/>
          </a:bodyPr>
          <a:lstStyle/>
          <a:p>
            <a:pPr algn="l" eaLnBrk="0" hangingPunct="0"/>
            <a:r>
              <a:rPr lang="en-US" altLang="zh-TW" sz="1400" b="1" dirty="0">
                <a:latin typeface="Consolas" panose="020B0609020204030204" pitchFamily="49" charset="0"/>
              </a:rPr>
              <a:t>module top (Out1, Out2, In1, In2);</a:t>
            </a:r>
          </a:p>
          <a:p>
            <a:pPr algn="l" eaLnBrk="0" hangingPunct="0"/>
            <a:r>
              <a:rPr lang="en-US" altLang="zh-TW" sz="1400" b="1" dirty="0">
                <a:latin typeface="Consolas" panose="020B0609020204030204" pitchFamily="49" charset="0"/>
              </a:rPr>
              <a:t>  output Out1, Out2;</a:t>
            </a:r>
          </a:p>
          <a:p>
            <a:pPr algn="l" eaLnBrk="0" hangingPunct="0"/>
            <a:r>
              <a:rPr lang="en-US" altLang="zh-TW" sz="1400" b="1" dirty="0">
                <a:latin typeface="Consolas" panose="020B0609020204030204" pitchFamily="49" charset="0"/>
              </a:rPr>
              <a:t>  input  In1, In2;</a:t>
            </a:r>
          </a:p>
          <a:p>
            <a:pPr algn="l" eaLnBrk="0" hangingPunct="0"/>
            <a:endParaRPr lang="en-US" altLang="zh-TW" sz="1400" b="1" dirty="0">
              <a:latin typeface="Consolas" panose="020B0609020204030204" pitchFamily="49" charset="0"/>
            </a:endParaRPr>
          </a:p>
          <a:p>
            <a:pPr algn="l" eaLnBrk="0" hangingPunct="0"/>
            <a:r>
              <a:rPr lang="en-US" altLang="zh-TW" sz="1400" b="1" dirty="0">
                <a:latin typeface="Consolas" panose="020B0609020204030204" pitchFamily="49" charset="0"/>
              </a:rPr>
              <a:t>  </a:t>
            </a:r>
            <a:r>
              <a:rPr lang="en-US" altLang="zh-TW" sz="1400" b="1" dirty="0">
                <a:solidFill>
                  <a:srgbClr val="FF0000"/>
                </a:solidFill>
                <a:latin typeface="Consolas" panose="020B0609020204030204" pitchFamily="49" charset="0"/>
              </a:rPr>
              <a:t>comp c1 (Out1, Out2, In1, In2);</a:t>
            </a:r>
          </a:p>
          <a:p>
            <a:pPr algn="l" eaLnBrk="0" hangingPunct="0"/>
            <a:endParaRPr lang="en-US" altLang="zh-TW" sz="1400" b="1" dirty="0">
              <a:latin typeface="Consolas" panose="020B0609020204030204" pitchFamily="49" charset="0"/>
            </a:endParaRPr>
          </a:p>
          <a:p>
            <a:pPr algn="l" eaLnBrk="0" hangingPunct="0"/>
            <a:endParaRPr lang="en-US" altLang="zh-TW" sz="1400" b="1" dirty="0">
              <a:latin typeface="Consolas" panose="020B0609020204030204" pitchFamily="49" charset="0"/>
            </a:endParaRPr>
          </a:p>
          <a:p>
            <a:pPr algn="l" eaLnBrk="0" hangingPunct="0"/>
            <a:endParaRPr lang="en-US" altLang="zh-TW" sz="1400" b="1" dirty="0">
              <a:latin typeface="Consolas" panose="020B0609020204030204" pitchFamily="49" charset="0"/>
            </a:endParaRPr>
          </a:p>
          <a:p>
            <a:pPr algn="l" eaLnBrk="0" hangingPunct="0"/>
            <a:endParaRPr lang="en-US" altLang="zh-TW" sz="1400" b="1" dirty="0">
              <a:latin typeface="Consolas" panose="020B0609020204030204" pitchFamily="49" charset="0"/>
            </a:endParaRPr>
          </a:p>
          <a:p>
            <a:pPr algn="l" eaLnBrk="0" hangingPunct="0"/>
            <a:r>
              <a:rPr lang="en-US" altLang="zh-TW" sz="1400" b="1" dirty="0" err="1">
                <a:latin typeface="Consolas" panose="020B0609020204030204" pitchFamily="49" charset="0"/>
              </a:rPr>
              <a:t>endmodule</a:t>
            </a:r>
            <a:endParaRPr lang="en-US" altLang="zh-TW" sz="1400" b="1" dirty="0">
              <a:latin typeface="Consolas" panose="020B0609020204030204" pitchFamily="49" charset="0"/>
            </a:endParaRPr>
          </a:p>
          <a:p>
            <a:pPr algn="l" eaLnBrk="0" hangingPunct="0"/>
            <a:endParaRPr lang="en-US" altLang="zh-TW" sz="1400" b="1" dirty="0">
              <a:latin typeface="Consolas" panose="020B0609020204030204" pitchFamily="49" charset="0"/>
            </a:endParaRPr>
          </a:p>
          <a:p>
            <a:pPr algn="l" eaLnBrk="0" hangingPunct="0"/>
            <a:endParaRPr lang="en-US" altLang="zh-TW" sz="1400" b="1" dirty="0">
              <a:latin typeface="Consolas" panose="020B0609020204030204" pitchFamily="49" charset="0"/>
            </a:endParaRPr>
          </a:p>
          <a:p>
            <a:pPr algn="l" eaLnBrk="0" hangingPunct="0"/>
            <a:r>
              <a:rPr lang="en-US" altLang="zh-TW" sz="1400" b="1" dirty="0">
                <a:latin typeface="Consolas" panose="020B0609020204030204" pitchFamily="49" charset="0"/>
              </a:rPr>
              <a:t> </a:t>
            </a:r>
          </a:p>
          <a:p>
            <a:pPr algn="l" eaLnBrk="0" hangingPunct="0"/>
            <a:r>
              <a:rPr lang="en-US" altLang="zh-TW" sz="1400" b="1" dirty="0">
                <a:latin typeface="Consolas" panose="020B0609020204030204" pitchFamily="49" charset="0"/>
              </a:rPr>
              <a:t>module comp (o1, o2, i1, i2);</a:t>
            </a:r>
          </a:p>
          <a:p>
            <a:pPr algn="l" eaLnBrk="0" hangingPunct="0"/>
            <a:r>
              <a:rPr lang="en-US" altLang="zh-TW" sz="1400" b="1" dirty="0">
                <a:latin typeface="Consolas" panose="020B0609020204030204" pitchFamily="49" charset="0"/>
              </a:rPr>
              <a:t>  output o1, o2;</a:t>
            </a:r>
          </a:p>
          <a:p>
            <a:pPr algn="l" eaLnBrk="0" hangingPunct="0"/>
            <a:r>
              <a:rPr lang="en-US" altLang="zh-TW" sz="1400" b="1" dirty="0">
                <a:latin typeface="Consolas" panose="020B0609020204030204" pitchFamily="49" charset="0"/>
              </a:rPr>
              <a:t>  input  i1, i2;</a:t>
            </a:r>
          </a:p>
          <a:p>
            <a:pPr algn="l" eaLnBrk="0" hangingPunct="0"/>
            <a:r>
              <a:rPr lang="en-US" altLang="zh-TW" sz="1400" b="1" dirty="0">
                <a:latin typeface="Consolas" panose="020B0609020204030204" pitchFamily="49" charset="0"/>
              </a:rPr>
              <a:t>  ..</a:t>
            </a:r>
          </a:p>
          <a:p>
            <a:pPr algn="l" eaLnBrk="0" hangingPunct="0"/>
            <a:r>
              <a:rPr lang="en-US" altLang="zh-TW" sz="1400" b="1" dirty="0">
                <a:latin typeface="Consolas" panose="020B0609020204030204" pitchFamily="49" charset="0"/>
              </a:rPr>
              <a:t>  ..</a:t>
            </a:r>
          </a:p>
          <a:p>
            <a:pPr algn="l" eaLnBrk="0" hangingPunct="0"/>
            <a:r>
              <a:rPr lang="en-US" altLang="zh-TW" sz="1400" b="1" dirty="0">
                <a:latin typeface="Consolas" panose="020B0609020204030204" pitchFamily="49" charset="0"/>
              </a:rPr>
              <a:t>  ..</a:t>
            </a:r>
          </a:p>
          <a:p>
            <a:pPr algn="l" eaLnBrk="0" hangingPunct="0"/>
            <a:r>
              <a:rPr lang="en-US" altLang="zh-TW" sz="1400" b="1" dirty="0" err="1">
                <a:latin typeface="Consolas" panose="020B0609020204030204" pitchFamily="49" charset="0"/>
              </a:rPr>
              <a:t>endmodule</a:t>
            </a:r>
            <a:endParaRPr lang="en-US" altLang="zh-TW" sz="1400" b="1" dirty="0">
              <a:latin typeface="Consolas" panose="020B0609020204030204" pitchFamily="49" charset="0"/>
            </a:endParaRPr>
          </a:p>
        </p:txBody>
      </p:sp>
      <p:sp>
        <p:nvSpPr>
          <p:cNvPr id="1873925" name="Rectangle 5"/>
          <p:cNvSpPr>
            <a:spLocks noChangeArrowheads="1"/>
          </p:cNvSpPr>
          <p:nvPr/>
        </p:nvSpPr>
        <p:spPr bwMode="auto">
          <a:xfrm>
            <a:off x="6672263" y="1196976"/>
            <a:ext cx="3816350" cy="2277547"/>
          </a:xfrm>
          <a:prstGeom prst="rect">
            <a:avLst/>
          </a:prstGeom>
          <a:noFill/>
          <a:ln w="9525">
            <a:noFill/>
            <a:miter lim="800000"/>
            <a:headEnd/>
            <a:tailEnd/>
          </a:ln>
          <a:effectLst/>
        </p:spPr>
        <p:txBody>
          <a:bodyPr>
            <a:spAutoFit/>
          </a:bodyPr>
          <a:lstStyle/>
          <a:p>
            <a:pPr algn="l" eaLnBrk="0" hangingPunct="0"/>
            <a:r>
              <a:rPr lang="en-US" altLang="zh-TW" sz="1600" b="1" dirty="0">
                <a:solidFill>
                  <a:srgbClr val="008000"/>
                </a:solidFill>
                <a:latin typeface="Consolas" panose="020B0609020204030204" pitchFamily="49" charset="0"/>
              </a:rPr>
              <a:t>//One port left unconnected</a:t>
            </a:r>
          </a:p>
          <a:p>
            <a:pPr algn="l" eaLnBrk="0" hangingPunct="0"/>
            <a:r>
              <a:rPr lang="en-US" altLang="zh-TW" sz="1400" b="1" dirty="0">
                <a:latin typeface="Consolas" panose="020B0609020204030204" pitchFamily="49" charset="0"/>
              </a:rPr>
              <a:t>module top (Out1, In1, In2);</a:t>
            </a:r>
          </a:p>
          <a:p>
            <a:pPr algn="l" eaLnBrk="0" hangingPunct="0"/>
            <a:r>
              <a:rPr lang="en-US" altLang="zh-TW" sz="1400" b="1" dirty="0">
                <a:latin typeface="Consolas" panose="020B0609020204030204" pitchFamily="49" charset="0"/>
              </a:rPr>
              <a:t>  output Out1;</a:t>
            </a:r>
          </a:p>
          <a:p>
            <a:pPr algn="l" eaLnBrk="0" hangingPunct="0"/>
            <a:r>
              <a:rPr lang="en-US" altLang="zh-TW" sz="1400" b="1" dirty="0">
                <a:latin typeface="Consolas" panose="020B0609020204030204" pitchFamily="49" charset="0"/>
              </a:rPr>
              <a:t>  input  In1, In2;</a:t>
            </a:r>
          </a:p>
          <a:p>
            <a:pPr algn="l" eaLnBrk="0" hangingPunct="0"/>
            <a:endParaRPr lang="en-US" altLang="zh-TW" sz="1400" b="1" dirty="0">
              <a:latin typeface="Consolas" panose="020B0609020204030204" pitchFamily="49" charset="0"/>
            </a:endParaRPr>
          </a:p>
          <a:p>
            <a:pPr algn="l" eaLnBrk="0" hangingPunct="0"/>
            <a:r>
              <a:rPr lang="en-US" altLang="zh-TW" sz="1400" b="1" dirty="0">
                <a:latin typeface="Consolas" panose="020B0609020204030204" pitchFamily="49" charset="0"/>
              </a:rPr>
              <a:t>  </a:t>
            </a:r>
            <a:r>
              <a:rPr lang="en-US" altLang="zh-TW" sz="1400" b="1" dirty="0">
                <a:solidFill>
                  <a:srgbClr val="FF0000"/>
                </a:solidFill>
                <a:latin typeface="Consolas" panose="020B0609020204030204" pitchFamily="49" charset="0"/>
              </a:rPr>
              <a:t>comp c1 (Out1, , In1, In2);</a:t>
            </a:r>
          </a:p>
          <a:p>
            <a:pPr algn="l" eaLnBrk="0" hangingPunct="0"/>
            <a:endParaRPr lang="en-US" altLang="zh-TW" sz="1400" b="1" dirty="0">
              <a:solidFill>
                <a:srgbClr val="FF0000"/>
              </a:solidFill>
              <a:latin typeface="Consolas" panose="020B0609020204030204" pitchFamily="49" charset="0"/>
            </a:endParaRPr>
          </a:p>
          <a:p>
            <a:pPr algn="l" eaLnBrk="0" hangingPunct="0"/>
            <a:endParaRPr lang="en-US" altLang="zh-TW" sz="1400" b="1" dirty="0">
              <a:latin typeface="Consolas" panose="020B0609020204030204" pitchFamily="49" charset="0"/>
            </a:endParaRPr>
          </a:p>
          <a:p>
            <a:pPr algn="l" eaLnBrk="0" hangingPunct="0"/>
            <a:endParaRPr lang="en-US" altLang="zh-TW" sz="1400" b="1" dirty="0">
              <a:latin typeface="Consolas" panose="020B0609020204030204" pitchFamily="49" charset="0"/>
            </a:endParaRPr>
          </a:p>
          <a:p>
            <a:pPr algn="l" eaLnBrk="0" hangingPunct="0"/>
            <a:r>
              <a:rPr lang="en-US" altLang="zh-TW" sz="1400" b="1" dirty="0" err="1">
                <a:latin typeface="Consolas" panose="020B0609020204030204" pitchFamily="49" charset="0"/>
              </a:rPr>
              <a:t>endmodule</a:t>
            </a:r>
            <a:endParaRPr lang="en-US" altLang="zh-TW" sz="1400" b="1" dirty="0">
              <a:latin typeface="Consolas" panose="020B0609020204030204" pitchFamily="49" charset="0"/>
            </a:endParaRPr>
          </a:p>
        </p:txBody>
      </p:sp>
      <p:sp>
        <p:nvSpPr>
          <p:cNvPr id="1873926" name="Text Box 6"/>
          <p:cNvSpPr txBox="1">
            <a:spLocks noChangeArrowheads="1"/>
          </p:cNvSpPr>
          <p:nvPr/>
        </p:nvSpPr>
        <p:spPr bwMode="auto">
          <a:xfrm>
            <a:off x="2424112" y="2492375"/>
            <a:ext cx="4319959" cy="523220"/>
          </a:xfrm>
          <a:prstGeom prst="rect">
            <a:avLst/>
          </a:prstGeom>
          <a:solidFill>
            <a:srgbClr val="FFFF00"/>
          </a:solidFill>
          <a:ln w="25400" algn="ctr">
            <a:noFill/>
            <a:miter lim="800000"/>
            <a:headEnd/>
            <a:tailEnd/>
          </a:ln>
          <a:effectLst/>
        </p:spPr>
        <p:txBody>
          <a:bodyPr wrap="square" lIns="0" rIns="0">
            <a:spAutoFit/>
          </a:bodyPr>
          <a:lstStyle/>
          <a:p>
            <a:pPr algn="l"/>
            <a:r>
              <a:rPr lang="en-US" altLang="zh-TW" sz="1400" b="1" dirty="0">
                <a:solidFill>
                  <a:srgbClr val="0000FF"/>
                </a:solidFill>
                <a:latin typeface="Consolas" panose="020B0609020204030204" pitchFamily="49" charset="0"/>
              </a:rPr>
              <a:t>comp c1 (.i2(In2), .o1(Out1), .o2(Out2), .i1(In1));</a:t>
            </a:r>
          </a:p>
        </p:txBody>
      </p:sp>
      <p:sp>
        <p:nvSpPr>
          <p:cNvPr id="1873927" name="Text Box 7"/>
          <p:cNvSpPr txBox="1">
            <a:spLocks noChangeArrowheads="1"/>
          </p:cNvSpPr>
          <p:nvPr/>
        </p:nvSpPr>
        <p:spPr bwMode="auto">
          <a:xfrm>
            <a:off x="1631950" y="2133601"/>
            <a:ext cx="647700" cy="244475"/>
          </a:xfrm>
          <a:prstGeom prst="rect">
            <a:avLst/>
          </a:prstGeom>
          <a:noFill/>
          <a:ln w="25400" algn="ctr">
            <a:noFill/>
            <a:miter lim="800000"/>
            <a:headEnd/>
            <a:tailEnd/>
          </a:ln>
          <a:effectLst/>
        </p:spPr>
        <p:txBody>
          <a:bodyPr lIns="0" tIns="0" rIns="0" bIns="0">
            <a:spAutoFit/>
          </a:bodyPr>
          <a:lstStyle/>
          <a:p>
            <a:pPr algn="l">
              <a:spcBef>
                <a:spcPct val="50000"/>
              </a:spcBef>
            </a:pPr>
            <a:r>
              <a:rPr lang="en-US" altLang="zh-TW" sz="1600" b="1" dirty="0">
                <a:solidFill>
                  <a:srgbClr val="FF0000"/>
                </a:solidFill>
              </a:rPr>
              <a:t>Order:</a:t>
            </a:r>
          </a:p>
        </p:txBody>
      </p:sp>
      <p:sp>
        <p:nvSpPr>
          <p:cNvPr id="1873928" name="Text Box 8"/>
          <p:cNvSpPr txBox="1">
            <a:spLocks noChangeArrowheads="1"/>
          </p:cNvSpPr>
          <p:nvPr/>
        </p:nvSpPr>
        <p:spPr bwMode="auto">
          <a:xfrm>
            <a:off x="1631950" y="2565401"/>
            <a:ext cx="647700" cy="244475"/>
          </a:xfrm>
          <a:prstGeom prst="rect">
            <a:avLst/>
          </a:prstGeom>
          <a:noFill/>
          <a:ln w="25400" algn="ctr">
            <a:noFill/>
            <a:miter lim="800000"/>
            <a:headEnd/>
            <a:tailEnd/>
          </a:ln>
          <a:effectLst/>
        </p:spPr>
        <p:txBody>
          <a:bodyPr lIns="0" tIns="0" rIns="0" bIns="0">
            <a:spAutoFit/>
          </a:bodyPr>
          <a:lstStyle/>
          <a:p>
            <a:pPr algn="l">
              <a:spcBef>
                <a:spcPct val="50000"/>
              </a:spcBef>
            </a:pPr>
            <a:r>
              <a:rPr lang="en-US" altLang="zh-TW" sz="1600" b="1" dirty="0">
                <a:solidFill>
                  <a:srgbClr val="0000FF"/>
                </a:solidFill>
              </a:rPr>
              <a:t>Name:</a:t>
            </a:r>
          </a:p>
        </p:txBody>
      </p:sp>
      <p:sp>
        <p:nvSpPr>
          <p:cNvPr id="1873929" name="Text Box 9"/>
          <p:cNvSpPr txBox="1">
            <a:spLocks noChangeArrowheads="1"/>
          </p:cNvSpPr>
          <p:nvPr/>
        </p:nvSpPr>
        <p:spPr bwMode="auto">
          <a:xfrm>
            <a:off x="6888088" y="2564904"/>
            <a:ext cx="4176960" cy="307777"/>
          </a:xfrm>
          <a:prstGeom prst="rect">
            <a:avLst/>
          </a:prstGeom>
          <a:solidFill>
            <a:srgbClr val="FFFF00"/>
          </a:solidFill>
          <a:ln w="25400" algn="ctr">
            <a:noFill/>
            <a:miter lim="800000"/>
            <a:headEnd/>
            <a:tailEnd/>
          </a:ln>
          <a:effectLst/>
        </p:spPr>
        <p:txBody>
          <a:bodyPr wrap="square" lIns="0" rIns="0">
            <a:spAutoFit/>
          </a:bodyPr>
          <a:lstStyle/>
          <a:p>
            <a:pPr algn="l"/>
            <a:r>
              <a:rPr lang="en-US" altLang="zh-TW" sz="1400" b="1" dirty="0">
                <a:solidFill>
                  <a:srgbClr val="0000FF"/>
                </a:solidFill>
              </a:rPr>
              <a:t> </a:t>
            </a:r>
            <a:r>
              <a:rPr lang="en-US" altLang="zh-TW" sz="1400" b="1" dirty="0">
                <a:solidFill>
                  <a:srgbClr val="0000FF"/>
                </a:solidFill>
                <a:latin typeface="Consolas" panose="020B0609020204030204" pitchFamily="49" charset="0"/>
              </a:rPr>
              <a:t>comp c1 (.i2(In2),  .o1(Out1), .i1(In1));</a:t>
            </a:r>
          </a:p>
        </p:txBody>
      </p:sp>
      <p:sp>
        <p:nvSpPr>
          <p:cNvPr id="12" name="標題 2"/>
          <p:cNvSpPr>
            <a:spLocks noGrp="1"/>
          </p:cNvSpPr>
          <p:nvPr>
            <p:ph type="title"/>
          </p:nvPr>
        </p:nvSpPr>
        <p:spPr/>
        <p:txBody>
          <a:bodyPr/>
          <a:lstStyle/>
          <a:p>
            <a:r>
              <a:rPr lang="en-US" altLang="zh-TW" dirty="0"/>
              <a:t>Connecting Ports by Order/Name List</a:t>
            </a:r>
            <a:endParaRPr lang="zh-TW" altLang="en-US" dirty="0"/>
          </a:p>
        </p:txBody>
      </p:sp>
      <p:sp>
        <p:nvSpPr>
          <p:cNvPr id="14" name="投影片編號版面配置區 5"/>
          <p:cNvSpPr>
            <a:spLocks noGrp="1"/>
          </p:cNvSpPr>
          <p:nvPr>
            <p:ph type="sldNum" sz="quarter" idx="12"/>
          </p:nvPr>
        </p:nvSpPr>
        <p:spPr/>
        <p:txBody>
          <a:bodyPr/>
          <a:lstStyle/>
          <a:p>
            <a:fld id="{9BD80380-144D-4092-B334-6D54B1FCA7A3}" type="slidenum">
              <a:rPr lang="en-US" altLang="zh-TW" smtClean="0"/>
              <a:pPr/>
              <a:t>45</a:t>
            </a:fld>
            <a:endParaRPr lang="en-US" altLang="zh-TW" dirty="0"/>
          </a:p>
        </p:txBody>
      </p:sp>
      <p:pic>
        <p:nvPicPr>
          <p:cNvPr id="3" name="圖片 2" descr="一張含有 標誌, 圖形, 美工圖案, 設計 的圖片&#10;&#10;自動產生的描述">
            <a:extLst>
              <a:ext uri="{FF2B5EF4-FFF2-40B4-BE49-F238E27FC236}">
                <a16:creationId xmlns:a16="http://schemas.microsoft.com/office/drawing/2014/main" id="{8E4BCE30-AD4F-CDCB-7D78-CCB14252C0B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7448" y="2492896"/>
            <a:ext cx="488060" cy="476672"/>
          </a:xfrm>
          <a:prstGeom prst="rect">
            <a:avLst/>
          </a:prstGeom>
        </p:spPr>
      </p:pic>
      <p:sp>
        <p:nvSpPr>
          <p:cNvPr id="4" name="文字方塊 3">
            <a:extLst>
              <a:ext uri="{FF2B5EF4-FFF2-40B4-BE49-F238E27FC236}">
                <a16:creationId xmlns:a16="http://schemas.microsoft.com/office/drawing/2014/main" id="{8EB9235E-9B40-1DC5-3CCE-598BDDC68B32}"/>
              </a:ext>
            </a:extLst>
          </p:cNvPr>
          <p:cNvSpPr txBox="1"/>
          <p:nvPr/>
        </p:nvSpPr>
        <p:spPr>
          <a:xfrm>
            <a:off x="551384" y="5733256"/>
            <a:ext cx="6162040" cy="923330"/>
          </a:xfrm>
          <a:prstGeom prst="rect">
            <a:avLst/>
          </a:prstGeom>
          <a:noFill/>
        </p:spPr>
        <p:txBody>
          <a:bodyPr wrap="square">
            <a:spAutoFit/>
          </a:bodyPr>
          <a:lstStyle/>
          <a:p>
            <a:r>
              <a:rPr lang="en-US" dirty="0">
                <a:solidFill>
                  <a:srgbClr val="FF0000"/>
                </a:solidFill>
              </a:rPr>
              <a:t>Note: A module is not a function in the C sense.	There is no call and return  mechanism.	Think of it more like a hierarchical data structure.</a:t>
            </a: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3924">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3924">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73924">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73924">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73924">
                                            <p:txEl>
                                              <p:pRg st="17" end="1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73924">
                                            <p:txEl>
                                              <p:pRg st="18" end="1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73924">
                                            <p:txEl>
                                              <p:pRg st="19" end="1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739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7392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73924">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7392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7392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739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7392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73924">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739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739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73925">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73925">
                                            <p:txEl>
                                              <p:pRg st="1" end="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73925">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73925">
                                            <p:txEl>
                                              <p:pRg st="3" end="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73925">
                                            <p:txEl>
                                              <p:pRg st="5" end="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73925">
                                            <p:txEl>
                                              <p:pRg st="9" end="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8739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24" grpId="0"/>
      <p:bldP spid="1873926" grpId="0" animBg="1"/>
      <p:bldP spid="1873928" grpId="0"/>
      <p:bldP spid="18739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a typeface="新細明體" panose="02020500000000000000" pitchFamily="18" charset="-120"/>
              </a:rPr>
              <a:t>Verilog supports connecting ports by </a:t>
            </a:r>
            <a:r>
              <a:rPr lang="en-US" altLang="zh-TW" dirty="0">
                <a:solidFill>
                  <a:srgbClr val="FF0000"/>
                </a:solidFill>
                <a:ea typeface="新細明體" panose="02020500000000000000" pitchFamily="18" charset="-120"/>
              </a:rPr>
              <a:t>position</a:t>
            </a:r>
            <a:r>
              <a:rPr lang="en-US" altLang="zh-TW" dirty="0">
                <a:ea typeface="新細明體" panose="02020500000000000000" pitchFamily="18" charset="-120"/>
              </a:rPr>
              <a:t> and by </a:t>
            </a:r>
            <a:r>
              <a:rPr lang="en-US" altLang="zh-TW" dirty="0">
                <a:solidFill>
                  <a:srgbClr val="FF0000"/>
                </a:solidFill>
                <a:ea typeface="新細明體" panose="02020500000000000000" pitchFamily="18" charset="-120"/>
              </a:rPr>
              <a:t>name</a:t>
            </a:r>
            <a:endParaRPr lang="zh-TW" altLang="en-US" dirty="0">
              <a:solidFill>
                <a:srgbClr val="FF0000"/>
              </a:solidFill>
            </a:endParaRPr>
          </a:p>
        </p:txBody>
      </p:sp>
      <p:sp>
        <p:nvSpPr>
          <p:cNvPr id="6" name="Text Box 5"/>
          <p:cNvSpPr txBox="1">
            <a:spLocks noChangeArrowheads="1"/>
          </p:cNvSpPr>
          <p:nvPr/>
        </p:nvSpPr>
        <p:spPr bwMode="auto">
          <a:xfrm>
            <a:off x="767408" y="1615211"/>
            <a:ext cx="11953328" cy="553997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5000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Connecting ports </a:t>
            </a:r>
            <a:r>
              <a:rPr kumimoji="0" lang="en-US" altLang="zh-TW" sz="20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by ordered list (</a:t>
            </a:r>
            <a:r>
              <a:rPr kumimoji="0" lang="en-US" altLang="zh-TW" sz="2000" b="1" i="0" u="none" strike="noStrike" kern="1200" cap="none" spc="0" normalizeH="0" baseline="0" noProof="0" dirty="0">
                <a:ln>
                  <a:noFill/>
                </a:ln>
                <a:solidFill>
                  <a:srgbClr val="C00000"/>
                </a:solidFill>
                <a:effectLst/>
                <a:uLnTx/>
                <a:uFillTx/>
                <a:latin typeface="Arial" panose="020B0604020202020204" pitchFamily="34" charset="0"/>
                <a:ea typeface="新細明體" panose="02020500000000000000" pitchFamily="18" charset="-120"/>
                <a:cs typeface="+mn-cs"/>
              </a:rPr>
              <a:t>Positional mapping: buggy code</a:t>
            </a:r>
            <a:r>
              <a:rPr kumimoji="0" lang="en-US" altLang="zh-TW" sz="20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FA fa0( A[0], B[0], 1’b0, c0, S[0]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FA fa0( A[0], B[0], 1’b0, </a:t>
            </a:r>
            <a:r>
              <a:rPr kumimoji="0" lang="en-US" altLang="zh-TW" sz="1800" b="1" i="0" u="none" strike="noStrike" kern="1200" cap="none" spc="0" normalizeH="0" baseline="0" noProof="0" dirty="0">
                <a:ln>
                  <a:noFill/>
                </a:ln>
                <a:solidFill>
                  <a:srgbClr val="FF0000"/>
                </a:solidFill>
                <a:effectLst/>
                <a:uLnTx/>
                <a:uFillTx/>
                <a:latin typeface="Courier New" panose="02070309020205020404" pitchFamily="49" charset="0"/>
                <a:ea typeface="新細明體" panose="02020500000000000000" pitchFamily="18" charset="-120"/>
                <a:cs typeface="+mn-cs"/>
              </a:rPr>
              <a:t>S[0], c0 </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//buggy code, wrong </a:t>
            </a:r>
            <a:r>
              <a:rPr kumimoji="0" lang="en-US" altLang="zh-TW" sz="1800" b="1"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connection,hard</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to find</a:t>
            </a:r>
          </a:p>
          <a:p>
            <a:pPr marL="0" marR="0" lvl="0" indent="0" algn="l" defTabSz="1019175" rtl="0" eaLnBrk="0" fontAlgn="base" latinLnBrk="0" hangingPunct="0">
              <a:lnSpc>
                <a:spcPct val="100000"/>
              </a:lnSpc>
              <a:spcBef>
                <a:spcPct val="0"/>
              </a:spcBef>
              <a:spcAft>
                <a:spcPct val="0"/>
              </a:spcAft>
              <a:buClrTx/>
              <a:buSzTx/>
              <a:buFontTx/>
              <a:buNone/>
              <a:tabLst/>
              <a:defRPr/>
            </a:pPr>
            <a:endPar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0"/>
              </a:spcBef>
              <a:spcAft>
                <a:spcPct val="5000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Connecting ports </a:t>
            </a:r>
            <a:r>
              <a:rPr kumimoji="0" lang="en-US" altLang="zh-TW" sz="20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by name (compact) (</a:t>
            </a:r>
            <a:r>
              <a:rPr kumimoji="0" lang="en-US" altLang="zh-TW" sz="2000" b="1" i="0" u="none" strike="noStrike" kern="1200" cap="none" spc="0" normalizeH="0" baseline="0" noProof="0" dirty="0">
                <a:ln>
                  <a:noFill/>
                </a:ln>
                <a:solidFill>
                  <a:srgbClr val="C00000"/>
                </a:solidFill>
                <a:effectLst/>
                <a:uLnTx/>
                <a:uFillTx/>
                <a:latin typeface="Arial" panose="020B0604020202020204" pitchFamily="34" charset="0"/>
                <a:ea typeface="新細明體" panose="02020500000000000000" pitchFamily="18" charset="-120"/>
                <a:cs typeface="+mn-cs"/>
              </a:rPr>
              <a:t>Name mapping: better</a:t>
            </a:r>
            <a:r>
              <a:rPr kumimoji="0" lang="en-US" altLang="zh-TW" sz="20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FA fa0( .a(A[0]), .b(B[0]),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1"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cin</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(1’b0), .</a:t>
            </a:r>
            <a:r>
              <a:rPr kumimoji="0" lang="en-US" altLang="zh-TW" sz="1800" b="1" i="0" u="none" strike="noStrike" kern="1200" cap="none" spc="0" normalizeH="0" baseline="0" noProof="0" dirty="0" err="1">
                <a:ln>
                  <a:noFill/>
                </a:ln>
                <a:solidFill>
                  <a:srgbClr val="000000"/>
                </a:solidFill>
                <a:effectLst/>
                <a:uLnTx/>
                <a:uFillTx/>
                <a:latin typeface="Courier New" panose="02070309020205020404" pitchFamily="49" charset="0"/>
                <a:ea typeface="新細明體" panose="02020500000000000000" pitchFamily="18" charset="-120"/>
                <a:cs typeface="+mn-cs"/>
              </a:rPr>
              <a:t>cout</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(c0), .sum(S[0]) );</a:t>
            </a:r>
          </a:p>
          <a:p>
            <a:pPr marL="0" marR="0" lvl="0" indent="0" algn="l" defTabSz="1019175" rtl="0" eaLnBrk="0" fontAlgn="base" latinLnBrk="0" hangingPunct="0">
              <a:lnSpc>
                <a:spcPct val="100000"/>
              </a:lnSpc>
              <a:spcBef>
                <a:spcPct val="0"/>
              </a:spcBef>
              <a:spcAft>
                <a:spcPct val="0"/>
              </a:spcAft>
              <a:buClrTx/>
              <a:buSzTx/>
              <a:buFontTx/>
              <a:buNone/>
              <a:tabLst/>
              <a:defRPr/>
            </a:pPr>
            <a:endPar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endParaRPr>
          </a:p>
          <a:p>
            <a:pPr marL="0" marR="0" lvl="0" indent="0" algn="l" defTabSz="1019175" rtl="0" eaLnBrk="0" fontAlgn="base" latinLnBrk="0" hangingPunct="0">
              <a:lnSpc>
                <a:spcPct val="100000"/>
              </a:lnSpc>
              <a:spcBef>
                <a:spcPct val="0"/>
              </a:spcBef>
              <a:spcAft>
                <a:spcPct val="5000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Connecting ports </a:t>
            </a:r>
            <a:r>
              <a:rPr kumimoji="0" lang="en-US" altLang="zh-TW" sz="20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by name</a:t>
            </a: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  </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FA fa0</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    (A[0]),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t>
            </a:r>
            <a:r>
              <a:rPr kumimoji="0" lang="en-US" altLang="zh-TW" sz="1800"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rPr>
              <a:t>.</a:t>
            </a:r>
            <a:r>
              <a:rPr kumimoji="0" lang="en-US" altLang="zh-TW" sz="1800" b="1" i="0" u="none" strike="noStrike" kern="1200" cap="none" spc="0" normalizeH="0" baseline="0" noProof="0" dirty="0" err="1">
                <a:ln>
                  <a:noFill/>
                </a:ln>
                <a:solidFill>
                  <a:srgbClr val="FF0000"/>
                </a:solidFill>
                <a:effectLst/>
                <a:uLnTx/>
                <a:uFillTx/>
                <a:latin typeface="Consolas" panose="020B0609020204030204" pitchFamily="49" charset="0"/>
                <a:ea typeface="新細明體" panose="02020500000000000000" pitchFamily="18" charset="-120"/>
              </a:rPr>
              <a:t>cin</a:t>
            </a:r>
            <a:r>
              <a:rPr kumimoji="0" lang="en-US" altLang="zh-TW" sz="1800"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rPr>
              <a:t>  (1’b0), //no bug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FF0000"/>
                </a:solidFill>
                <a:effectLst/>
                <a:uLnTx/>
                <a:uFillTx/>
                <a:latin typeface="Consolas" panose="020B0609020204030204" pitchFamily="49" charset="0"/>
                <a:ea typeface="新細明體" panose="02020500000000000000" pitchFamily="18" charset="-120"/>
              </a:rPr>
              <a:t>    .b    (B[0]), //no bug</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t>
            </a:r>
            <a:r>
              <a:rPr kumimoji="0" lang="en-US" altLang="zh-TW" sz="1800" b="1" i="0" u="none" strike="noStrike" kern="1200" cap="none" spc="0" normalizeH="0" baseline="0" noProof="0" dirty="0" err="1">
                <a:ln>
                  <a:noFill/>
                </a:ln>
                <a:solidFill>
                  <a:srgbClr val="000000"/>
                </a:solidFill>
                <a:effectLst/>
                <a:uLnTx/>
                <a:uFillTx/>
                <a:latin typeface="Consolas" panose="020B0609020204030204" pitchFamily="49" charset="0"/>
                <a:ea typeface="新細明體" panose="02020500000000000000" pitchFamily="18" charset="-120"/>
              </a:rPr>
              <a:t>cout</a:t>
            </a: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(c0),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.sum  (S[0])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Consolas" panose="020B0609020204030204" pitchFamily="49" charset="0"/>
                <a:ea typeface="新細明體" panose="02020500000000000000" pitchFamily="18" charset="-120"/>
              </a:rPr>
              <a:t>  );</a:t>
            </a:r>
          </a:p>
          <a:p>
            <a:pPr marL="0" marR="0" lvl="0" indent="0" algn="l" defTabSz="1019175" rtl="0" eaLnBrk="0" fontAlgn="base" latinLnBrk="0" hangingPunct="0">
              <a:lnSpc>
                <a:spcPct val="100000"/>
              </a:lnSpc>
              <a:spcBef>
                <a:spcPct val="0"/>
              </a:spcBef>
              <a:spcAft>
                <a:spcPct val="0"/>
              </a:spcAft>
              <a:buClrTx/>
              <a:buSzTx/>
              <a:buFontTx/>
              <a:buNone/>
              <a:tabLst/>
              <a:defRPr/>
            </a:pPr>
            <a:endParaRPr kumimoji="0" lang="en-US" altLang="zh-TW" sz="1800" b="1"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endParaRPr>
          </a:p>
        </p:txBody>
      </p:sp>
      <p:sp>
        <p:nvSpPr>
          <p:cNvPr id="7" name="Text Box 6"/>
          <p:cNvSpPr txBox="1">
            <a:spLocks noChangeArrowheads="1"/>
          </p:cNvSpPr>
          <p:nvPr/>
        </p:nvSpPr>
        <p:spPr bwMode="auto">
          <a:xfrm>
            <a:off x="4806008" y="4358411"/>
            <a:ext cx="2971800" cy="396875"/>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zh-TW"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Text Box 7"/>
          <p:cNvSpPr txBox="1">
            <a:spLocks noChangeArrowheads="1"/>
          </p:cNvSpPr>
          <p:nvPr/>
        </p:nvSpPr>
        <p:spPr bwMode="auto">
          <a:xfrm>
            <a:off x="4151784" y="4568264"/>
            <a:ext cx="7736432" cy="830997"/>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400" b="1" i="0" u="none" strike="noStrike" kern="1200" cap="none" spc="0" normalizeH="0" baseline="0" noProof="0" dirty="0">
                <a:ln>
                  <a:noFill/>
                </a:ln>
                <a:solidFill>
                  <a:srgbClr val="3366CC"/>
                </a:solidFill>
                <a:effectLst/>
                <a:uLnTx/>
                <a:uFillTx/>
                <a:latin typeface="Arial" panose="020B0604020202020204" pitchFamily="34" charset="0"/>
                <a:ea typeface="新細明體" panose="02020500000000000000" pitchFamily="18" charset="-120"/>
                <a:cs typeface="+mn-cs"/>
              </a:rPr>
              <a:t>connecting ports </a:t>
            </a:r>
            <a:r>
              <a:rPr kumimoji="0" lang="en-US" altLang="zh-TW" sz="24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by name </a:t>
            </a:r>
            <a:r>
              <a:rPr kumimoji="0" lang="en-US" altLang="zh-TW" sz="2400" b="1" i="0" u="none" strike="noStrike" kern="1200" cap="none" spc="0" normalizeH="0" baseline="0" noProof="0" dirty="0">
                <a:ln>
                  <a:noFill/>
                </a:ln>
                <a:solidFill>
                  <a:srgbClr val="3366CC"/>
                </a:solidFill>
                <a:effectLst/>
                <a:uLnTx/>
                <a:uFillTx/>
                <a:latin typeface="Arial" panose="020B0604020202020204" pitchFamily="34" charset="0"/>
                <a:ea typeface="新細明體" panose="02020500000000000000" pitchFamily="18" charset="-120"/>
                <a:cs typeface="+mn-cs"/>
              </a:rPr>
              <a:t>yields clearer and less buggy code.</a:t>
            </a:r>
          </a:p>
        </p:txBody>
      </p:sp>
      <p:sp>
        <p:nvSpPr>
          <p:cNvPr id="9" name="矩形 8"/>
          <p:cNvSpPr/>
          <p:nvPr/>
        </p:nvSpPr>
        <p:spPr>
          <a:xfrm>
            <a:off x="551384" y="6612961"/>
            <a:ext cx="208941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6.375 Complex Digital Systems</a:t>
            </a:r>
          </a:p>
        </p:txBody>
      </p:sp>
      <p:sp>
        <p:nvSpPr>
          <p:cNvPr id="4" name="文字方塊 3"/>
          <p:cNvSpPr txBox="1"/>
          <p:nvPr/>
        </p:nvSpPr>
        <p:spPr>
          <a:xfrm>
            <a:off x="7160874" y="5637580"/>
            <a:ext cx="420749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Feel tedious to write such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Use </a:t>
            </a:r>
            <a:r>
              <a:rPr kumimoji="0" lang="en-US" altLang="zh-TW" sz="2400" b="0" i="0" u="none" strike="noStrike" kern="1200" cap="none" spc="0" normalizeH="0" baseline="0" noProof="0" dirty="0" err="1">
                <a:ln>
                  <a:noFill/>
                </a:ln>
                <a:solidFill>
                  <a:prstClr val="black"/>
                </a:solidFill>
                <a:effectLst/>
                <a:uLnTx/>
                <a:uFillTx/>
                <a:latin typeface="Calibri"/>
                <a:ea typeface="新細明體" panose="02020500000000000000" pitchFamily="18" charset="-120"/>
                <a:cs typeface="+mn-cs"/>
              </a:rPr>
              <a:t>SystemVerilog</a:t>
            </a:r>
            <a:r>
              <a:rPr kumimoji="0" lang="en-US" altLang="zh-TW" sz="24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 style .*</a:t>
            </a:r>
            <a:endParaRPr kumimoji="0" lang="zh-TW" altLang="en-US" sz="24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pic>
        <p:nvPicPr>
          <p:cNvPr id="3" name="圖片 2">
            <a:extLst>
              <a:ext uri="{FF2B5EF4-FFF2-40B4-BE49-F238E27FC236}">
                <a16:creationId xmlns:a16="http://schemas.microsoft.com/office/drawing/2014/main" id="{3FBC6EB3-518E-4BF4-4D41-3D674B121F1C}"/>
              </a:ext>
            </a:extLst>
          </p:cNvPr>
          <p:cNvPicPr>
            <a:picLocks noChangeAspect="1"/>
          </p:cNvPicPr>
          <p:nvPr/>
        </p:nvPicPr>
        <p:blipFill>
          <a:blip r:embed="rId2"/>
          <a:stretch>
            <a:fillRect/>
          </a:stretch>
        </p:blipFill>
        <p:spPr>
          <a:xfrm>
            <a:off x="7752184" y="692696"/>
            <a:ext cx="4305901" cy="685896"/>
          </a:xfrm>
          <a:prstGeom prst="rect">
            <a:avLst/>
          </a:prstGeom>
          <a:ln>
            <a:solidFill>
              <a:srgbClr val="FF0000"/>
            </a:solidFill>
          </a:ln>
        </p:spPr>
      </p:pic>
      <p:pic>
        <p:nvPicPr>
          <p:cNvPr id="5" name="圖片 4" descr="一張含有 標誌, 圖形, 美工圖案, 設計 的圖片&#10;&#10;自動產生的描述">
            <a:extLst>
              <a:ext uri="{FF2B5EF4-FFF2-40B4-BE49-F238E27FC236}">
                <a16:creationId xmlns:a16="http://schemas.microsoft.com/office/drawing/2014/main" id="{067F832C-29F0-C6EA-9A28-77A17E1D94B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56240" y="3068960"/>
            <a:ext cx="488060" cy="476672"/>
          </a:xfrm>
          <a:prstGeom prst="rect">
            <a:avLst/>
          </a:prstGeom>
        </p:spPr>
      </p:pic>
    </p:spTree>
    <p:extLst>
      <p:ext uri="{BB962C8B-B14F-4D97-AF65-F5344CB8AC3E}">
        <p14:creationId xmlns:p14="http://schemas.microsoft.com/office/powerpoint/2010/main" val="20402976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4"/>
          <p:cNvSpPr>
            <a:spLocks noGrp="1"/>
          </p:cNvSpPr>
          <p:nvPr>
            <p:ph type="sldNum" sz="quarter" idx="11"/>
          </p:nvPr>
        </p:nvSpPr>
        <p:spPr>
          <a:xfrm>
            <a:off x="9768408" y="6309320"/>
            <a:ext cx="3860800" cy="365125"/>
          </a:xfrm>
        </p:spPr>
        <p:txBody>
          <a:bodyPr/>
          <a:lstStyle/>
          <a:p>
            <a:fld id="{554F9D0A-97E2-4643-A819-9ECD9E35B647}" type="slidenum">
              <a:rPr lang="en-US" altLang="zh-TW"/>
              <a:pPr/>
              <a:t>47</a:t>
            </a:fld>
            <a:endParaRPr lang="en-US" altLang="zh-TW" dirty="0"/>
          </a:p>
        </p:txBody>
      </p:sp>
      <p:sp>
        <p:nvSpPr>
          <p:cNvPr id="440322" name="Rectangle 2"/>
          <p:cNvSpPr>
            <a:spLocks noGrp="1" noChangeArrowheads="1"/>
          </p:cNvSpPr>
          <p:nvPr>
            <p:ph type="title"/>
          </p:nvPr>
        </p:nvSpPr>
        <p:spPr/>
        <p:txBody>
          <a:bodyPr/>
          <a:lstStyle/>
          <a:p>
            <a:r>
              <a:rPr lang="en-US" altLang="zh-TW" dirty="0"/>
              <a:t>Combined Port/Type Declarations</a:t>
            </a:r>
          </a:p>
        </p:txBody>
      </p:sp>
      <p:sp>
        <p:nvSpPr>
          <p:cNvPr id="440324" name="Text Box 4"/>
          <p:cNvSpPr txBox="1">
            <a:spLocks noChangeArrowheads="1"/>
          </p:cNvSpPr>
          <p:nvPr/>
        </p:nvSpPr>
        <p:spPr bwMode="auto">
          <a:xfrm>
            <a:off x="2227386" y="2022232"/>
            <a:ext cx="3518912" cy="3160865"/>
          </a:xfrm>
          <a:prstGeom prst="rect">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477" b="1" dirty="0">
                <a:latin typeface="Consolas" panose="020B0609020204030204" pitchFamily="49" charset="0"/>
              </a:rPr>
              <a:t>module adder(sum, co, a, b, ci);</a:t>
            </a:r>
          </a:p>
          <a:p>
            <a:r>
              <a:rPr lang="en-US" altLang="zh-TW" sz="1477" b="1" dirty="0">
                <a:latin typeface="Consolas" panose="020B0609020204030204" pitchFamily="49" charset="0"/>
              </a:rPr>
              <a:t>  output [31:0] sum;</a:t>
            </a:r>
          </a:p>
          <a:p>
            <a:r>
              <a:rPr lang="en-US" altLang="zh-TW" sz="1477" b="1" dirty="0">
                <a:latin typeface="Consolas" panose="020B0609020204030204" pitchFamily="49" charset="0"/>
              </a:rPr>
              <a:t>  output        co;</a:t>
            </a:r>
          </a:p>
          <a:p>
            <a:r>
              <a:rPr lang="en-US" altLang="zh-TW" sz="1477" b="1" dirty="0">
                <a:latin typeface="Consolas" panose="020B0609020204030204" pitchFamily="49" charset="0"/>
              </a:rPr>
              <a:t>  input  [31:0] a, b;</a:t>
            </a:r>
          </a:p>
          <a:p>
            <a:r>
              <a:rPr lang="en-US" altLang="zh-TW" sz="1477" b="1" dirty="0">
                <a:latin typeface="Consolas" panose="020B0609020204030204" pitchFamily="49" charset="0"/>
              </a:rPr>
              <a:t>  input         ci;</a:t>
            </a:r>
          </a:p>
          <a:p>
            <a:endParaRPr lang="en-US" altLang="zh-TW" sz="1477" b="1" dirty="0">
              <a:latin typeface="Consolas" panose="020B0609020204030204" pitchFamily="49" charset="0"/>
            </a:endParaRPr>
          </a:p>
          <a:p>
            <a:r>
              <a:rPr lang="en-US" altLang="zh-TW" sz="1477" b="1" dirty="0">
                <a:latin typeface="Consolas" panose="020B0609020204030204" pitchFamily="49" charset="0"/>
              </a:rPr>
              <a:t>  </a:t>
            </a:r>
            <a:r>
              <a:rPr lang="en-US" altLang="zh-TW" sz="1477" b="1" dirty="0">
                <a:solidFill>
                  <a:srgbClr val="FF0000"/>
                </a:solidFill>
                <a:latin typeface="Consolas" panose="020B0609020204030204" pitchFamily="49" charset="0"/>
              </a:rPr>
              <a:t>reg</a:t>
            </a:r>
            <a:r>
              <a:rPr lang="en-US" altLang="zh-TW" sz="1477" b="1" dirty="0">
                <a:latin typeface="Consolas" panose="020B0609020204030204" pitchFamily="49" charset="0"/>
              </a:rPr>
              <a:t>    [31:0] sum;</a:t>
            </a:r>
          </a:p>
          <a:p>
            <a:r>
              <a:rPr lang="en-US" altLang="zh-TW" sz="1477" b="1" dirty="0">
                <a:latin typeface="Consolas" panose="020B0609020204030204" pitchFamily="49" charset="0"/>
              </a:rPr>
              <a:t>  </a:t>
            </a:r>
            <a:r>
              <a:rPr lang="en-US" altLang="zh-TW" sz="1477" b="1" dirty="0">
                <a:solidFill>
                  <a:srgbClr val="FF0000"/>
                </a:solidFill>
                <a:latin typeface="Consolas" panose="020B0609020204030204" pitchFamily="49" charset="0"/>
              </a:rPr>
              <a:t>reg</a:t>
            </a:r>
            <a:r>
              <a:rPr lang="en-US" altLang="zh-TW" sz="1477" b="1" dirty="0">
                <a:latin typeface="Consolas" panose="020B0609020204030204" pitchFamily="49" charset="0"/>
              </a:rPr>
              <a:t>           co;</a:t>
            </a:r>
          </a:p>
          <a:p>
            <a:r>
              <a:rPr lang="en-US" altLang="zh-TW" sz="1477" b="1" dirty="0">
                <a:latin typeface="Consolas" panose="020B0609020204030204" pitchFamily="49" charset="0"/>
              </a:rPr>
              <a:t>  </a:t>
            </a:r>
            <a:r>
              <a:rPr lang="en-US" altLang="zh-TW" sz="1477" b="1" dirty="0">
                <a:solidFill>
                  <a:srgbClr val="FF0000"/>
                </a:solidFill>
                <a:latin typeface="Consolas" panose="020B0609020204030204" pitchFamily="49" charset="0"/>
              </a:rPr>
              <a:t>wire</a:t>
            </a:r>
            <a:r>
              <a:rPr lang="en-US" altLang="zh-TW" sz="1477" b="1" dirty="0">
                <a:latin typeface="Consolas" panose="020B0609020204030204" pitchFamily="49" charset="0"/>
              </a:rPr>
              <a:t>   [31:0] a, b;</a:t>
            </a:r>
          </a:p>
          <a:p>
            <a:r>
              <a:rPr lang="en-US" altLang="zh-TW" sz="1477" b="1" dirty="0">
                <a:latin typeface="Consolas" panose="020B0609020204030204" pitchFamily="49" charset="0"/>
              </a:rPr>
              <a:t>  </a:t>
            </a:r>
            <a:r>
              <a:rPr lang="en-US" altLang="zh-TW" sz="1477" b="1" dirty="0">
                <a:solidFill>
                  <a:srgbClr val="FF0000"/>
                </a:solidFill>
                <a:latin typeface="Consolas" panose="020B0609020204030204" pitchFamily="49" charset="0"/>
              </a:rPr>
              <a:t>wire</a:t>
            </a:r>
            <a:r>
              <a:rPr lang="en-US" altLang="zh-TW" sz="1477" b="1" dirty="0">
                <a:latin typeface="Consolas" panose="020B0609020204030204" pitchFamily="49" charset="0"/>
              </a:rPr>
              <a:t>          ci;</a:t>
            </a: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r>
              <a:rPr lang="en-US" altLang="zh-TW" sz="1477" b="1" dirty="0">
                <a:latin typeface="Arial" panose="020B0604020202020204" pitchFamily="34" charset="0"/>
              </a:rPr>
              <a:t>                 </a:t>
            </a:r>
            <a:r>
              <a:rPr lang="en-US" altLang="zh-TW" sz="2215" b="1" dirty="0">
                <a:solidFill>
                  <a:schemeClr val="accent2"/>
                </a:solidFill>
                <a:latin typeface="Arial" panose="020B0604020202020204" pitchFamily="34" charset="0"/>
              </a:rPr>
              <a:t>Verilog-1995</a:t>
            </a:r>
          </a:p>
        </p:txBody>
      </p:sp>
      <p:sp>
        <p:nvSpPr>
          <p:cNvPr id="440325" name="Text Box 5"/>
          <p:cNvSpPr txBox="1">
            <a:spLocks noChangeArrowheads="1"/>
          </p:cNvSpPr>
          <p:nvPr/>
        </p:nvSpPr>
        <p:spPr bwMode="auto">
          <a:xfrm>
            <a:off x="6377356" y="2022232"/>
            <a:ext cx="3518912" cy="3160865"/>
          </a:xfrm>
          <a:prstGeom prst="rect">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477" b="1" dirty="0">
                <a:latin typeface="Consolas" panose="020B0609020204030204" pitchFamily="49" charset="0"/>
              </a:rPr>
              <a:t>module adder(sum, co, a, b, ci);</a:t>
            </a:r>
          </a:p>
          <a:p>
            <a:r>
              <a:rPr lang="en-US" altLang="zh-TW" sz="1477" b="1" dirty="0">
                <a:latin typeface="Consolas" panose="020B0609020204030204" pitchFamily="49" charset="0"/>
              </a:rPr>
              <a:t>  output </a:t>
            </a:r>
            <a:r>
              <a:rPr lang="en-US" altLang="zh-TW" sz="1477" b="1" dirty="0" err="1">
                <a:solidFill>
                  <a:srgbClr val="FF0000"/>
                </a:solidFill>
                <a:latin typeface="Consolas" panose="020B0609020204030204" pitchFamily="49" charset="0"/>
              </a:rPr>
              <a:t>reg</a:t>
            </a:r>
            <a:r>
              <a:rPr lang="en-US" altLang="zh-TW" sz="1477" b="1" dirty="0">
                <a:latin typeface="Consolas" panose="020B0609020204030204" pitchFamily="49" charset="0"/>
              </a:rPr>
              <a:t>  [31:0] sum;</a:t>
            </a:r>
          </a:p>
          <a:p>
            <a:r>
              <a:rPr lang="en-US" altLang="zh-TW" sz="1477" b="1" dirty="0">
                <a:latin typeface="Consolas" panose="020B0609020204030204" pitchFamily="49" charset="0"/>
              </a:rPr>
              <a:t>  output </a:t>
            </a:r>
            <a:r>
              <a:rPr lang="en-US" altLang="zh-TW" sz="1477" b="1" dirty="0" err="1">
                <a:solidFill>
                  <a:srgbClr val="FF0000"/>
                </a:solidFill>
                <a:latin typeface="Consolas" panose="020B0609020204030204" pitchFamily="49" charset="0"/>
              </a:rPr>
              <a:t>reg</a:t>
            </a:r>
            <a:r>
              <a:rPr lang="en-US" altLang="zh-TW" sz="1477" b="1" dirty="0">
                <a:latin typeface="Consolas" panose="020B0609020204030204" pitchFamily="49" charset="0"/>
              </a:rPr>
              <a:t>         co;</a:t>
            </a:r>
          </a:p>
          <a:p>
            <a:r>
              <a:rPr lang="en-US" altLang="zh-TW" sz="1477" b="1" dirty="0">
                <a:latin typeface="Consolas" panose="020B0609020204030204" pitchFamily="49" charset="0"/>
              </a:rPr>
              <a:t>  input  </a:t>
            </a:r>
            <a:r>
              <a:rPr lang="en-US" altLang="zh-TW" sz="1477" b="1" dirty="0">
                <a:solidFill>
                  <a:srgbClr val="FF0000"/>
                </a:solidFill>
                <a:latin typeface="Consolas" panose="020B0609020204030204" pitchFamily="49" charset="0"/>
              </a:rPr>
              <a:t>wire</a:t>
            </a:r>
            <a:r>
              <a:rPr lang="en-US" altLang="zh-TW" sz="1477" b="1" dirty="0">
                <a:latin typeface="Consolas" panose="020B0609020204030204" pitchFamily="49" charset="0"/>
              </a:rPr>
              <a:t> [31:0] a, b;</a:t>
            </a:r>
          </a:p>
          <a:p>
            <a:r>
              <a:rPr lang="en-US" altLang="zh-TW" sz="1477" b="1" dirty="0">
                <a:latin typeface="Consolas" panose="020B0609020204030204" pitchFamily="49" charset="0"/>
              </a:rPr>
              <a:t>  input  </a:t>
            </a:r>
            <a:r>
              <a:rPr lang="en-US" altLang="zh-TW" sz="1477" b="1" dirty="0">
                <a:solidFill>
                  <a:srgbClr val="FF0000"/>
                </a:solidFill>
                <a:latin typeface="Consolas" panose="020B0609020204030204" pitchFamily="49" charset="0"/>
              </a:rPr>
              <a:t>wire</a:t>
            </a:r>
            <a:r>
              <a:rPr lang="en-US" altLang="zh-TW" sz="1477" b="1" dirty="0">
                <a:latin typeface="Consolas" panose="020B0609020204030204" pitchFamily="49" charset="0"/>
              </a:rPr>
              <a:t>        ci;</a:t>
            </a: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r>
              <a:rPr lang="en-US" altLang="zh-TW" sz="1477" b="1" dirty="0">
                <a:latin typeface="Arial" panose="020B0604020202020204" pitchFamily="34" charset="0"/>
              </a:rPr>
              <a:t>                 </a:t>
            </a:r>
            <a:r>
              <a:rPr lang="en-US" altLang="zh-TW" sz="2215" b="1" dirty="0">
                <a:solidFill>
                  <a:schemeClr val="accent2"/>
                </a:solidFill>
                <a:latin typeface="Arial" panose="020B0604020202020204" pitchFamily="34" charset="0"/>
              </a:rPr>
              <a:t>Verilog-2001</a:t>
            </a:r>
          </a:p>
        </p:txBody>
      </p:sp>
      <p:sp>
        <p:nvSpPr>
          <p:cNvPr id="2" name="文字方塊 1"/>
          <p:cNvSpPr txBox="1"/>
          <p:nvPr/>
        </p:nvSpPr>
        <p:spPr>
          <a:xfrm>
            <a:off x="2639616" y="5589240"/>
            <a:ext cx="4300536" cy="369332"/>
          </a:xfrm>
          <a:prstGeom prst="rect">
            <a:avLst/>
          </a:prstGeom>
          <a:noFill/>
        </p:spPr>
        <p:txBody>
          <a:bodyPr wrap="none" rtlCol="0">
            <a:spAutoFit/>
          </a:bodyPr>
          <a:lstStyle/>
          <a:p>
            <a:r>
              <a:rPr lang="en-US" altLang="zh-TW" dirty="0"/>
              <a:t>Default type is </a:t>
            </a:r>
            <a:r>
              <a:rPr lang="en-US" altLang="zh-TW" dirty="0">
                <a:solidFill>
                  <a:srgbClr val="FF0000"/>
                </a:solidFill>
              </a:rPr>
              <a:t>wire</a:t>
            </a:r>
            <a:r>
              <a:rPr lang="en-US" altLang="zh-TW" dirty="0"/>
              <a:t> if no explicit declaration</a:t>
            </a:r>
            <a:endParaRPr lang="zh-TW" altLang="en-US" dirty="0"/>
          </a:p>
        </p:txBody>
      </p:sp>
    </p:spTree>
    <p:extLst>
      <p:ext uri="{BB962C8B-B14F-4D97-AF65-F5344CB8AC3E}">
        <p14:creationId xmlns:p14="http://schemas.microsoft.com/office/powerpoint/2010/main" val="16606108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2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32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032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0324">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0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5"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4"/>
          <p:cNvSpPr>
            <a:spLocks noGrp="1"/>
          </p:cNvSpPr>
          <p:nvPr>
            <p:ph type="sldNum" sz="quarter" idx="11"/>
          </p:nvPr>
        </p:nvSpPr>
        <p:spPr/>
        <p:txBody>
          <a:bodyPr/>
          <a:lstStyle/>
          <a:p>
            <a:fld id="{7A477401-D041-4516-92E1-BA86A668796F}" type="slidenum">
              <a:rPr lang="en-US" altLang="zh-TW"/>
              <a:pPr/>
              <a:t>48</a:t>
            </a:fld>
            <a:endParaRPr lang="en-US" altLang="zh-TW"/>
          </a:p>
        </p:txBody>
      </p:sp>
      <p:sp>
        <p:nvSpPr>
          <p:cNvPr id="9" name="日期版面配置區 5"/>
          <p:cNvSpPr>
            <a:spLocks noGrp="1"/>
          </p:cNvSpPr>
          <p:nvPr>
            <p:ph type="dt" sz="half" idx="12"/>
          </p:nvPr>
        </p:nvSpPr>
        <p:spPr/>
        <p:txBody>
          <a:bodyPr/>
          <a:lstStyle/>
          <a:p>
            <a:r>
              <a:rPr lang="en-US" altLang="zh-TW"/>
              <a:t>copyright © 2004</a:t>
            </a:r>
          </a:p>
        </p:txBody>
      </p:sp>
      <p:sp>
        <p:nvSpPr>
          <p:cNvPr id="441346" name="Rectangle 2"/>
          <p:cNvSpPr>
            <a:spLocks noGrp="1" noChangeArrowheads="1"/>
          </p:cNvSpPr>
          <p:nvPr>
            <p:ph type="title"/>
          </p:nvPr>
        </p:nvSpPr>
        <p:spPr/>
        <p:txBody>
          <a:bodyPr/>
          <a:lstStyle/>
          <a:p>
            <a:r>
              <a:rPr lang="en-US" altLang="zh-TW"/>
              <a:t>ANSI-C Style Port List</a:t>
            </a:r>
          </a:p>
        </p:txBody>
      </p:sp>
      <p:sp>
        <p:nvSpPr>
          <p:cNvPr id="441348" name="Text Box 4"/>
          <p:cNvSpPr txBox="1">
            <a:spLocks noChangeArrowheads="1"/>
          </p:cNvSpPr>
          <p:nvPr/>
        </p:nvSpPr>
        <p:spPr bwMode="auto">
          <a:xfrm>
            <a:off x="3071447" y="1740877"/>
            <a:ext cx="2372765" cy="3388172"/>
          </a:xfrm>
          <a:prstGeom prst="rect">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477" b="1" dirty="0">
                <a:latin typeface="Consolas" panose="020B0609020204030204" pitchFamily="49" charset="0"/>
              </a:rPr>
              <a:t>module adder</a:t>
            </a:r>
            <a:r>
              <a:rPr lang="en-US" altLang="zh-TW" sz="1477" b="1" dirty="0">
                <a:solidFill>
                  <a:srgbClr val="FF0000"/>
                </a:solidFill>
                <a:latin typeface="Consolas" panose="020B0609020204030204" pitchFamily="49" charset="0"/>
              </a:rPr>
              <a:t>(</a:t>
            </a:r>
          </a:p>
          <a:p>
            <a:r>
              <a:rPr lang="en-US" altLang="zh-TW" sz="1477" b="1" dirty="0">
                <a:latin typeface="Consolas" panose="020B0609020204030204" pitchFamily="49" charset="0"/>
              </a:rPr>
              <a:t>  output [31:0] sum</a:t>
            </a:r>
            <a:r>
              <a:rPr lang="en-US" altLang="zh-TW" sz="1477" b="1" dirty="0">
                <a:solidFill>
                  <a:srgbClr val="FF0000"/>
                </a:solidFill>
                <a:latin typeface="Consolas" panose="020B0609020204030204" pitchFamily="49" charset="0"/>
              </a:rPr>
              <a:t>,</a:t>
            </a:r>
          </a:p>
          <a:p>
            <a:r>
              <a:rPr lang="en-US" altLang="zh-TW" sz="1477" b="1" dirty="0">
                <a:latin typeface="Consolas" panose="020B0609020204030204" pitchFamily="49" charset="0"/>
              </a:rPr>
              <a:t>  output        co</a:t>
            </a:r>
            <a:r>
              <a:rPr lang="en-US" altLang="zh-TW" sz="1477" b="1" dirty="0">
                <a:solidFill>
                  <a:srgbClr val="FF0000"/>
                </a:solidFill>
                <a:latin typeface="Consolas" panose="020B0609020204030204" pitchFamily="49" charset="0"/>
              </a:rPr>
              <a:t>,</a:t>
            </a:r>
          </a:p>
          <a:p>
            <a:r>
              <a:rPr lang="en-US" altLang="zh-TW" sz="1477" b="1" dirty="0">
                <a:latin typeface="Consolas" panose="020B0609020204030204" pitchFamily="49" charset="0"/>
              </a:rPr>
              <a:t>  input  [31:0] a, b</a:t>
            </a:r>
            <a:r>
              <a:rPr lang="en-US" altLang="zh-TW" sz="1477" b="1" dirty="0">
                <a:solidFill>
                  <a:srgbClr val="FF0000"/>
                </a:solidFill>
                <a:latin typeface="Consolas" panose="020B0609020204030204" pitchFamily="49" charset="0"/>
              </a:rPr>
              <a:t>,</a:t>
            </a:r>
          </a:p>
          <a:p>
            <a:r>
              <a:rPr lang="en-US" altLang="zh-TW" sz="1477" b="1" dirty="0">
                <a:latin typeface="Consolas" panose="020B0609020204030204" pitchFamily="49" charset="0"/>
              </a:rPr>
              <a:t>  input         ci</a:t>
            </a:r>
          </a:p>
          <a:p>
            <a:r>
              <a:rPr lang="en-US" altLang="zh-TW" sz="1477" b="1" dirty="0">
                <a:solidFill>
                  <a:srgbClr val="FF0000"/>
                </a:solidFill>
                <a:latin typeface="Consolas" panose="020B0609020204030204" pitchFamily="49" charset="0"/>
              </a:rPr>
              <a:t>)</a:t>
            </a:r>
            <a:r>
              <a:rPr lang="en-US" altLang="zh-TW" sz="1477" b="1" dirty="0">
                <a:latin typeface="Consolas" panose="020B0609020204030204" pitchFamily="49" charset="0"/>
              </a:rPr>
              <a:t>;</a:t>
            </a:r>
          </a:p>
          <a:p>
            <a:endParaRPr lang="en-US" altLang="zh-TW" sz="1477" b="1" dirty="0">
              <a:latin typeface="Consolas" panose="020B0609020204030204" pitchFamily="49" charset="0"/>
            </a:endParaRPr>
          </a:p>
          <a:p>
            <a:r>
              <a:rPr lang="en-US" altLang="zh-TW" sz="1477" b="1" dirty="0">
                <a:latin typeface="Consolas" panose="020B0609020204030204" pitchFamily="49" charset="0"/>
              </a:rPr>
              <a:t>  reg    [31:0] sum;</a:t>
            </a:r>
          </a:p>
          <a:p>
            <a:r>
              <a:rPr lang="en-US" altLang="zh-TW" sz="1477" b="1" dirty="0">
                <a:latin typeface="Consolas" panose="020B0609020204030204" pitchFamily="49" charset="0"/>
              </a:rPr>
              <a:t>  reg           co;</a:t>
            </a:r>
          </a:p>
          <a:p>
            <a:r>
              <a:rPr lang="en-US" altLang="zh-TW" sz="1477" b="1" dirty="0">
                <a:latin typeface="Consolas" panose="020B0609020204030204" pitchFamily="49" charset="0"/>
              </a:rPr>
              <a:t>  wire   [31:0] a, b;</a:t>
            </a:r>
          </a:p>
          <a:p>
            <a:r>
              <a:rPr lang="en-US" altLang="zh-TW" sz="1477" b="1" dirty="0">
                <a:latin typeface="Consolas" panose="020B0609020204030204" pitchFamily="49" charset="0"/>
              </a:rPr>
              <a:t>  wire          ci;</a:t>
            </a: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r>
              <a:rPr lang="en-US" altLang="zh-TW" sz="1477" b="1" dirty="0">
                <a:latin typeface="Arial" panose="020B0604020202020204" pitchFamily="34" charset="0"/>
              </a:rPr>
              <a:t>      </a:t>
            </a:r>
            <a:r>
              <a:rPr lang="en-US" altLang="zh-TW" sz="2215" b="1" dirty="0">
                <a:solidFill>
                  <a:schemeClr val="accent2"/>
                </a:solidFill>
                <a:latin typeface="Arial" panose="020B0604020202020204" pitchFamily="34" charset="0"/>
              </a:rPr>
              <a:t>Verilog-2001</a:t>
            </a:r>
          </a:p>
        </p:txBody>
      </p:sp>
      <p:sp>
        <p:nvSpPr>
          <p:cNvPr id="441349" name="Text Box 5"/>
          <p:cNvSpPr txBox="1">
            <a:spLocks noChangeArrowheads="1"/>
          </p:cNvSpPr>
          <p:nvPr/>
        </p:nvSpPr>
        <p:spPr bwMode="auto">
          <a:xfrm>
            <a:off x="6377354" y="1740877"/>
            <a:ext cx="2893741" cy="3388172"/>
          </a:xfrm>
          <a:prstGeom prst="rect">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477" b="1" dirty="0">
                <a:latin typeface="Consolas" panose="020B0609020204030204" pitchFamily="49" charset="0"/>
              </a:rPr>
              <a:t>module adder</a:t>
            </a:r>
            <a:r>
              <a:rPr lang="en-US" altLang="zh-TW" sz="1477" b="1" dirty="0">
                <a:solidFill>
                  <a:srgbClr val="FF0000"/>
                </a:solidFill>
                <a:latin typeface="Consolas" panose="020B0609020204030204" pitchFamily="49" charset="0"/>
              </a:rPr>
              <a:t>(</a:t>
            </a:r>
          </a:p>
          <a:p>
            <a:r>
              <a:rPr lang="en-US" altLang="zh-TW" sz="1477" b="1" dirty="0">
                <a:latin typeface="Consolas" panose="020B0609020204030204" pitchFamily="49" charset="0"/>
              </a:rPr>
              <a:t>  output reg  [31:0] sum</a:t>
            </a:r>
            <a:r>
              <a:rPr lang="en-US" altLang="zh-TW" sz="1477" b="1" dirty="0">
                <a:solidFill>
                  <a:srgbClr val="FF0000"/>
                </a:solidFill>
                <a:latin typeface="Consolas" panose="020B0609020204030204" pitchFamily="49" charset="0"/>
              </a:rPr>
              <a:t>,</a:t>
            </a:r>
          </a:p>
          <a:p>
            <a:r>
              <a:rPr lang="en-US" altLang="zh-TW" sz="1477" b="1" dirty="0">
                <a:latin typeface="Consolas" panose="020B0609020204030204" pitchFamily="49" charset="0"/>
              </a:rPr>
              <a:t>  output reg         co</a:t>
            </a:r>
            <a:r>
              <a:rPr lang="en-US" altLang="zh-TW" sz="1477" b="1" dirty="0">
                <a:solidFill>
                  <a:srgbClr val="FF0000"/>
                </a:solidFill>
                <a:latin typeface="Consolas" panose="020B0609020204030204" pitchFamily="49" charset="0"/>
              </a:rPr>
              <a:t>,</a:t>
            </a:r>
          </a:p>
          <a:p>
            <a:r>
              <a:rPr lang="en-US" altLang="zh-TW" sz="1477" b="1" dirty="0">
                <a:latin typeface="Consolas" panose="020B0609020204030204" pitchFamily="49" charset="0"/>
              </a:rPr>
              <a:t>  input  wire [31:0] a, b</a:t>
            </a:r>
            <a:r>
              <a:rPr lang="en-US" altLang="zh-TW" sz="1477" b="1" dirty="0">
                <a:solidFill>
                  <a:srgbClr val="FF0000"/>
                </a:solidFill>
                <a:latin typeface="Consolas" panose="020B0609020204030204" pitchFamily="49" charset="0"/>
              </a:rPr>
              <a:t>,</a:t>
            </a:r>
          </a:p>
          <a:p>
            <a:r>
              <a:rPr lang="en-US" altLang="zh-TW" sz="1477" b="1" dirty="0">
                <a:latin typeface="Consolas" panose="020B0609020204030204" pitchFamily="49" charset="0"/>
              </a:rPr>
              <a:t>  input  wire        ci</a:t>
            </a:r>
          </a:p>
          <a:p>
            <a:r>
              <a:rPr lang="en-US" altLang="zh-TW" sz="1477" b="1" dirty="0">
                <a:solidFill>
                  <a:srgbClr val="FF0000"/>
                </a:solidFill>
                <a:latin typeface="Consolas" panose="020B0609020204030204" pitchFamily="49" charset="0"/>
              </a:rPr>
              <a:t>)</a:t>
            </a:r>
            <a:r>
              <a:rPr lang="en-US" altLang="zh-TW" sz="1477" b="1" dirty="0">
                <a:latin typeface="Consolas" panose="020B0609020204030204" pitchFamily="49" charset="0"/>
              </a:rPr>
              <a:t>;</a:t>
            </a: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r>
              <a:rPr lang="en-US" altLang="zh-TW" sz="1477" b="1" dirty="0">
                <a:latin typeface="Arial" panose="020B0604020202020204" pitchFamily="34" charset="0"/>
              </a:rPr>
              <a:t>             </a:t>
            </a:r>
            <a:r>
              <a:rPr lang="en-US" altLang="zh-TW" sz="2215" b="1" dirty="0">
                <a:solidFill>
                  <a:schemeClr val="accent2"/>
                </a:solidFill>
                <a:latin typeface="Arial" panose="020B0604020202020204" pitchFamily="34" charset="0"/>
              </a:rPr>
              <a:t>Verilog-2001</a:t>
            </a:r>
          </a:p>
        </p:txBody>
      </p:sp>
      <p:sp>
        <p:nvSpPr>
          <p:cNvPr id="441350" name="Text Box 6"/>
          <p:cNvSpPr txBox="1">
            <a:spLocks noChangeArrowheads="1"/>
          </p:cNvSpPr>
          <p:nvPr/>
        </p:nvSpPr>
        <p:spPr bwMode="auto">
          <a:xfrm>
            <a:off x="3634155" y="5539155"/>
            <a:ext cx="5389684" cy="376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846" b="1" dirty="0">
                <a:solidFill>
                  <a:schemeClr val="accent2"/>
                </a:solidFill>
                <a:latin typeface="Arial" panose="020B0604020202020204" pitchFamily="34" charset="0"/>
              </a:rPr>
              <a:t>Can apply to </a:t>
            </a:r>
            <a:r>
              <a:rPr lang="en-US" altLang="zh-TW" sz="1846" b="1" dirty="0">
                <a:solidFill>
                  <a:srgbClr val="FF0000"/>
                </a:solidFill>
                <a:latin typeface="Courier New" panose="02070309020205020404" pitchFamily="49" charset="0"/>
              </a:rPr>
              <a:t>task</a:t>
            </a:r>
            <a:r>
              <a:rPr lang="en-US" altLang="zh-TW" sz="1846" b="1" dirty="0">
                <a:solidFill>
                  <a:schemeClr val="accent2"/>
                </a:solidFill>
                <a:latin typeface="Arial" panose="020B0604020202020204" pitchFamily="34" charset="0"/>
              </a:rPr>
              <a:t> and </a:t>
            </a:r>
            <a:r>
              <a:rPr lang="en-US" altLang="zh-TW" sz="1846" b="1" dirty="0">
                <a:solidFill>
                  <a:srgbClr val="FF0000"/>
                </a:solidFill>
                <a:latin typeface="Courier New" panose="02070309020205020404" pitchFamily="49" charset="0"/>
              </a:rPr>
              <a:t>function</a:t>
            </a:r>
            <a:r>
              <a:rPr lang="en-US" altLang="zh-TW" sz="1846" b="1" dirty="0">
                <a:solidFill>
                  <a:schemeClr val="accent2"/>
                </a:solidFill>
                <a:latin typeface="Arial" panose="020B0604020202020204" pitchFamily="34" charset="0"/>
              </a:rPr>
              <a:t> declarations</a:t>
            </a:r>
          </a:p>
        </p:txBody>
      </p:sp>
    </p:spTree>
    <p:extLst>
      <p:ext uri="{BB962C8B-B14F-4D97-AF65-F5344CB8AC3E}">
        <p14:creationId xmlns:p14="http://schemas.microsoft.com/office/powerpoint/2010/main" val="6244686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13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1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9" grpId="0" animBg="1"/>
      <p:bldP spid="44135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4"/>
          <p:cNvSpPr>
            <a:spLocks noGrp="1"/>
          </p:cNvSpPr>
          <p:nvPr>
            <p:ph type="sldNum" sz="quarter" idx="11"/>
          </p:nvPr>
        </p:nvSpPr>
        <p:spPr/>
        <p:txBody>
          <a:bodyPr/>
          <a:lstStyle/>
          <a:p>
            <a:fld id="{4F4BC58C-83E5-4DBC-A8D4-F03E9534A409}" type="slidenum">
              <a:rPr lang="en-US" altLang="zh-TW"/>
              <a:pPr/>
              <a:t>49</a:t>
            </a:fld>
            <a:endParaRPr lang="en-US" altLang="zh-TW"/>
          </a:p>
        </p:txBody>
      </p:sp>
      <p:sp>
        <p:nvSpPr>
          <p:cNvPr id="442370" name="Rectangle 2"/>
          <p:cNvSpPr>
            <a:spLocks noGrp="1" noChangeArrowheads="1"/>
          </p:cNvSpPr>
          <p:nvPr>
            <p:ph type="title"/>
          </p:nvPr>
        </p:nvSpPr>
        <p:spPr/>
        <p:txBody>
          <a:bodyPr/>
          <a:lstStyle/>
          <a:p>
            <a:r>
              <a:rPr lang="zh-TW" altLang="en-US" dirty="0"/>
              <a:t>如何重複利用設計</a:t>
            </a:r>
            <a:r>
              <a:rPr lang="en-US" altLang="zh-TW" dirty="0"/>
              <a:t>?</a:t>
            </a:r>
            <a:r>
              <a:rPr lang="zh-TW" altLang="en-US" dirty="0"/>
              <a:t>使用參數化</a:t>
            </a:r>
            <a:br>
              <a:rPr lang="en-US" altLang="zh-TW" dirty="0"/>
            </a:br>
            <a:r>
              <a:rPr lang="en-US" altLang="zh-TW" dirty="0"/>
              <a:t>Module Port Parameter List</a:t>
            </a:r>
          </a:p>
        </p:txBody>
      </p:sp>
      <p:sp>
        <p:nvSpPr>
          <p:cNvPr id="442372" name="Text Box 4"/>
          <p:cNvSpPr txBox="1">
            <a:spLocks noChangeArrowheads="1"/>
          </p:cNvSpPr>
          <p:nvPr/>
        </p:nvSpPr>
        <p:spPr bwMode="auto">
          <a:xfrm>
            <a:off x="2297725" y="1740878"/>
            <a:ext cx="3518912" cy="3842783"/>
          </a:xfrm>
          <a:prstGeom prst="rect">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477" b="1" dirty="0">
                <a:latin typeface="Consolas" panose="020B0609020204030204" pitchFamily="49" charset="0"/>
              </a:rPr>
              <a:t>module adder(sum, co, a, b, ci);</a:t>
            </a:r>
          </a:p>
          <a:p>
            <a:r>
              <a:rPr lang="en-US" altLang="zh-TW" sz="1477" b="1" dirty="0">
                <a:latin typeface="Consolas" panose="020B0609020204030204" pitchFamily="49" charset="0"/>
              </a:rPr>
              <a:t>  </a:t>
            </a:r>
            <a:r>
              <a:rPr lang="en-US" altLang="zh-TW" sz="1477" b="1" dirty="0">
                <a:solidFill>
                  <a:srgbClr val="FF0000"/>
                </a:solidFill>
                <a:latin typeface="Consolas" panose="020B0609020204030204" pitchFamily="49" charset="0"/>
              </a:rPr>
              <a:t>parameter MSB = 31,</a:t>
            </a:r>
          </a:p>
          <a:p>
            <a:r>
              <a:rPr lang="en-US" altLang="zh-TW" sz="1477" b="1" dirty="0">
                <a:solidFill>
                  <a:srgbClr val="FF0000"/>
                </a:solidFill>
                <a:latin typeface="Consolas" panose="020B0609020204030204" pitchFamily="49" charset="0"/>
              </a:rPr>
              <a:t>            LSB = 0;</a:t>
            </a:r>
          </a:p>
          <a:p>
            <a:endParaRPr lang="en-US" altLang="zh-TW" sz="1477" b="1" dirty="0">
              <a:latin typeface="Consolas" panose="020B0609020204030204" pitchFamily="49" charset="0"/>
            </a:endParaRPr>
          </a:p>
          <a:p>
            <a:r>
              <a:rPr lang="en-US" altLang="zh-TW" sz="1477" b="1" dirty="0">
                <a:latin typeface="Consolas" panose="020B0609020204030204" pitchFamily="49" charset="0"/>
              </a:rPr>
              <a:t>  output [MSB:LSB] sum;</a:t>
            </a:r>
          </a:p>
          <a:p>
            <a:r>
              <a:rPr lang="en-US" altLang="zh-TW" sz="1477" b="1" dirty="0">
                <a:latin typeface="Consolas" panose="020B0609020204030204" pitchFamily="49" charset="0"/>
              </a:rPr>
              <a:t>  output           co;</a:t>
            </a:r>
          </a:p>
          <a:p>
            <a:r>
              <a:rPr lang="en-US" altLang="zh-TW" sz="1477" b="1" dirty="0">
                <a:latin typeface="Consolas" panose="020B0609020204030204" pitchFamily="49" charset="0"/>
              </a:rPr>
              <a:t>  input  [MSB:LSB] a, b;</a:t>
            </a:r>
          </a:p>
          <a:p>
            <a:r>
              <a:rPr lang="en-US" altLang="zh-TW" sz="1477" b="1" dirty="0">
                <a:latin typeface="Consolas" panose="020B0609020204030204" pitchFamily="49" charset="0"/>
              </a:rPr>
              <a:t>  input            ci;</a:t>
            </a:r>
          </a:p>
          <a:p>
            <a:endParaRPr lang="en-US" altLang="zh-TW" sz="1477" b="1" dirty="0">
              <a:latin typeface="Consolas" panose="020B0609020204030204" pitchFamily="49" charset="0"/>
            </a:endParaRPr>
          </a:p>
          <a:p>
            <a:r>
              <a:rPr lang="en-US" altLang="zh-TW" sz="1477" b="1" dirty="0">
                <a:latin typeface="Consolas" panose="020B0609020204030204" pitchFamily="49" charset="0"/>
              </a:rPr>
              <a:t>  reg    [MSB:LSB] sum;</a:t>
            </a:r>
          </a:p>
          <a:p>
            <a:r>
              <a:rPr lang="en-US" altLang="zh-TW" sz="1477" b="1" dirty="0">
                <a:latin typeface="Consolas" panose="020B0609020204030204" pitchFamily="49" charset="0"/>
              </a:rPr>
              <a:t>  reg              co;</a:t>
            </a:r>
          </a:p>
          <a:p>
            <a:r>
              <a:rPr lang="en-US" altLang="zh-TW" sz="1477" b="1" dirty="0">
                <a:latin typeface="Consolas" panose="020B0609020204030204" pitchFamily="49" charset="0"/>
              </a:rPr>
              <a:t>  wire   [MSB:LSB] a, b;</a:t>
            </a:r>
          </a:p>
          <a:p>
            <a:r>
              <a:rPr lang="en-US" altLang="zh-TW" sz="1477" b="1" dirty="0">
                <a:latin typeface="Consolas" panose="020B0609020204030204" pitchFamily="49" charset="0"/>
              </a:rPr>
              <a:t>  wire             ci;</a:t>
            </a: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r>
              <a:rPr lang="en-US" altLang="zh-TW" sz="1477" b="1" dirty="0">
                <a:latin typeface="Arial" panose="020B0604020202020204" pitchFamily="34" charset="0"/>
              </a:rPr>
              <a:t>                 </a:t>
            </a:r>
            <a:r>
              <a:rPr lang="en-US" altLang="zh-TW" sz="2215" b="1" dirty="0">
                <a:solidFill>
                  <a:schemeClr val="accent2"/>
                </a:solidFill>
                <a:latin typeface="Arial" panose="020B0604020202020204" pitchFamily="34" charset="0"/>
              </a:rPr>
              <a:t>Verilog-1995</a:t>
            </a:r>
          </a:p>
        </p:txBody>
      </p:sp>
      <p:sp>
        <p:nvSpPr>
          <p:cNvPr id="442373" name="Text Box 5"/>
          <p:cNvSpPr txBox="1">
            <a:spLocks noChangeArrowheads="1"/>
          </p:cNvSpPr>
          <p:nvPr/>
        </p:nvSpPr>
        <p:spPr bwMode="auto">
          <a:xfrm>
            <a:off x="6447695" y="1740878"/>
            <a:ext cx="3518912" cy="3842783"/>
          </a:xfrm>
          <a:prstGeom prst="rect">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477" b="1" dirty="0">
                <a:latin typeface="Consolas" panose="020B0609020204030204" pitchFamily="49" charset="0"/>
              </a:rPr>
              <a:t>module adder</a:t>
            </a:r>
          </a:p>
          <a:p>
            <a:r>
              <a:rPr lang="en-US" altLang="zh-TW" sz="1477" b="1" dirty="0">
                <a:latin typeface="Consolas" panose="020B0609020204030204" pitchFamily="49" charset="0"/>
              </a:rPr>
              <a:t>  </a:t>
            </a:r>
            <a:r>
              <a:rPr lang="en-US" altLang="zh-TW" sz="1477" b="1" dirty="0">
                <a:solidFill>
                  <a:srgbClr val="FF0000"/>
                </a:solidFill>
                <a:latin typeface="Consolas" panose="020B0609020204030204" pitchFamily="49" charset="0"/>
              </a:rPr>
              <a:t>#(parameter MSB = 31, LSB = 0)</a:t>
            </a:r>
          </a:p>
          <a:p>
            <a:r>
              <a:rPr lang="en-US" altLang="zh-TW" sz="1477" b="1" dirty="0">
                <a:solidFill>
                  <a:srgbClr val="FF0000"/>
                </a:solidFill>
                <a:latin typeface="Consolas" panose="020B0609020204030204" pitchFamily="49" charset="0"/>
              </a:rPr>
              <a:t>(</a:t>
            </a:r>
            <a:r>
              <a:rPr lang="en-US" altLang="zh-TW" sz="1477" b="1" dirty="0">
                <a:latin typeface="Consolas" panose="020B0609020204030204" pitchFamily="49" charset="0"/>
              </a:rPr>
              <a:t> output reg  [MSB:LSB] sum,</a:t>
            </a:r>
          </a:p>
          <a:p>
            <a:r>
              <a:rPr lang="en-US" altLang="zh-TW" sz="1477" b="1" dirty="0">
                <a:latin typeface="Consolas" panose="020B0609020204030204" pitchFamily="49" charset="0"/>
              </a:rPr>
              <a:t>  output reg            co,</a:t>
            </a:r>
          </a:p>
          <a:p>
            <a:r>
              <a:rPr lang="en-US" altLang="zh-TW" sz="1477" b="1" dirty="0">
                <a:latin typeface="Consolas" panose="020B0609020204030204" pitchFamily="49" charset="0"/>
              </a:rPr>
              <a:t>  input  wire [MSB:LSB] a, b,</a:t>
            </a:r>
          </a:p>
          <a:p>
            <a:r>
              <a:rPr lang="en-US" altLang="zh-TW" sz="1477" b="1" dirty="0">
                <a:latin typeface="Consolas" panose="020B0609020204030204" pitchFamily="49" charset="0"/>
              </a:rPr>
              <a:t>  input  wire           ci</a:t>
            </a:r>
          </a:p>
          <a:p>
            <a:r>
              <a:rPr lang="en-US" altLang="zh-TW" sz="1477" b="1" dirty="0">
                <a:solidFill>
                  <a:srgbClr val="FF0000"/>
                </a:solidFill>
                <a:latin typeface="Consolas" panose="020B0609020204030204" pitchFamily="49" charset="0"/>
              </a:rPr>
              <a:t>)</a:t>
            </a:r>
            <a:r>
              <a:rPr lang="en-US" altLang="zh-TW" sz="1477" b="1" dirty="0">
                <a:latin typeface="Consolas" panose="020B0609020204030204" pitchFamily="49" charset="0"/>
              </a:rPr>
              <a:t>;</a:t>
            </a: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endParaRPr lang="en-US" altLang="zh-TW" sz="1477" b="1" dirty="0">
              <a:latin typeface="Courier New" panose="02070309020205020404" pitchFamily="49" charset="0"/>
            </a:endParaRPr>
          </a:p>
          <a:p>
            <a:r>
              <a:rPr lang="en-US" altLang="zh-TW" sz="1477" b="1" dirty="0">
                <a:latin typeface="Arial" panose="020B0604020202020204" pitchFamily="34" charset="0"/>
              </a:rPr>
              <a:t>                 </a:t>
            </a:r>
            <a:r>
              <a:rPr lang="en-US" altLang="zh-TW" sz="2215" b="1" dirty="0">
                <a:solidFill>
                  <a:schemeClr val="accent2"/>
                </a:solidFill>
                <a:latin typeface="Arial" panose="020B0604020202020204" pitchFamily="34" charset="0"/>
              </a:rPr>
              <a:t>Verilog-2001</a:t>
            </a:r>
          </a:p>
        </p:txBody>
      </p:sp>
      <p:sp>
        <p:nvSpPr>
          <p:cNvPr id="2" name="文字方塊 1"/>
          <p:cNvSpPr txBox="1"/>
          <p:nvPr/>
        </p:nvSpPr>
        <p:spPr>
          <a:xfrm>
            <a:off x="2279576" y="5805264"/>
            <a:ext cx="7200800" cy="923330"/>
          </a:xfrm>
          <a:prstGeom prst="rect">
            <a:avLst/>
          </a:prstGeom>
          <a:noFill/>
        </p:spPr>
        <p:txBody>
          <a:bodyPr wrap="square" rtlCol="0">
            <a:spAutoFit/>
          </a:bodyPr>
          <a:lstStyle/>
          <a:p>
            <a:r>
              <a:rPr lang="en-US" altLang="zh-TW" dirty="0"/>
              <a:t>adder #(</a:t>
            </a:r>
            <a:r>
              <a:rPr lang="en-US" altLang="zh-TW" dirty="0">
                <a:solidFill>
                  <a:srgbClr val="FF0000"/>
                </a:solidFill>
              </a:rPr>
              <a:t>16</a:t>
            </a:r>
            <a:r>
              <a:rPr lang="en-US" altLang="zh-TW" dirty="0"/>
              <a:t>, 0) </a:t>
            </a:r>
            <a:r>
              <a:rPr lang="en-US" altLang="zh-TW" dirty="0" err="1"/>
              <a:t>u_adder</a:t>
            </a:r>
            <a:r>
              <a:rPr lang="en-US" altLang="zh-TW" dirty="0"/>
              <a:t> (….); </a:t>
            </a:r>
          </a:p>
          <a:p>
            <a:r>
              <a:rPr lang="en-US" altLang="zh-TW" dirty="0"/>
              <a:t>//parameter values: </a:t>
            </a:r>
            <a:r>
              <a:rPr lang="en-US" altLang="zh-TW" dirty="0">
                <a:solidFill>
                  <a:srgbClr val="FF0000"/>
                </a:solidFill>
              </a:rPr>
              <a:t>16</a:t>
            </a:r>
            <a:r>
              <a:rPr lang="en-US" altLang="zh-TW" dirty="0"/>
              <a:t>, 0, will </a:t>
            </a:r>
            <a:r>
              <a:rPr lang="en-US" altLang="zh-TW" dirty="0">
                <a:solidFill>
                  <a:srgbClr val="FF0000"/>
                </a:solidFill>
              </a:rPr>
              <a:t>override</a:t>
            </a:r>
            <a:r>
              <a:rPr lang="en-US" altLang="zh-TW" dirty="0"/>
              <a:t> the default ones</a:t>
            </a:r>
          </a:p>
          <a:p>
            <a:r>
              <a:rPr lang="en-US" altLang="zh-TW" dirty="0"/>
              <a:t>//this is a positional mapping for parameters </a:t>
            </a:r>
            <a:endParaRPr lang="zh-TW" altLang="en-US" dirty="0"/>
          </a:p>
        </p:txBody>
      </p:sp>
    </p:spTree>
    <p:extLst>
      <p:ext uri="{BB962C8B-B14F-4D97-AF65-F5344CB8AC3E}">
        <p14:creationId xmlns:p14="http://schemas.microsoft.com/office/powerpoint/2010/main" val="21248485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237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237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23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3"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9F583C-0D36-5E56-5021-04A19EA5DB3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1B8D4BE-1368-69FC-6EDB-20636EA02DD9}"/>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A3C492A0-9613-F603-56F7-848B0FC8ECAD}"/>
              </a:ext>
            </a:extLst>
          </p:cNvPr>
          <p:cNvPicPr>
            <a:picLocks noChangeAspect="1"/>
          </p:cNvPicPr>
          <p:nvPr/>
        </p:nvPicPr>
        <p:blipFill>
          <a:blip r:embed="rId2"/>
          <a:stretch>
            <a:fillRect/>
          </a:stretch>
        </p:blipFill>
        <p:spPr>
          <a:xfrm>
            <a:off x="6046459" y="-9294"/>
            <a:ext cx="4534215" cy="6858000"/>
          </a:xfrm>
          <a:prstGeom prst="rect">
            <a:avLst/>
          </a:prstGeom>
        </p:spPr>
      </p:pic>
      <p:pic>
        <p:nvPicPr>
          <p:cNvPr id="5" name="圖片 4">
            <a:extLst>
              <a:ext uri="{FF2B5EF4-FFF2-40B4-BE49-F238E27FC236}">
                <a16:creationId xmlns:a16="http://schemas.microsoft.com/office/drawing/2014/main" id="{BD529403-0771-C8C5-0296-BB23EC8A9587}"/>
              </a:ext>
            </a:extLst>
          </p:cNvPr>
          <p:cNvPicPr>
            <a:picLocks noChangeAspect="1"/>
          </p:cNvPicPr>
          <p:nvPr/>
        </p:nvPicPr>
        <p:blipFill>
          <a:blip r:embed="rId3"/>
          <a:stretch>
            <a:fillRect/>
          </a:stretch>
        </p:blipFill>
        <p:spPr>
          <a:xfrm>
            <a:off x="590442" y="1161"/>
            <a:ext cx="4455959" cy="6858000"/>
          </a:xfrm>
          <a:prstGeom prst="rect">
            <a:avLst/>
          </a:prstGeom>
        </p:spPr>
      </p:pic>
    </p:spTree>
    <p:extLst>
      <p:ext uri="{BB962C8B-B14F-4D97-AF65-F5344CB8AC3E}">
        <p14:creationId xmlns:p14="http://schemas.microsoft.com/office/powerpoint/2010/main" val="23487275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Parameters</a:t>
            </a:r>
            <a:endParaRPr lang="zh-TW" altLang="en-US" dirty="0"/>
          </a:p>
        </p:txBody>
      </p:sp>
      <p:sp>
        <p:nvSpPr>
          <p:cNvPr id="3" name="內容版面配置區 2"/>
          <p:cNvSpPr>
            <a:spLocks noGrp="1"/>
          </p:cNvSpPr>
          <p:nvPr>
            <p:ph idx="1"/>
          </p:nvPr>
        </p:nvSpPr>
        <p:spPr/>
        <p:txBody>
          <a:bodyPr/>
          <a:lstStyle/>
          <a:p>
            <a:r>
              <a:rPr lang="en-US" altLang="zh-TW" dirty="0"/>
              <a:t>Parameters are means of giving names to  constant values</a:t>
            </a:r>
          </a:p>
          <a:p>
            <a:r>
              <a:rPr lang="en-US" altLang="zh-TW" dirty="0"/>
              <a:t>The values can be overridden when the design  is compiled</a:t>
            </a:r>
          </a:p>
          <a:p>
            <a:r>
              <a:rPr lang="en-US" altLang="zh-TW" dirty="0"/>
              <a:t>Parameters cannot be used as variables</a:t>
            </a:r>
          </a:p>
          <a:p>
            <a:r>
              <a:rPr lang="en-US" altLang="zh-TW" dirty="0"/>
              <a:t>Syntax:</a:t>
            </a:r>
          </a:p>
          <a:p>
            <a:pPr marL="0" indent="0">
              <a:buNone/>
            </a:pPr>
            <a:r>
              <a:rPr lang="en-US" altLang="zh-TW" sz="3200" spc="-5" dirty="0">
                <a:solidFill>
                  <a:srgbClr val="006FC0"/>
                </a:solidFill>
                <a:latin typeface="Consolas"/>
                <a:cs typeface="Consolas"/>
              </a:rPr>
              <a:t>parameter </a:t>
            </a:r>
            <a:r>
              <a:rPr lang="en-US" altLang="zh-TW" sz="3200" spc="-5" dirty="0">
                <a:solidFill>
                  <a:srgbClr val="FF0000"/>
                </a:solidFill>
                <a:latin typeface="Consolas"/>
                <a:cs typeface="Consolas"/>
              </a:rPr>
              <a:t>&lt;name&gt; </a:t>
            </a:r>
            <a:r>
              <a:rPr lang="en-US" altLang="zh-TW" sz="3200" spc="-5" dirty="0">
                <a:latin typeface="Consolas"/>
                <a:cs typeface="Consolas"/>
              </a:rPr>
              <a:t>= </a:t>
            </a:r>
            <a:r>
              <a:rPr lang="en-US" altLang="zh-TW" sz="3200" spc="-5" dirty="0">
                <a:solidFill>
                  <a:srgbClr val="FF0000"/>
                </a:solidFill>
                <a:latin typeface="Consolas"/>
                <a:cs typeface="Consolas"/>
              </a:rPr>
              <a:t>&lt;constant</a:t>
            </a:r>
            <a:r>
              <a:rPr lang="en-US" altLang="zh-TW" sz="3200" spc="-10" dirty="0">
                <a:solidFill>
                  <a:srgbClr val="FF0000"/>
                </a:solidFill>
                <a:latin typeface="Consolas"/>
                <a:cs typeface="Consolas"/>
              </a:rPr>
              <a:t> </a:t>
            </a:r>
            <a:r>
              <a:rPr lang="en-US" altLang="zh-TW" sz="3200" spc="-5" dirty="0">
                <a:solidFill>
                  <a:srgbClr val="FF0000"/>
                </a:solidFill>
                <a:latin typeface="Consolas"/>
                <a:cs typeface="Consolas"/>
              </a:rPr>
              <a:t>expression&gt;</a:t>
            </a:r>
            <a:r>
              <a:rPr lang="en-US" altLang="zh-TW" sz="3200" spc="-5" dirty="0">
                <a:latin typeface="Consolas"/>
                <a:cs typeface="Consolas"/>
              </a:rPr>
              <a:t>;</a:t>
            </a:r>
            <a:endParaRPr lang="en-US" altLang="zh-TW" sz="3200" dirty="0">
              <a:latin typeface="Consolas"/>
              <a:cs typeface="Consolas"/>
            </a:endParaRPr>
          </a:p>
          <a:p>
            <a:endParaRPr lang="zh-TW" altLang="en-US" dirty="0"/>
          </a:p>
        </p:txBody>
      </p:sp>
    </p:spTree>
    <p:extLst>
      <p:ext uri="{BB962C8B-B14F-4D97-AF65-F5344CB8AC3E}">
        <p14:creationId xmlns:p14="http://schemas.microsoft.com/office/powerpoint/2010/main" val="15823271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Parameter declaration</a:t>
            </a:r>
            <a:endParaRPr lang="zh-TW" altLang="en-US" dirty="0"/>
          </a:p>
        </p:txBody>
      </p:sp>
      <p:sp>
        <p:nvSpPr>
          <p:cNvPr id="3" name="內容版面配置區 2"/>
          <p:cNvSpPr>
            <a:spLocks noGrp="1"/>
          </p:cNvSpPr>
          <p:nvPr>
            <p:ph idx="1"/>
          </p:nvPr>
        </p:nvSpPr>
        <p:spPr/>
        <p:txBody>
          <a:bodyPr/>
          <a:lstStyle/>
          <a:p>
            <a:r>
              <a:rPr lang="en-US" altLang="zh-TW" dirty="0"/>
              <a:t>Default value need to be set at declaration time</a:t>
            </a:r>
          </a:p>
          <a:p>
            <a:r>
              <a:rPr lang="en-US" altLang="zh-TW" dirty="0"/>
              <a:t>32 bit wide by default, but may be declared of  any width</a:t>
            </a:r>
          </a:p>
          <a:p>
            <a:endParaRPr lang="en-US" altLang="zh-TW" dirty="0"/>
          </a:p>
          <a:p>
            <a:endParaRPr lang="en-US" altLang="zh-TW" dirty="0"/>
          </a:p>
          <a:p>
            <a:r>
              <a:rPr lang="en-US" altLang="zh-TW" dirty="0"/>
              <a:t>2 declaration flavors:</a:t>
            </a:r>
          </a:p>
          <a:p>
            <a:endParaRPr lang="en-US" altLang="zh-TW" dirty="0"/>
          </a:p>
          <a:p>
            <a:endParaRPr lang="zh-TW" altLang="en-US" dirty="0"/>
          </a:p>
        </p:txBody>
      </p:sp>
      <p:sp>
        <p:nvSpPr>
          <p:cNvPr id="8" name="object 9"/>
          <p:cNvSpPr txBox="1"/>
          <p:nvPr/>
        </p:nvSpPr>
        <p:spPr>
          <a:xfrm>
            <a:off x="2700401" y="2736913"/>
            <a:ext cx="6131903" cy="402032"/>
          </a:xfrm>
          <a:prstGeom prst="rect">
            <a:avLst/>
          </a:prstGeom>
          <a:ln w="9525">
            <a:solidFill>
              <a:srgbClr val="000000"/>
            </a:solidFill>
          </a:ln>
        </p:spPr>
        <p:txBody>
          <a:bodyPr vert="horz" wrap="square" lIns="0" tIns="32384" rIns="0" bIns="0" rtlCol="0">
            <a:spAutoFit/>
          </a:bodyPr>
          <a:lstStyle/>
          <a:p>
            <a:pPr marL="224790" marR="0" lvl="0" indent="0" algn="l" defTabSz="914400" rtl="0" eaLnBrk="1" fontAlgn="auto" latinLnBrk="0" hangingPunct="1">
              <a:lnSpc>
                <a:spcPct val="100000"/>
              </a:lnSpc>
              <a:spcBef>
                <a:spcPts val="254"/>
              </a:spcBef>
              <a:spcAft>
                <a:spcPts val="0"/>
              </a:spcAft>
              <a:buClrTx/>
              <a:buSzTx/>
              <a:buFontTx/>
              <a:buNone/>
              <a:tabLst/>
              <a:defRPr/>
            </a:pPr>
            <a:r>
              <a:rPr kumimoji="0" sz="2400" b="0" i="0" u="none" strike="noStrike" kern="1200" cap="none" spc="-5" normalizeH="0" baseline="0" noProof="0" dirty="0">
                <a:ln>
                  <a:noFill/>
                </a:ln>
                <a:solidFill>
                  <a:srgbClr val="006FC0"/>
                </a:solidFill>
                <a:effectLst/>
                <a:uLnTx/>
                <a:uFillTx/>
                <a:latin typeface="Consolas"/>
                <a:ea typeface="+mn-ea"/>
                <a:cs typeface="Consolas"/>
              </a:rPr>
              <a:t>parameter </a:t>
            </a:r>
            <a:r>
              <a:rPr kumimoji="0" sz="2400" b="0" i="0" u="none" strike="noStrike" kern="1200" cap="none" spc="-5" normalizeH="0" baseline="0" noProof="0" dirty="0">
                <a:ln>
                  <a:noFill/>
                </a:ln>
                <a:solidFill>
                  <a:srgbClr val="FF0000"/>
                </a:solidFill>
                <a:effectLst/>
                <a:uLnTx/>
                <a:uFillTx/>
                <a:latin typeface="Consolas"/>
                <a:ea typeface="+mn-ea"/>
                <a:cs typeface="Consolas"/>
              </a:rPr>
              <a:t>[2:0] </a:t>
            </a:r>
            <a:r>
              <a:rPr kumimoji="0" sz="2400" b="0" i="0" u="none" strike="noStrike" kern="1200" cap="none" spc="-5" normalizeH="0" baseline="0" noProof="0" dirty="0">
                <a:ln>
                  <a:noFill/>
                </a:ln>
                <a:solidFill>
                  <a:prstClr val="black"/>
                </a:solidFill>
                <a:effectLst/>
                <a:uLnTx/>
                <a:uFillTx/>
                <a:latin typeface="Consolas"/>
                <a:ea typeface="+mn-ea"/>
                <a:cs typeface="Consolas"/>
              </a:rPr>
              <a:t>IDLE </a:t>
            </a:r>
            <a:r>
              <a:rPr kumimoji="0" sz="2400" b="0" i="0" u="none" strike="noStrike" kern="1200" cap="none" spc="0" normalizeH="0" baseline="0" noProof="0" dirty="0">
                <a:ln>
                  <a:noFill/>
                </a:ln>
                <a:solidFill>
                  <a:prstClr val="black"/>
                </a:solidFill>
                <a:effectLst/>
                <a:uLnTx/>
                <a:uFillTx/>
                <a:latin typeface="Consolas"/>
                <a:ea typeface="+mn-ea"/>
                <a:cs typeface="Consolas"/>
              </a:rPr>
              <a:t>=</a:t>
            </a:r>
            <a:r>
              <a:rPr kumimoji="0" sz="2400" b="0" i="0" u="none" strike="noStrike" kern="1200" cap="none" spc="-80" normalizeH="0" baseline="0" noProof="0" dirty="0">
                <a:ln>
                  <a:noFill/>
                </a:ln>
                <a:solidFill>
                  <a:prstClr val="black"/>
                </a:solidFill>
                <a:effectLst/>
                <a:uLnTx/>
                <a:uFillTx/>
                <a:latin typeface="Consolas"/>
                <a:ea typeface="+mn-ea"/>
                <a:cs typeface="Consolas"/>
              </a:rPr>
              <a:t> </a:t>
            </a:r>
            <a:r>
              <a:rPr kumimoji="0" sz="2400" b="0" i="0" u="none" strike="noStrike" kern="1200" cap="none" spc="-5" normalizeH="0" baseline="0" noProof="0" dirty="0">
                <a:ln>
                  <a:noFill/>
                </a:ln>
                <a:solidFill>
                  <a:prstClr val="black"/>
                </a:solidFill>
                <a:effectLst/>
                <a:uLnTx/>
                <a:uFillTx/>
                <a:latin typeface="Consolas"/>
                <a:ea typeface="+mn-ea"/>
                <a:cs typeface="Consolas"/>
              </a:rPr>
              <a:t>3’d0;</a:t>
            </a:r>
            <a:endParaRPr kumimoji="0" sz="24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9" name="object 5"/>
          <p:cNvSpPr txBox="1"/>
          <p:nvPr/>
        </p:nvSpPr>
        <p:spPr>
          <a:xfrm>
            <a:off x="2615323" y="4052795"/>
            <a:ext cx="1993264"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Calibri"/>
                <a:ea typeface="+mn-ea"/>
                <a:cs typeface="Calibri"/>
              </a:rPr>
              <a:t>Inside </a:t>
            </a:r>
            <a:r>
              <a:rPr kumimoji="0" sz="2400" b="0" i="0" u="none" strike="noStrike" kern="1200" cap="none" spc="0" normalizeH="0" baseline="0" noProof="0" dirty="0">
                <a:ln>
                  <a:noFill/>
                </a:ln>
                <a:solidFill>
                  <a:prstClr val="black"/>
                </a:solidFill>
                <a:effectLst/>
                <a:uLnTx/>
                <a:uFillTx/>
                <a:latin typeface="Calibri"/>
                <a:ea typeface="+mn-ea"/>
                <a:cs typeface="Calibri"/>
              </a:rPr>
              <a:t>a</a:t>
            </a:r>
            <a:r>
              <a:rPr kumimoji="0" sz="2400" b="0" i="0" u="none" strike="noStrike" kern="1200" cap="none" spc="-55" normalizeH="0" baseline="0" noProof="0" dirty="0">
                <a:ln>
                  <a:noFill/>
                </a:ln>
                <a:solidFill>
                  <a:prstClr val="black"/>
                </a:solidFill>
                <a:effectLst/>
                <a:uLnTx/>
                <a:uFillTx/>
                <a:latin typeface="Calibri"/>
                <a:ea typeface="+mn-ea"/>
                <a:cs typeface="Calibri"/>
              </a:rPr>
              <a:t> </a:t>
            </a:r>
            <a:r>
              <a:rPr kumimoji="0" sz="2400" b="0" i="0" u="none" strike="noStrike" kern="1200" cap="none" spc="-5" normalizeH="0" baseline="0" noProof="0" dirty="0">
                <a:ln>
                  <a:noFill/>
                </a:ln>
                <a:solidFill>
                  <a:prstClr val="black"/>
                </a:solidFill>
                <a:effectLst/>
                <a:uLnTx/>
                <a:uFillTx/>
                <a:latin typeface="Calibri"/>
                <a:ea typeface="+mn-ea"/>
                <a:cs typeface="Calibri"/>
              </a:rPr>
              <a:t>module</a:t>
            </a:r>
            <a:endParaRPr kumimoji="0" sz="2400" b="0" i="0" u="none" strike="noStrike" kern="1200" cap="none" spc="0" normalizeH="0" baseline="0" noProof="0">
              <a:ln>
                <a:noFill/>
              </a:ln>
              <a:solidFill>
                <a:prstClr val="black"/>
              </a:solidFill>
              <a:effectLst/>
              <a:uLnTx/>
              <a:uFillTx/>
              <a:latin typeface="Calibri"/>
              <a:ea typeface="+mn-ea"/>
              <a:cs typeface="Calibri"/>
            </a:endParaRPr>
          </a:p>
        </p:txBody>
      </p:sp>
      <p:sp>
        <p:nvSpPr>
          <p:cNvPr id="10" name="object 6"/>
          <p:cNvSpPr txBox="1"/>
          <p:nvPr/>
        </p:nvSpPr>
        <p:spPr>
          <a:xfrm>
            <a:off x="6273557" y="4052795"/>
            <a:ext cx="2222500" cy="3917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Calibri"/>
                <a:ea typeface="+mn-ea"/>
                <a:cs typeface="Calibri"/>
              </a:rPr>
              <a:t>In </a:t>
            </a:r>
            <a:r>
              <a:rPr kumimoji="0" sz="2400" b="0" i="0" u="none" strike="noStrike" kern="1200" cap="none" spc="-5" normalizeH="0" baseline="0" noProof="0" dirty="0">
                <a:ln>
                  <a:noFill/>
                </a:ln>
                <a:solidFill>
                  <a:prstClr val="black"/>
                </a:solidFill>
                <a:effectLst/>
                <a:uLnTx/>
                <a:uFillTx/>
                <a:latin typeface="Calibri"/>
                <a:ea typeface="+mn-ea"/>
                <a:cs typeface="Calibri"/>
              </a:rPr>
              <a:t>module</a:t>
            </a:r>
            <a:r>
              <a:rPr kumimoji="0" sz="2400" b="0" i="0" u="none" strike="noStrike" kern="1200" cap="none" spc="-70" normalizeH="0" baseline="0" noProof="0" dirty="0">
                <a:ln>
                  <a:noFill/>
                </a:ln>
                <a:solidFill>
                  <a:prstClr val="black"/>
                </a:solidFill>
                <a:effectLst/>
                <a:uLnTx/>
                <a:uFillTx/>
                <a:latin typeface="Calibri"/>
                <a:ea typeface="+mn-ea"/>
                <a:cs typeface="Calibri"/>
              </a:rPr>
              <a:t> </a:t>
            </a:r>
            <a:r>
              <a:rPr kumimoji="0" sz="2400" b="0" i="0" u="none" strike="noStrike" kern="1200" cap="none" spc="-5" normalizeH="0" baseline="0" noProof="0" dirty="0">
                <a:ln>
                  <a:noFill/>
                </a:ln>
                <a:solidFill>
                  <a:prstClr val="black"/>
                </a:solidFill>
                <a:effectLst/>
                <a:uLnTx/>
                <a:uFillTx/>
                <a:latin typeface="Calibri"/>
                <a:ea typeface="+mn-ea"/>
                <a:cs typeface="Calibri"/>
              </a:rPr>
              <a:t>header</a:t>
            </a:r>
            <a:endParaRPr kumimoji="0" sz="2400" b="0" i="0" u="none" strike="noStrike" kern="1200" cap="none" spc="0" normalizeH="0" baseline="0" noProof="0">
              <a:ln>
                <a:noFill/>
              </a:ln>
              <a:solidFill>
                <a:prstClr val="black"/>
              </a:solidFill>
              <a:effectLst/>
              <a:uLnTx/>
              <a:uFillTx/>
              <a:latin typeface="Calibri"/>
              <a:ea typeface="+mn-ea"/>
              <a:cs typeface="Calibri"/>
            </a:endParaRPr>
          </a:p>
        </p:txBody>
      </p:sp>
      <p:sp>
        <p:nvSpPr>
          <p:cNvPr id="11" name="object 7"/>
          <p:cNvSpPr txBox="1"/>
          <p:nvPr/>
        </p:nvSpPr>
        <p:spPr>
          <a:xfrm>
            <a:off x="1415554" y="4415685"/>
            <a:ext cx="3745229" cy="1758815"/>
          </a:xfrm>
          <a:prstGeom prst="rect">
            <a:avLst/>
          </a:prstGeom>
          <a:ln w="9525">
            <a:solidFill>
              <a:srgbClr val="000000"/>
            </a:solidFill>
          </a:ln>
        </p:spPr>
        <p:txBody>
          <a:bodyPr vert="horz" wrap="square" lIns="0" tIns="34925" rIns="0" bIns="0" rtlCol="0">
            <a:spAutoFit/>
          </a:bodyPr>
          <a:lstStyle/>
          <a:p>
            <a:pPr marL="91440" marR="87630" lvl="0" indent="0" algn="l" defTabSz="914400" rtl="0" eaLnBrk="1" fontAlgn="auto" latinLnBrk="0" hangingPunct="1">
              <a:lnSpc>
                <a:spcPct val="100000"/>
              </a:lnSpc>
              <a:spcBef>
                <a:spcPts val="275"/>
              </a:spcBef>
              <a:spcAft>
                <a:spcPts val="0"/>
              </a:spcAft>
              <a:buClrTx/>
              <a:buSzTx/>
              <a:buFontTx/>
              <a:buNone/>
              <a:tabLst>
                <a:tab pos="2092960" algn="l"/>
              </a:tabLst>
              <a:defRPr/>
            </a:pPr>
            <a:r>
              <a:rPr kumimoji="0" sz="1600" b="0" i="0" u="none" strike="noStrike" kern="1200" cap="none" spc="-10" normalizeH="0" baseline="0" noProof="0" dirty="0">
                <a:ln>
                  <a:noFill/>
                </a:ln>
                <a:solidFill>
                  <a:srgbClr val="006FC0"/>
                </a:solidFill>
                <a:effectLst/>
                <a:uLnTx/>
                <a:uFillTx/>
                <a:latin typeface="Consolas"/>
                <a:ea typeface="+mn-ea"/>
                <a:cs typeface="Consolas"/>
              </a:rPr>
              <a:t>module</a:t>
            </a:r>
            <a:r>
              <a:rPr kumimoji="0" sz="1600" b="0" i="0" u="none" strike="noStrike" kern="1200" cap="none" spc="5" normalizeH="0" baseline="0" noProof="0" dirty="0">
                <a:ln>
                  <a:noFill/>
                </a:ln>
                <a:solidFill>
                  <a:srgbClr val="006FC0"/>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test</a:t>
            </a:r>
            <a:r>
              <a:rPr kumimoji="0" sz="1600" b="0" i="0" u="none" strike="noStrike" kern="1200" cap="none" spc="15" normalizeH="0" baseline="0" noProof="0" dirty="0">
                <a:ln>
                  <a:noFill/>
                </a:ln>
                <a:solidFill>
                  <a:prstClr val="black"/>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a:t>
            </a:r>
            <a:r>
              <a:rPr kumimoji="0" sz="1600" b="0" i="1" u="none" strike="noStrike" kern="1200" cap="none" spc="-10" normalizeH="0" baseline="0" noProof="0" dirty="0">
                <a:ln>
                  <a:noFill/>
                </a:ln>
                <a:solidFill>
                  <a:prstClr val="black"/>
                </a:solidFill>
                <a:effectLst/>
                <a:uLnTx/>
                <a:uFillTx/>
                <a:latin typeface="Consolas"/>
                <a:ea typeface="+mn-ea"/>
                <a:cs typeface="Consolas"/>
              </a:rPr>
              <a:t>...	</a:t>
            </a:r>
            <a:r>
              <a:rPr kumimoji="0" sz="1600" b="0" i="1" u="none" strike="noStrike" kern="1200" cap="none" spc="-5" normalizeH="0" baseline="0" noProof="0" dirty="0">
                <a:ln>
                  <a:noFill/>
                </a:ln>
                <a:solidFill>
                  <a:prstClr val="black"/>
                </a:solidFill>
                <a:effectLst/>
                <a:uLnTx/>
                <a:uFillTx/>
                <a:latin typeface="Consolas"/>
                <a:ea typeface="+mn-ea"/>
                <a:cs typeface="Consolas"/>
              </a:rPr>
              <a:t>I/O’s ...</a:t>
            </a:r>
            <a:r>
              <a:rPr kumimoji="0" sz="1600" b="0" i="0" u="none" strike="noStrike" kern="1200" cap="none" spc="-5" normalizeH="0" baseline="0" noProof="0" dirty="0">
                <a:ln>
                  <a:noFill/>
                </a:ln>
                <a:solidFill>
                  <a:prstClr val="black"/>
                </a:solidFill>
                <a:effectLst/>
                <a:uLnTx/>
                <a:uFillTx/>
                <a:latin typeface="Consolas"/>
                <a:ea typeface="+mn-ea"/>
                <a:cs typeface="Consolas"/>
              </a:rPr>
              <a:t>)</a:t>
            </a:r>
            <a:r>
              <a:rPr kumimoji="0" lang="en-US" sz="1600" b="0" i="0" u="none" strike="noStrike" kern="1200" cap="none" spc="-5" normalizeH="0" baseline="0" noProof="0" dirty="0">
                <a:ln>
                  <a:noFill/>
                </a:ln>
                <a:solidFill>
                  <a:prstClr val="black"/>
                </a:solidFill>
                <a:effectLst/>
                <a:uLnTx/>
                <a:uFillTx/>
                <a:latin typeface="Consolas"/>
                <a:ea typeface="+mn-ea"/>
                <a:cs typeface="Consolas"/>
              </a:rPr>
              <a:t>;</a:t>
            </a:r>
            <a:r>
              <a:rPr kumimoji="0" sz="1600" b="0" i="0" u="none" strike="noStrike" kern="1200" cap="none" spc="-5" normalizeH="0" baseline="0" noProof="0" dirty="0">
                <a:ln>
                  <a:noFill/>
                </a:ln>
                <a:solidFill>
                  <a:prstClr val="black"/>
                </a:solidFill>
                <a:effectLst/>
                <a:uLnTx/>
                <a:uFillTx/>
                <a:latin typeface="Consolas"/>
                <a:ea typeface="+mn-ea"/>
                <a:cs typeface="Consolas"/>
              </a:rPr>
              <a:t>  </a:t>
            </a:r>
            <a:r>
              <a:rPr kumimoji="0" sz="1600" b="0" i="0" u="none" strike="noStrike" kern="1200" cap="none" spc="-10" normalizeH="0" baseline="0" noProof="0" dirty="0">
                <a:ln>
                  <a:noFill/>
                </a:ln>
                <a:solidFill>
                  <a:srgbClr val="006FC0"/>
                </a:solidFill>
                <a:effectLst/>
                <a:uLnTx/>
                <a:uFillTx/>
                <a:latin typeface="Consolas"/>
                <a:ea typeface="+mn-ea"/>
                <a:cs typeface="Consolas"/>
              </a:rPr>
              <a:t>parameter </a:t>
            </a:r>
            <a:r>
              <a:rPr kumimoji="0" sz="1600" b="0" i="0" u="none" strike="noStrike" kern="1200" cap="none" spc="-10" normalizeH="0" baseline="0" noProof="0" dirty="0">
                <a:ln>
                  <a:noFill/>
                </a:ln>
                <a:solidFill>
                  <a:prstClr val="black"/>
                </a:solidFill>
                <a:effectLst/>
                <a:uLnTx/>
                <a:uFillTx/>
                <a:latin typeface="Consolas"/>
                <a:ea typeface="+mn-ea"/>
                <a:cs typeface="Consolas"/>
              </a:rPr>
              <a:t>ASIZE </a:t>
            </a:r>
            <a:r>
              <a:rPr kumimoji="0" sz="1600" b="0" i="0" u="none" strike="noStrike" kern="1200" cap="none" spc="-5" normalizeH="0" baseline="0" noProof="0" dirty="0">
                <a:ln>
                  <a:noFill/>
                </a:ln>
                <a:solidFill>
                  <a:prstClr val="black"/>
                </a:solidFill>
                <a:effectLst/>
                <a:uLnTx/>
                <a:uFillTx/>
                <a:latin typeface="Consolas"/>
                <a:ea typeface="+mn-ea"/>
                <a:cs typeface="Consolas"/>
              </a:rPr>
              <a:t>= </a:t>
            </a:r>
            <a:r>
              <a:rPr kumimoji="0" sz="1600" b="0" i="0" u="none" strike="noStrike" kern="1200" cap="none" spc="-5" normalizeH="0" baseline="0" noProof="0" dirty="0">
                <a:ln>
                  <a:noFill/>
                </a:ln>
                <a:solidFill>
                  <a:srgbClr val="FF0000"/>
                </a:solidFill>
                <a:effectLst/>
                <a:uLnTx/>
                <a:uFillTx/>
                <a:latin typeface="Consolas"/>
                <a:ea typeface="+mn-ea"/>
                <a:cs typeface="Consolas"/>
              </a:rPr>
              <a:t>32</a:t>
            </a:r>
            <a:r>
              <a:rPr kumimoji="0" sz="1600" b="0" i="0" u="none" strike="noStrike" kern="1200" cap="none" spc="-5" normalizeH="0" baseline="0" noProof="0" dirty="0">
                <a:ln>
                  <a:noFill/>
                </a:ln>
                <a:solidFill>
                  <a:prstClr val="black"/>
                </a:solidFill>
                <a:effectLst/>
                <a:uLnTx/>
                <a:uFillTx/>
                <a:latin typeface="Consolas"/>
                <a:ea typeface="+mn-ea"/>
                <a:cs typeface="Consolas"/>
              </a:rPr>
              <a:t>, BSIZE</a:t>
            </a:r>
            <a:r>
              <a:rPr kumimoji="0" sz="1600" b="0" i="0" u="none" strike="noStrike" kern="1200" cap="none" spc="-50" normalizeH="0" baseline="0" noProof="0" dirty="0">
                <a:ln>
                  <a:noFill/>
                </a:ln>
                <a:solidFill>
                  <a:prstClr val="black"/>
                </a:solidFill>
                <a:effectLst/>
                <a:uLnTx/>
                <a:uFillTx/>
                <a:latin typeface="Consolas"/>
                <a:ea typeface="+mn-ea"/>
                <a:cs typeface="Consolas"/>
              </a:rPr>
              <a:t> </a:t>
            </a:r>
            <a:r>
              <a:rPr kumimoji="0" sz="1600" b="0" i="0" u="none" strike="noStrike" kern="1200" cap="none" spc="-5" normalizeH="0" baseline="0" noProof="0" dirty="0">
                <a:ln>
                  <a:noFill/>
                </a:ln>
                <a:solidFill>
                  <a:prstClr val="black"/>
                </a:solidFill>
                <a:effectLst/>
                <a:uLnTx/>
                <a:uFillTx/>
                <a:latin typeface="Consolas"/>
                <a:ea typeface="+mn-ea"/>
                <a:cs typeface="Consolas"/>
              </a:rPr>
              <a:t>=</a:t>
            </a:r>
            <a:r>
              <a:rPr kumimoji="0" sz="1600" b="0" i="0" u="none" strike="noStrike" kern="1200" cap="none" spc="-5" normalizeH="0" baseline="0" noProof="0" dirty="0">
                <a:ln>
                  <a:noFill/>
                </a:ln>
                <a:solidFill>
                  <a:srgbClr val="FF0000"/>
                </a:solidFill>
                <a:effectLst/>
                <a:uLnTx/>
                <a:uFillTx/>
                <a:latin typeface="Consolas"/>
                <a:ea typeface="+mn-ea"/>
                <a:cs typeface="Consolas"/>
              </a:rPr>
              <a:t>16</a:t>
            </a:r>
            <a:r>
              <a:rPr kumimoji="0" sz="1600" b="0" i="0" u="none" strike="noStrike" kern="1200" cap="none" spc="-5" normalizeH="0" baseline="0" noProof="0" dirty="0">
                <a:ln>
                  <a:noFill/>
                </a:ln>
                <a:solidFill>
                  <a:prstClr val="black"/>
                </a:solidFill>
                <a:effectLst/>
                <a:uLnTx/>
                <a:uFillTx/>
                <a:latin typeface="Consolas"/>
                <a:ea typeface="+mn-ea"/>
                <a:cs typeface="Consolas"/>
              </a:rPr>
              <a:t>;</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a:p>
            <a:pPr marL="91440"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10" normalizeH="0" baseline="0" noProof="0" dirty="0">
                <a:ln>
                  <a:noFill/>
                </a:ln>
                <a:solidFill>
                  <a:srgbClr val="00AF50"/>
                </a:solidFill>
                <a:effectLst/>
                <a:uLnTx/>
                <a:uFillTx/>
                <a:latin typeface="Consolas"/>
                <a:ea typeface="+mn-ea"/>
                <a:cs typeface="Consolas"/>
              </a:rPr>
              <a:t>//…</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a:p>
            <a:pPr marL="91440" marR="421640" lvl="0" indent="0" algn="l" defTabSz="914400" rtl="0" eaLnBrk="1" fontAlgn="auto" latinLnBrk="0" hangingPunct="1">
              <a:lnSpc>
                <a:spcPct val="100000"/>
              </a:lnSpc>
              <a:spcBef>
                <a:spcPts val="0"/>
              </a:spcBef>
              <a:spcAft>
                <a:spcPts val="0"/>
              </a:spcAft>
              <a:buClrTx/>
              <a:buSzTx/>
              <a:buFontTx/>
              <a:buNone/>
              <a:tabLst>
                <a:tab pos="647065" algn="l"/>
                <a:tab pos="2092960" algn="l"/>
              </a:tabLst>
              <a:defRPr/>
            </a:pPr>
            <a:r>
              <a:rPr kumimoji="0" sz="1600" b="0" i="0" u="none" strike="noStrike" kern="1200" cap="none" spc="-10" normalizeH="0" baseline="0" noProof="0" dirty="0">
                <a:ln>
                  <a:noFill/>
                </a:ln>
                <a:solidFill>
                  <a:srgbClr val="006FC0"/>
                </a:solidFill>
                <a:effectLst/>
                <a:uLnTx/>
                <a:uFillTx/>
                <a:latin typeface="Consolas"/>
                <a:ea typeface="+mn-ea"/>
                <a:cs typeface="Consolas"/>
              </a:rPr>
              <a:t>reg	</a:t>
            </a:r>
            <a:r>
              <a:rPr kumimoji="0" sz="1600" b="0" i="0" u="none" strike="noStrike" kern="1200" cap="none" spc="-10" normalizeH="0" baseline="0" noProof="0" dirty="0">
                <a:ln>
                  <a:noFill/>
                </a:ln>
                <a:solidFill>
                  <a:prstClr val="black"/>
                </a:solidFill>
                <a:effectLst/>
                <a:uLnTx/>
                <a:uFillTx/>
                <a:latin typeface="Consolas"/>
                <a:ea typeface="+mn-ea"/>
                <a:cs typeface="Consolas"/>
              </a:rPr>
              <a:t>[ASIZE -1:0] </a:t>
            </a:r>
            <a:r>
              <a:rPr kumimoji="0" sz="1600" b="0" i="0" u="none" strike="noStrike" kern="1200" cap="none" spc="-5" normalizeH="0" baseline="0" noProof="0" dirty="0">
                <a:ln>
                  <a:noFill/>
                </a:ln>
                <a:solidFill>
                  <a:prstClr val="black"/>
                </a:solidFill>
                <a:effectLst/>
                <a:uLnTx/>
                <a:uFillTx/>
                <a:latin typeface="Consolas"/>
                <a:ea typeface="+mn-ea"/>
                <a:cs typeface="Consolas"/>
              </a:rPr>
              <a:t>Abus, </a:t>
            </a:r>
            <a:r>
              <a:rPr kumimoji="0" sz="1600" b="0" i="0" u="none" strike="noStrike" kern="1200" cap="none" spc="-10" normalizeH="0" baseline="0" noProof="0" dirty="0">
                <a:ln>
                  <a:noFill/>
                </a:ln>
                <a:solidFill>
                  <a:prstClr val="black"/>
                </a:solidFill>
                <a:effectLst/>
                <a:uLnTx/>
                <a:uFillTx/>
                <a:latin typeface="Consolas"/>
                <a:ea typeface="+mn-ea"/>
                <a:cs typeface="Consolas"/>
              </a:rPr>
              <a:t>Zbus;  </a:t>
            </a:r>
            <a:r>
              <a:rPr kumimoji="0" sz="1600" b="0" i="0" u="none" strike="noStrike" kern="1200" cap="none" spc="-10" normalizeH="0" baseline="0" noProof="0" dirty="0">
                <a:ln>
                  <a:noFill/>
                </a:ln>
                <a:solidFill>
                  <a:srgbClr val="006FC0"/>
                </a:solidFill>
                <a:effectLst/>
                <a:uLnTx/>
                <a:uFillTx/>
                <a:latin typeface="Consolas"/>
                <a:ea typeface="+mn-ea"/>
                <a:cs typeface="Consolas"/>
              </a:rPr>
              <a:t>wire</a:t>
            </a:r>
            <a:r>
              <a:rPr kumimoji="0" sz="1600" b="0" i="0" u="none" strike="noStrike" kern="1200" cap="none" spc="35" normalizeH="0" baseline="0" noProof="0" dirty="0">
                <a:ln>
                  <a:noFill/>
                </a:ln>
                <a:solidFill>
                  <a:srgbClr val="006FC0"/>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[BSIZE-1:0]	</a:t>
            </a:r>
            <a:r>
              <a:rPr kumimoji="0" sz="1600" b="0" i="0" u="none" strike="noStrike" kern="1200" cap="none" spc="-5" normalizeH="0" baseline="0" noProof="0" dirty="0">
                <a:ln>
                  <a:noFill/>
                </a:ln>
                <a:solidFill>
                  <a:prstClr val="black"/>
                </a:solidFill>
                <a:effectLst/>
                <a:uLnTx/>
                <a:uFillTx/>
                <a:latin typeface="Consolas"/>
                <a:ea typeface="+mn-ea"/>
                <a:cs typeface="Consolas"/>
              </a:rPr>
              <a:t>Bwire;</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a:p>
            <a:pPr marL="91440" marR="264414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10" normalizeH="0" baseline="0" noProof="0" dirty="0">
                <a:ln>
                  <a:noFill/>
                </a:ln>
                <a:solidFill>
                  <a:srgbClr val="00AF50"/>
                </a:solidFill>
                <a:effectLst/>
                <a:uLnTx/>
                <a:uFillTx/>
                <a:latin typeface="Consolas"/>
                <a:ea typeface="+mn-ea"/>
                <a:cs typeface="Consolas"/>
              </a:rPr>
              <a:t>//…  </a:t>
            </a:r>
            <a:r>
              <a:rPr kumimoji="0" sz="1600" b="0" i="0" u="none" strike="noStrike" kern="1200" cap="none" spc="-10" normalizeH="0" baseline="0" noProof="0" dirty="0">
                <a:ln>
                  <a:noFill/>
                </a:ln>
                <a:solidFill>
                  <a:srgbClr val="006FC0"/>
                </a:solidFill>
                <a:effectLst/>
                <a:uLnTx/>
                <a:uFillTx/>
                <a:latin typeface="Consolas"/>
                <a:ea typeface="+mn-ea"/>
                <a:cs typeface="Consolas"/>
              </a:rPr>
              <a:t>endmodule</a:t>
            </a:r>
            <a:endParaRPr kumimoji="0" sz="1600" b="0" i="0" u="none" strike="noStrike" kern="1200" cap="none" spc="0" normalizeH="0" baseline="0" noProof="0" dirty="0">
              <a:ln>
                <a:noFill/>
              </a:ln>
              <a:solidFill>
                <a:prstClr val="black"/>
              </a:solidFill>
              <a:effectLst/>
              <a:uLnTx/>
              <a:uFillTx/>
              <a:latin typeface="Consolas"/>
              <a:ea typeface="+mn-ea"/>
              <a:cs typeface="Consolas"/>
            </a:endParaRPr>
          </a:p>
        </p:txBody>
      </p:sp>
      <p:sp>
        <p:nvSpPr>
          <p:cNvPr id="12" name="object 8"/>
          <p:cNvSpPr txBox="1"/>
          <p:nvPr/>
        </p:nvSpPr>
        <p:spPr>
          <a:xfrm>
            <a:off x="5231904" y="4415685"/>
            <a:ext cx="4826000" cy="2062480"/>
          </a:xfrm>
          <a:prstGeom prst="rect">
            <a:avLst/>
          </a:prstGeom>
          <a:ln w="9525">
            <a:solidFill>
              <a:srgbClr val="000000"/>
            </a:solidFill>
          </a:ln>
        </p:spPr>
        <p:txBody>
          <a:bodyPr vert="horz" wrap="square" lIns="0" tIns="34925" rIns="0" bIns="0" rtlCol="0">
            <a:spAutoFit/>
          </a:bodyPr>
          <a:lstStyle/>
          <a:p>
            <a:pPr marL="92075" marR="0" lvl="0" indent="0" algn="l" defTabSz="914400" rtl="0" eaLnBrk="1" fontAlgn="auto" latinLnBrk="0" hangingPunct="1">
              <a:lnSpc>
                <a:spcPct val="100000"/>
              </a:lnSpc>
              <a:spcBef>
                <a:spcPts val="275"/>
              </a:spcBef>
              <a:spcAft>
                <a:spcPts val="0"/>
              </a:spcAft>
              <a:buClrTx/>
              <a:buSzTx/>
              <a:buFontTx/>
              <a:buNone/>
              <a:tabLst/>
              <a:defRPr/>
            </a:pPr>
            <a:r>
              <a:rPr kumimoji="0" sz="1600" b="0" i="0" u="none" strike="noStrike" kern="1200" cap="none" spc="-10" normalizeH="0" baseline="0" noProof="0" dirty="0">
                <a:ln>
                  <a:noFill/>
                </a:ln>
                <a:solidFill>
                  <a:srgbClr val="006FC0"/>
                </a:solidFill>
                <a:effectLst/>
                <a:uLnTx/>
                <a:uFillTx/>
                <a:latin typeface="Consolas"/>
                <a:ea typeface="+mn-ea"/>
                <a:cs typeface="Consolas"/>
              </a:rPr>
              <a:t>module</a:t>
            </a:r>
            <a:r>
              <a:rPr kumimoji="0" sz="1600" b="0" i="0" u="none" strike="noStrike" kern="1200" cap="none" spc="-15" normalizeH="0" baseline="0" noProof="0" dirty="0">
                <a:ln>
                  <a:noFill/>
                </a:ln>
                <a:solidFill>
                  <a:srgbClr val="006FC0"/>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test</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870585"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Consolas"/>
                <a:ea typeface="+mn-ea"/>
                <a:cs typeface="Consolas"/>
              </a:rPr>
              <a:t>#(</a:t>
            </a:r>
            <a:r>
              <a:rPr kumimoji="0" sz="1600" b="0" i="0" u="none" strike="noStrike" kern="1200" cap="none" spc="-10" normalizeH="0" baseline="0" noProof="0" dirty="0">
                <a:ln>
                  <a:noFill/>
                </a:ln>
                <a:solidFill>
                  <a:srgbClr val="006FC0"/>
                </a:solidFill>
                <a:effectLst/>
                <a:uLnTx/>
                <a:uFillTx/>
                <a:latin typeface="Consolas"/>
                <a:ea typeface="+mn-ea"/>
                <a:cs typeface="Consolas"/>
              </a:rPr>
              <a:t>parameter </a:t>
            </a:r>
            <a:r>
              <a:rPr kumimoji="0" sz="1600" b="0" i="0" u="none" strike="noStrike" kern="1200" cap="none" spc="-10" normalizeH="0" baseline="0" noProof="0" dirty="0">
                <a:ln>
                  <a:noFill/>
                </a:ln>
                <a:solidFill>
                  <a:prstClr val="black"/>
                </a:solidFill>
                <a:effectLst/>
                <a:uLnTx/>
                <a:uFillTx/>
                <a:latin typeface="Consolas"/>
                <a:ea typeface="+mn-ea"/>
                <a:cs typeface="Consolas"/>
              </a:rPr>
              <a:t>ASIZE </a:t>
            </a:r>
            <a:r>
              <a:rPr kumimoji="0" sz="1600" b="0" i="0" u="none" strike="noStrike" kern="1200" cap="none" spc="-5" normalizeH="0" baseline="0" noProof="0" dirty="0">
                <a:ln>
                  <a:noFill/>
                </a:ln>
                <a:solidFill>
                  <a:prstClr val="black"/>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32, BSIZE</a:t>
            </a:r>
            <a:r>
              <a:rPr kumimoji="0" sz="1600" b="0" i="0" u="none" strike="noStrike" kern="1200" cap="none" spc="10" normalizeH="0" baseline="0" noProof="0" dirty="0">
                <a:ln>
                  <a:noFill/>
                </a:ln>
                <a:solidFill>
                  <a:prstClr val="black"/>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=16)</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981710" marR="0" lvl="0" indent="0" algn="l" defTabSz="914400" rtl="0" eaLnBrk="1" fontAlgn="auto" latinLnBrk="0" hangingPunct="1">
              <a:lnSpc>
                <a:spcPct val="100000"/>
              </a:lnSpc>
              <a:spcBef>
                <a:spcPts val="5"/>
              </a:spcBef>
              <a:spcAft>
                <a:spcPts val="0"/>
              </a:spcAft>
              <a:buClrTx/>
              <a:buSzTx/>
              <a:buFontTx/>
              <a:buNone/>
              <a:tabLst>
                <a:tab pos="1647825" algn="l"/>
              </a:tabLst>
              <a:defRPr/>
            </a:pPr>
            <a:r>
              <a:rPr kumimoji="0" sz="1600" b="0" i="0" u="none" strike="noStrike" kern="1200" cap="none" spc="-5" normalizeH="0" baseline="0" noProof="0" dirty="0">
                <a:ln>
                  <a:noFill/>
                </a:ln>
                <a:solidFill>
                  <a:prstClr val="black"/>
                </a:solidFill>
                <a:effectLst/>
                <a:uLnTx/>
                <a:uFillTx/>
                <a:latin typeface="Consolas"/>
                <a:ea typeface="+mn-ea"/>
                <a:cs typeface="Consolas"/>
              </a:rPr>
              <a:t>(</a:t>
            </a:r>
            <a:r>
              <a:rPr kumimoji="0" sz="1600" b="0" i="1" u="none" strike="noStrike" kern="1200" cap="none" spc="-5" normalizeH="0" baseline="0" noProof="0" dirty="0">
                <a:ln>
                  <a:noFill/>
                </a:ln>
                <a:solidFill>
                  <a:prstClr val="black"/>
                </a:solidFill>
                <a:effectLst/>
                <a:uLnTx/>
                <a:uFillTx/>
                <a:latin typeface="Consolas"/>
                <a:ea typeface="+mn-ea"/>
                <a:cs typeface="Consolas"/>
              </a:rPr>
              <a:t>...	I/O’s</a:t>
            </a:r>
            <a:r>
              <a:rPr kumimoji="0" sz="1600" b="0" i="1" u="none" strike="noStrike" kern="1200" cap="none" spc="-15" normalizeH="0" baseline="0" noProof="0" dirty="0">
                <a:ln>
                  <a:noFill/>
                </a:ln>
                <a:solidFill>
                  <a:prstClr val="black"/>
                </a:solidFill>
                <a:effectLst/>
                <a:uLnTx/>
                <a:uFillTx/>
                <a:latin typeface="Consolas"/>
                <a:ea typeface="+mn-ea"/>
                <a:cs typeface="Consolas"/>
              </a:rPr>
              <a:t> </a:t>
            </a:r>
            <a:r>
              <a:rPr kumimoji="0" sz="1600" b="0" i="1" u="none" strike="noStrike" kern="1200" cap="none" spc="-10" normalizeH="0" baseline="0" noProof="0" dirty="0">
                <a:ln>
                  <a:noFill/>
                </a:ln>
                <a:solidFill>
                  <a:prstClr val="black"/>
                </a:solidFill>
                <a:effectLst/>
                <a:uLnTx/>
                <a:uFillTx/>
                <a:latin typeface="Consolas"/>
                <a:ea typeface="+mn-ea"/>
                <a:cs typeface="Consolas"/>
              </a:rPr>
              <a:t>...</a:t>
            </a:r>
            <a:r>
              <a:rPr kumimoji="0" sz="1600" b="0" i="0" u="none" strike="noStrike" kern="1200" cap="none" spc="-10" normalizeH="0" baseline="0" noProof="0" dirty="0">
                <a:ln>
                  <a:noFill/>
                </a:ln>
                <a:solidFill>
                  <a:prstClr val="black"/>
                </a:solidFill>
                <a:effectLst/>
                <a:uLnTx/>
                <a:uFillTx/>
                <a:latin typeface="Consolas"/>
                <a:ea typeface="+mn-ea"/>
                <a:cs typeface="Consolas"/>
              </a:rPr>
              <a:t>);</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10" normalizeH="0" baseline="0" noProof="0" dirty="0">
                <a:ln>
                  <a:noFill/>
                </a:ln>
                <a:solidFill>
                  <a:srgbClr val="00AF50"/>
                </a:solidFill>
                <a:effectLst/>
                <a:uLnTx/>
                <a:uFillTx/>
                <a:latin typeface="Consolas"/>
                <a:ea typeface="+mn-ea"/>
                <a:cs typeface="Consolas"/>
              </a:rPr>
              <a:t>//…</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92075" marR="1501775" lvl="0" indent="0" algn="l" defTabSz="914400" rtl="0" eaLnBrk="1" fontAlgn="auto" latinLnBrk="0" hangingPunct="1">
              <a:lnSpc>
                <a:spcPct val="100000"/>
              </a:lnSpc>
              <a:spcBef>
                <a:spcPts val="0"/>
              </a:spcBef>
              <a:spcAft>
                <a:spcPts val="0"/>
              </a:spcAft>
              <a:buClrTx/>
              <a:buSzTx/>
              <a:buFontTx/>
              <a:buNone/>
              <a:tabLst>
                <a:tab pos="647700" algn="l"/>
                <a:tab pos="2093595" algn="l"/>
              </a:tabLst>
              <a:defRPr/>
            </a:pPr>
            <a:r>
              <a:rPr kumimoji="0" sz="1600" b="0" i="0" u="none" strike="noStrike" kern="1200" cap="none" spc="-10" normalizeH="0" baseline="0" noProof="0" dirty="0">
                <a:ln>
                  <a:noFill/>
                </a:ln>
                <a:solidFill>
                  <a:srgbClr val="006FC0"/>
                </a:solidFill>
                <a:effectLst/>
                <a:uLnTx/>
                <a:uFillTx/>
                <a:latin typeface="Consolas"/>
                <a:ea typeface="+mn-ea"/>
                <a:cs typeface="Consolas"/>
              </a:rPr>
              <a:t>reg	</a:t>
            </a:r>
            <a:r>
              <a:rPr kumimoji="0" sz="1600" b="0" i="0" u="none" strike="noStrike" kern="1200" cap="none" spc="-10" normalizeH="0" baseline="0" noProof="0" dirty="0">
                <a:ln>
                  <a:noFill/>
                </a:ln>
                <a:solidFill>
                  <a:prstClr val="black"/>
                </a:solidFill>
                <a:effectLst/>
                <a:uLnTx/>
                <a:uFillTx/>
                <a:latin typeface="Consolas"/>
                <a:ea typeface="+mn-ea"/>
                <a:cs typeface="Consolas"/>
              </a:rPr>
              <a:t>[ASIZE -1:0] </a:t>
            </a:r>
            <a:r>
              <a:rPr kumimoji="0" sz="1600" b="0" i="0" u="none" strike="noStrike" kern="1200" cap="none" spc="-5" normalizeH="0" baseline="0" noProof="0" dirty="0">
                <a:ln>
                  <a:noFill/>
                </a:ln>
                <a:solidFill>
                  <a:prstClr val="black"/>
                </a:solidFill>
                <a:effectLst/>
                <a:uLnTx/>
                <a:uFillTx/>
                <a:latin typeface="Consolas"/>
                <a:ea typeface="+mn-ea"/>
                <a:cs typeface="Consolas"/>
              </a:rPr>
              <a:t>Abus, </a:t>
            </a:r>
            <a:r>
              <a:rPr kumimoji="0" sz="1600" b="0" i="0" u="none" strike="noStrike" kern="1200" cap="none" spc="-10" normalizeH="0" baseline="0" noProof="0" dirty="0">
                <a:ln>
                  <a:noFill/>
                </a:ln>
                <a:solidFill>
                  <a:prstClr val="black"/>
                </a:solidFill>
                <a:effectLst/>
                <a:uLnTx/>
                <a:uFillTx/>
                <a:latin typeface="Consolas"/>
                <a:ea typeface="+mn-ea"/>
                <a:cs typeface="Consolas"/>
              </a:rPr>
              <a:t>Zbus;  </a:t>
            </a:r>
            <a:r>
              <a:rPr kumimoji="0" sz="1600" b="0" i="0" u="none" strike="noStrike" kern="1200" cap="none" spc="-10" normalizeH="0" baseline="0" noProof="0" dirty="0">
                <a:ln>
                  <a:noFill/>
                </a:ln>
                <a:solidFill>
                  <a:srgbClr val="006FC0"/>
                </a:solidFill>
                <a:effectLst/>
                <a:uLnTx/>
                <a:uFillTx/>
                <a:latin typeface="Consolas"/>
                <a:ea typeface="+mn-ea"/>
                <a:cs typeface="Consolas"/>
              </a:rPr>
              <a:t>wire</a:t>
            </a:r>
            <a:r>
              <a:rPr kumimoji="0" sz="1600" b="0" i="0" u="none" strike="noStrike" kern="1200" cap="none" spc="35" normalizeH="0" baseline="0" noProof="0" dirty="0">
                <a:ln>
                  <a:noFill/>
                </a:ln>
                <a:solidFill>
                  <a:srgbClr val="006FC0"/>
                </a:solidFill>
                <a:effectLst/>
                <a:uLnTx/>
                <a:uFillTx/>
                <a:latin typeface="Consolas"/>
                <a:ea typeface="+mn-ea"/>
                <a:cs typeface="Consolas"/>
              </a:rPr>
              <a:t> </a:t>
            </a:r>
            <a:r>
              <a:rPr kumimoji="0" sz="1600" b="0" i="0" u="none" strike="noStrike" kern="1200" cap="none" spc="-10" normalizeH="0" baseline="0" noProof="0" dirty="0">
                <a:ln>
                  <a:noFill/>
                </a:ln>
                <a:solidFill>
                  <a:prstClr val="black"/>
                </a:solidFill>
                <a:effectLst/>
                <a:uLnTx/>
                <a:uFillTx/>
                <a:latin typeface="Consolas"/>
                <a:ea typeface="+mn-ea"/>
                <a:cs typeface="Consolas"/>
              </a:rPr>
              <a:t>[BSIZE-1:0]	</a:t>
            </a:r>
            <a:r>
              <a:rPr kumimoji="0" sz="1600" b="0" i="0" u="none" strike="noStrike" kern="1200" cap="none" spc="-5" normalizeH="0" baseline="0" noProof="0" dirty="0">
                <a:ln>
                  <a:noFill/>
                </a:ln>
                <a:solidFill>
                  <a:prstClr val="black"/>
                </a:solidFill>
                <a:effectLst/>
                <a:uLnTx/>
                <a:uFillTx/>
                <a:latin typeface="Consolas"/>
                <a:ea typeface="+mn-ea"/>
                <a:cs typeface="Consolas"/>
              </a:rPr>
              <a:t>Bwire;</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10" normalizeH="0" baseline="0" noProof="0" dirty="0">
                <a:ln>
                  <a:noFill/>
                </a:ln>
                <a:solidFill>
                  <a:srgbClr val="00AF50"/>
                </a:solidFill>
                <a:effectLst/>
                <a:uLnTx/>
                <a:uFillTx/>
                <a:latin typeface="Consolas"/>
                <a:ea typeface="+mn-ea"/>
                <a:cs typeface="Consolas"/>
              </a:rPr>
              <a:t>//…</a:t>
            </a:r>
            <a:endParaRPr kumimoji="0" sz="1600" b="0" i="0" u="none" strike="noStrike" kern="1200" cap="none" spc="0" normalizeH="0" baseline="0" noProof="0">
              <a:ln>
                <a:noFill/>
              </a:ln>
              <a:solidFill>
                <a:prstClr val="black"/>
              </a:solidFill>
              <a:effectLst/>
              <a:uLnTx/>
              <a:uFillTx/>
              <a:latin typeface="Consolas"/>
              <a:ea typeface="+mn-ea"/>
              <a:cs typeface="Consolas"/>
            </a:endParaRP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600" b="0" i="0" u="none" strike="noStrike" kern="1200" cap="none" spc="-10" normalizeH="0" baseline="0" noProof="0" dirty="0">
                <a:ln>
                  <a:noFill/>
                </a:ln>
                <a:solidFill>
                  <a:srgbClr val="006FC0"/>
                </a:solidFill>
                <a:effectLst/>
                <a:uLnTx/>
                <a:uFillTx/>
                <a:latin typeface="Consolas"/>
                <a:ea typeface="+mn-ea"/>
                <a:cs typeface="Consolas"/>
              </a:rPr>
              <a:t>endmodule</a:t>
            </a:r>
            <a:endParaRPr kumimoji="0" sz="1600" b="0" i="0" u="none" strike="noStrike" kern="1200" cap="none" spc="0" normalizeH="0" baseline="0" noProof="0">
              <a:ln>
                <a:noFill/>
              </a:ln>
              <a:solidFill>
                <a:prstClr val="black"/>
              </a:solidFill>
              <a:effectLst/>
              <a:uLnTx/>
              <a:uFillTx/>
              <a:latin typeface="Consolas"/>
              <a:ea typeface="+mn-ea"/>
              <a:cs typeface="Consolas"/>
            </a:endParaRPr>
          </a:p>
        </p:txBody>
      </p:sp>
    </p:spTree>
    <p:extLst>
      <p:ext uri="{BB962C8B-B14F-4D97-AF65-F5344CB8AC3E}">
        <p14:creationId xmlns:p14="http://schemas.microsoft.com/office/powerpoint/2010/main" val="10505717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p:bldP spid="10" grpId="0"/>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a:p>
        </p:txBody>
      </p:sp>
      <p:sp>
        <p:nvSpPr>
          <p:cNvPr id="1415170" name="Rectangle 2"/>
          <p:cNvSpPr>
            <a:spLocks noGrp="1" noChangeArrowheads="1"/>
          </p:cNvSpPr>
          <p:nvPr>
            <p:ph type="title"/>
          </p:nvPr>
        </p:nvSpPr>
        <p:spPr/>
        <p:txBody>
          <a:bodyPr>
            <a:normAutofit/>
          </a:bodyPr>
          <a:lstStyle/>
          <a:p>
            <a:r>
              <a:rPr lang="en-US" altLang="zh-TW"/>
              <a:t>Summary: Key Language Features</a:t>
            </a:r>
            <a:endParaRPr lang="en-US" altLang="zh-TW">
              <a:effectLst>
                <a:outerShdw blurRad="38100" dist="38100" dir="2700000" algn="tl">
                  <a:srgbClr val="C0C0C0"/>
                </a:outerShdw>
              </a:effectLst>
            </a:endParaRPr>
          </a:p>
        </p:txBody>
      </p:sp>
      <p:sp>
        <p:nvSpPr>
          <p:cNvPr id="1415173" name="AutoShape 5"/>
          <p:cNvSpPr>
            <a:spLocks noChangeArrowheads="1"/>
          </p:cNvSpPr>
          <p:nvPr/>
        </p:nvSpPr>
        <p:spPr bwMode="auto">
          <a:xfrm>
            <a:off x="5342757" y="1479253"/>
            <a:ext cx="4930775" cy="4968875"/>
          </a:xfrm>
          <a:prstGeom prst="roundRect">
            <a:avLst>
              <a:gd name="adj" fmla="val 12495"/>
            </a:avLst>
          </a:prstGeom>
          <a:gradFill rotWithShape="0">
            <a:gsLst>
              <a:gs pos="0">
                <a:srgbClr val="E1F6CC">
                  <a:gamma/>
                  <a:tint val="24314"/>
                  <a:invGamma/>
                </a:srgbClr>
              </a:gs>
              <a:gs pos="100000">
                <a:srgbClr val="E1F6CC"/>
              </a:gs>
            </a:gsLst>
            <a:path path="shape">
              <a:fillToRect l="50000" t="50000" r="50000" b="50000"/>
            </a:path>
          </a:gradFill>
          <a:ln w="12700">
            <a:solidFill>
              <a:schemeClr val="tx1"/>
            </a:solidFill>
            <a:round/>
            <a:headEnd/>
            <a:tailEnd/>
          </a:ln>
          <a:effectLst>
            <a:outerShdw dist="107763" dir="2700000" algn="ctr" rotWithShape="0">
              <a:srgbClr val="0000CC">
                <a:alpha val="50000"/>
              </a:srgbClr>
            </a:outerShdw>
          </a:effectLst>
        </p:spPr>
        <p:txBody>
          <a:bodyPr wrap="none" anchor="ctr"/>
          <a:lstStyle/>
          <a:p>
            <a:pPr algn="l">
              <a:spcBef>
                <a:spcPct val="10000"/>
              </a:spcBef>
            </a:pPr>
            <a:r>
              <a:rPr lang="en-US" altLang="zh-TW" sz="1600" b="1" dirty="0"/>
              <a:t>module test (a, b, c, d, z, sum);</a:t>
            </a:r>
          </a:p>
          <a:p>
            <a:pPr algn="l">
              <a:spcBef>
                <a:spcPct val="10000"/>
              </a:spcBef>
            </a:pPr>
            <a:r>
              <a:rPr lang="en-US" altLang="zh-TW" sz="1600" b="1" dirty="0"/>
              <a:t>  input  a, b;     	//Inputs to </a:t>
            </a:r>
            <a:r>
              <a:rPr lang="en-US" altLang="zh-TW" sz="1600" b="1" dirty="0" err="1"/>
              <a:t>nand</a:t>
            </a:r>
            <a:r>
              <a:rPr lang="en-US" altLang="zh-TW" sz="1600" b="1" dirty="0"/>
              <a:t> gate</a:t>
            </a:r>
          </a:p>
          <a:p>
            <a:pPr algn="l">
              <a:spcBef>
                <a:spcPct val="10000"/>
              </a:spcBef>
            </a:pPr>
            <a:r>
              <a:rPr lang="en-US" altLang="zh-TW" sz="1600" b="1" dirty="0"/>
              <a:t>  input[3:0] c, d; 	//Bused Input</a:t>
            </a:r>
          </a:p>
          <a:p>
            <a:pPr algn="l">
              <a:spcBef>
                <a:spcPct val="10000"/>
              </a:spcBef>
            </a:pPr>
            <a:r>
              <a:rPr lang="en-US" altLang="zh-TW" sz="1600" b="1" dirty="0"/>
              <a:t>  output z;       	//Output from </a:t>
            </a:r>
            <a:r>
              <a:rPr lang="en-US" altLang="zh-TW" sz="1600" b="1" dirty="0" err="1"/>
              <a:t>nand</a:t>
            </a:r>
            <a:r>
              <a:rPr lang="en-US" altLang="zh-TW" sz="1600" b="1" dirty="0"/>
              <a:t> gate</a:t>
            </a:r>
          </a:p>
          <a:p>
            <a:pPr algn="l">
              <a:spcBef>
                <a:spcPct val="10000"/>
              </a:spcBef>
            </a:pPr>
            <a:r>
              <a:rPr lang="en-US" altLang="zh-TW" sz="1600" b="1" dirty="0"/>
              <a:t>  output[3:0] sum;	//Output from adder</a:t>
            </a:r>
          </a:p>
          <a:p>
            <a:pPr algn="l">
              <a:spcBef>
                <a:spcPct val="10000"/>
              </a:spcBef>
            </a:pPr>
            <a:endParaRPr lang="en-US" altLang="zh-TW" sz="1600" b="1" dirty="0"/>
          </a:p>
          <a:p>
            <a:pPr algn="l">
              <a:spcBef>
                <a:spcPct val="10000"/>
              </a:spcBef>
            </a:pPr>
            <a:r>
              <a:rPr lang="en-US" altLang="zh-TW" sz="1600" b="1" dirty="0"/>
              <a:t>  wire </a:t>
            </a:r>
            <a:r>
              <a:rPr lang="en-US" altLang="zh-TW" sz="1600" b="1" dirty="0" err="1"/>
              <a:t>and_out</a:t>
            </a:r>
            <a:r>
              <a:rPr lang="en-US" altLang="zh-TW" sz="1600" b="1" dirty="0"/>
              <a:t>; 	//Output from and gate</a:t>
            </a:r>
          </a:p>
          <a:p>
            <a:pPr algn="l">
              <a:spcBef>
                <a:spcPct val="10000"/>
              </a:spcBef>
            </a:pPr>
            <a:r>
              <a:rPr lang="en-US" altLang="zh-TW" sz="1600" b="1" dirty="0"/>
              <a:t>  reg [3:0] sum;       //Bused Output</a:t>
            </a:r>
          </a:p>
          <a:p>
            <a:pPr algn="l">
              <a:spcBef>
                <a:spcPct val="10000"/>
              </a:spcBef>
            </a:pPr>
            <a:endParaRPr lang="en-US" altLang="zh-TW" sz="1600" b="1" dirty="0"/>
          </a:p>
          <a:p>
            <a:pPr algn="l">
              <a:spcBef>
                <a:spcPct val="10000"/>
              </a:spcBef>
            </a:pPr>
            <a:r>
              <a:rPr lang="en-US" altLang="zh-TW" sz="1600" b="1" dirty="0"/>
              <a:t>  AND instance1 (a, b, </a:t>
            </a:r>
            <a:r>
              <a:rPr lang="en-US" altLang="zh-TW" sz="1600" b="1" dirty="0" err="1"/>
              <a:t>and_out</a:t>
            </a:r>
            <a:r>
              <a:rPr lang="en-US" altLang="zh-TW" sz="1600" b="1" dirty="0"/>
              <a:t>);</a:t>
            </a:r>
          </a:p>
          <a:p>
            <a:pPr algn="l">
              <a:spcBef>
                <a:spcPct val="10000"/>
              </a:spcBef>
            </a:pPr>
            <a:r>
              <a:rPr lang="en-US" altLang="zh-TW" sz="1600" b="1" dirty="0"/>
              <a:t>  INV instance2 (</a:t>
            </a:r>
            <a:r>
              <a:rPr lang="en-US" altLang="zh-TW" sz="1600" b="1" dirty="0" err="1"/>
              <a:t>and_out</a:t>
            </a:r>
            <a:r>
              <a:rPr lang="en-US" altLang="zh-TW" sz="1600" b="1" dirty="0"/>
              <a:t>, z); </a:t>
            </a:r>
            <a:r>
              <a:rPr lang="en-US" altLang="zh-TW" sz="1600" b="1" dirty="0">
                <a:solidFill>
                  <a:srgbClr val="FF0000"/>
                </a:solidFill>
              </a:rPr>
              <a:t>//module instance</a:t>
            </a:r>
          </a:p>
          <a:p>
            <a:pPr algn="l">
              <a:spcBef>
                <a:spcPct val="10000"/>
              </a:spcBef>
            </a:pPr>
            <a:endParaRPr lang="en-US" altLang="zh-TW" sz="1600" b="1" dirty="0"/>
          </a:p>
          <a:p>
            <a:pPr algn="l">
              <a:spcBef>
                <a:spcPct val="10000"/>
              </a:spcBef>
            </a:pPr>
            <a:r>
              <a:rPr lang="en-US" altLang="zh-TW" sz="1600" b="1" dirty="0"/>
              <a:t>  always @(c or d)</a:t>
            </a:r>
          </a:p>
          <a:p>
            <a:pPr algn="l">
              <a:spcBef>
                <a:spcPct val="10000"/>
              </a:spcBef>
            </a:pPr>
            <a:r>
              <a:rPr lang="en-US" altLang="zh-TW" sz="1600" b="1" dirty="0"/>
              <a:t>     begin</a:t>
            </a:r>
          </a:p>
          <a:p>
            <a:pPr algn="l">
              <a:spcBef>
                <a:spcPct val="10000"/>
              </a:spcBef>
            </a:pPr>
            <a:r>
              <a:rPr lang="en-US" altLang="zh-TW" sz="1600" b="1" dirty="0"/>
              <a:t>	sum = c + d;</a:t>
            </a:r>
          </a:p>
          <a:p>
            <a:pPr algn="l">
              <a:spcBef>
                <a:spcPct val="10000"/>
              </a:spcBef>
            </a:pPr>
            <a:r>
              <a:rPr lang="en-US" altLang="zh-TW" sz="1600" b="1" dirty="0"/>
              <a:t>     end</a:t>
            </a:r>
          </a:p>
          <a:p>
            <a:pPr algn="l">
              <a:spcBef>
                <a:spcPct val="10000"/>
              </a:spcBef>
            </a:pPr>
            <a:r>
              <a:rPr lang="en-US" altLang="zh-TW" sz="1600" b="1" dirty="0" err="1"/>
              <a:t>endmodule</a:t>
            </a:r>
            <a:endParaRPr lang="en-US" altLang="zh-TW" sz="1600" dirty="0"/>
          </a:p>
        </p:txBody>
      </p:sp>
      <p:sp>
        <p:nvSpPr>
          <p:cNvPr id="1415175" name="AutoShape 7"/>
          <p:cNvSpPr>
            <a:spLocks noChangeArrowheads="1"/>
          </p:cNvSpPr>
          <p:nvPr/>
        </p:nvSpPr>
        <p:spPr bwMode="auto">
          <a:xfrm>
            <a:off x="1991544" y="1263352"/>
            <a:ext cx="3048000" cy="5334000"/>
          </a:xfrm>
          <a:prstGeom prst="roundRect">
            <a:avLst>
              <a:gd name="adj" fmla="val 12495"/>
            </a:avLst>
          </a:prstGeom>
          <a:solidFill>
            <a:srgbClr val="993300"/>
          </a:solidFill>
          <a:ln w="25400">
            <a:solidFill>
              <a:schemeClr val="bg1"/>
            </a:solidFill>
            <a:round/>
            <a:headEnd/>
            <a:tailEnd/>
          </a:ln>
          <a:effectLst/>
        </p:spPr>
        <p:txBody>
          <a:bodyPr wrap="none" anchor="ctr"/>
          <a:lstStyle/>
          <a:p>
            <a:endParaRPr lang="zh-TW" altLang="en-US"/>
          </a:p>
        </p:txBody>
      </p:sp>
      <p:sp>
        <p:nvSpPr>
          <p:cNvPr id="1415176" name="Rectangle 8"/>
          <p:cNvSpPr>
            <a:spLocks noChangeArrowheads="1"/>
          </p:cNvSpPr>
          <p:nvPr/>
        </p:nvSpPr>
        <p:spPr bwMode="auto">
          <a:xfrm>
            <a:off x="3056291" y="1263352"/>
            <a:ext cx="916918" cy="369974"/>
          </a:xfrm>
          <a:prstGeom prst="rect">
            <a:avLst/>
          </a:prstGeom>
          <a:noFill/>
          <a:ln w="9525">
            <a:noFill/>
            <a:miter lim="800000"/>
            <a:headEnd/>
            <a:tailEnd/>
          </a:ln>
          <a:effectLst/>
        </p:spPr>
        <p:txBody>
          <a:bodyPr wrap="none" lIns="92075" tIns="46038" rIns="92075" bIns="46038">
            <a:spAutoFit/>
          </a:bodyPr>
          <a:lstStyle/>
          <a:p>
            <a:pPr algn="ctr" eaLnBrk="0" hangingPunct="0"/>
            <a:r>
              <a:rPr lang="en-US" altLang="zh-TW">
                <a:solidFill>
                  <a:schemeClr val="bg1"/>
                </a:solidFill>
              </a:rPr>
              <a:t>Module</a:t>
            </a:r>
          </a:p>
        </p:txBody>
      </p:sp>
      <p:sp>
        <p:nvSpPr>
          <p:cNvPr id="1415177" name="Line 9"/>
          <p:cNvSpPr>
            <a:spLocks noChangeShapeType="1"/>
          </p:cNvSpPr>
          <p:nvPr/>
        </p:nvSpPr>
        <p:spPr bwMode="auto">
          <a:xfrm>
            <a:off x="1991544" y="1720552"/>
            <a:ext cx="3048000" cy="0"/>
          </a:xfrm>
          <a:prstGeom prst="line">
            <a:avLst/>
          </a:prstGeom>
          <a:noFill/>
          <a:ln w="25400">
            <a:solidFill>
              <a:schemeClr val="bg1"/>
            </a:solidFill>
            <a:round/>
            <a:headEnd type="none" w="sm" len="sm"/>
            <a:tailEnd type="none" w="sm" len="sm"/>
          </a:ln>
          <a:effectLst/>
        </p:spPr>
        <p:txBody>
          <a:bodyPr wrap="none" anchor="ctr"/>
          <a:lstStyle/>
          <a:p>
            <a:endParaRPr lang="zh-TW" altLang="en-US"/>
          </a:p>
        </p:txBody>
      </p:sp>
      <p:grpSp>
        <p:nvGrpSpPr>
          <p:cNvPr id="1415178" name="Group 10"/>
          <p:cNvGrpSpPr>
            <a:grpSpLocks/>
          </p:cNvGrpSpPr>
          <p:nvPr/>
        </p:nvGrpSpPr>
        <p:grpSpPr bwMode="auto">
          <a:xfrm>
            <a:off x="2220144" y="5378153"/>
            <a:ext cx="2590800" cy="979487"/>
            <a:chOff x="1303" y="1779"/>
            <a:chExt cx="1632" cy="617"/>
          </a:xfrm>
        </p:grpSpPr>
        <p:sp>
          <p:nvSpPr>
            <p:cNvPr id="1415179" name="Rectangle 11"/>
            <p:cNvSpPr>
              <a:spLocks noChangeArrowheads="1"/>
            </p:cNvSpPr>
            <p:nvPr/>
          </p:nvSpPr>
          <p:spPr bwMode="auto">
            <a:xfrm>
              <a:off x="1303" y="1779"/>
              <a:ext cx="1632" cy="617"/>
            </a:xfrm>
            <a:prstGeom prst="rect">
              <a:avLst/>
            </a:prstGeom>
            <a:solidFill>
              <a:srgbClr val="CCFFCC"/>
            </a:solidFill>
            <a:ln w="12700">
              <a:solidFill>
                <a:schemeClr val="tx1"/>
              </a:solidFill>
              <a:miter lim="800000"/>
              <a:headEnd/>
              <a:tailEnd/>
            </a:ln>
            <a:effectLst/>
          </p:spPr>
          <p:txBody>
            <a:bodyPr wrap="none" anchor="ctr"/>
            <a:lstStyle/>
            <a:p>
              <a:endParaRPr lang="zh-TW" altLang="en-US"/>
            </a:p>
          </p:txBody>
        </p:sp>
        <p:sp>
          <p:nvSpPr>
            <p:cNvPr id="1415180" name="Rectangle 12"/>
            <p:cNvSpPr>
              <a:spLocks noChangeArrowheads="1"/>
            </p:cNvSpPr>
            <p:nvPr/>
          </p:nvSpPr>
          <p:spPr bwMode="auto">
            <a:xfrm>
              <a:off x="1449" y="1904"/>
              <a:ext cx="1268" cy="369"/>
            </a:xfrm>
            <a:prstGeom prst="rect">
              <a:avLst/>
            </a:prstGeom>
            <a:noFill/>
            <a:ln w="9525">
              <a:noFill/>
              <a:miter lim="800000"/>
              <a:headEnd/>
              <a:tailEnd/>
            </a:ln>
            <a:effectLst/>
          </p:spPr>
          <p:txBody>
            <a:bodyPr wrap="none" lIns="92075" tIns="46038" rIns="92075" bIns="46038">
              <a:spAutoFit/>
            </a:bodyPr>
            <a:lstStyle/>
            <a:p>
              <a:pPr algn="l" eaLnBrk="0" hangingPunct="0"/>
              <a:r>
                <a:rPr lang="en-US" altLang="zh-TW" sz="1600" dirty="0"/>
                <a:t>Module Statements &amp;</a:t>
              </a:r>
            </a:p>
            <a:p>
              <a:pPr algn="l" eaLnBrk="0" hangingPunct="0"/>
              <a:r>
                <a:rPr lang="en-US" altLang="zh-TW" sz="1600" dirty="0"/>
                <a:t>Constructs</a:t>
              </a:r>
            </a:p>
          </p:txBody>
        </p:sp>
      </p:grpSp>
      <p:grpSp>
        <p:nvGrpSpPr>
          <p:cNvPr id="1415181" name="Group 13"/>
          <p:cNvGrpSpPr>
            <a:grpSpLocks/>
          </p:cNvGrpSpPr>
          <p:nvPr/>
        </p:nvGrpSpPr>
        <p:grpSpPr bwMode="auto">
          <a:xfrm>
            <a:off x="2186806" y="3092153"/>
            <a:ext cx="2624138" cy="979487"/>
            <a:chOff x="3028" y="1011"/>
            <a:chExt cx="1653" cy="617"/>
          </a:xfrm>
        </p:grpSpPr>
        <p:sp>
          <p:nvSpPr>
            <p:cNvPr id="1415182" name="Rectangle 14"/>
            <p:cNvSpPr>
              <a:spLocks noChangeArrowheads="1"/>
            </p:cNvSpPr>
            <p:nvPr/>
          </p:nvSpPr>
          <p:spPr bwMode="auto">
            <a:xfrm>
              <a:off x="3049" y="1011"/>
              <a:ext cx="1632" cy="617"/>
            </a:xfrm>
            <a:prstGeom prst="rect">
              <a:avLst/>
            </a:prstGeom>
            <a:solidFill>
              <a:srgbClr val="CCFFCC"/>
            </a:solidFill>
            <a:ln w="12700">
              <a:solidFill>
                <a:schemeClr val="tx1"/>
              </a:solidFill>
              <a:miter lim="800000"/>
              <a:headEnd/>
              <a:tailEnd/>
            </a:ln>
            <a:effectLst/>
          </p:spPr>
          <p:txBody>
            <a:bodyPr wrap="none" anchor="ctr"/>
            <a:lstStyle/>
            <a:p>
              <a:endParaRPr lang="zh-TW" altLang="en-US"/>
            </a:p>
          </p:txBody>
        </p:sp>
        <p:sp>
          <p:nvSpPr>
            <p:cNvPr id="1415183" name="Rectangle 15"/>
            <p:cNvSpPr>
              <a:spLocks noChangeArrowheads="1"/>
            </p:cNvSpPr>
            <p:nvPr/>
          </p:nvSpPr>
          <p:spPr bwMode="auto">
            <a:xfrm>
              <a:off x="3028" y="1059"/>
              <a:ext cx="1542" cy="524"/>
            </a:xfrm>
            <a:prstGeom prst="rect">
              <a:avLst/>
            </a:prstGeom>
            <a:noFill/>
            <a:ln w="9525">
              <a:noFill/>
              <a:miter lim="800000"/>
              <a:headEnd/>
              <a:tailEnd/>
            </a:ln>
            <a:effectLst/>
          </p:spPr>
          <p:txBody>
            <a:bodyPr wrap="none" lIns="92075" tIns="46038" rIns="92075" bIns="46038">
              <a:spAutoFit/>
            </a:bodyPr>
            <a:lstStyle/>
            <a:p>
              <a:pPr algn="l" eaLnBrk="0" hangingPunct="0"/>
              <a:r>
                <a:rPr lang="en-US" altLang="zh-TW" sz="1600" dirty="0"/>
                <a:t>Definitions</a:t>
              </a:r>
            </a:p>
            <a:p>
              <a:pPr algn="l" eaLnBrk="0" hangingPunct="0"/>
              <a:r>
                <a:rPr lang="en-US" altLang="zh-TW" sz="1600" dirty="0" err="1"/>
                <a:t>Port,Wire,Register</a:t>
              </a:r>
              <a:endParaRPr lang="en-US" altLang="zh-TW" sz="1600" dirty="0"/>
            </a:p>
            <a:p>
              <a:pPr algn="l" eaLnBrk="0" hangingPunct="0"/>
              <a:r>
                <a:rPr lang="en-US" altLang="zh-TW" sz="1600" dirty="0" err="1"/>
                <a:t>Parameter,Integer,Function</a:t>
              </a:r>
              <a:endParaRPr lang="en-US" altLang="zh-TW" sz="1600" dirty="0"/>
            </a:p>
          </p:txBody>
        </p:sp>
      </p:grpSp>
      <p:grpSp>
        <p:nvGrpSpPr>
          <p:cNvPr id="1415184" name="Group 16"/>
          <p:cNvGrpSpPr>
            <a:grpSpLocks/>
          </p:cNvGrpSpPr>
          <p:nvPr/>
        </p:nvGrpSpPr>
        <p:grpSpPr bwMode="auto">
          <a:xfrm>
            <a:off x="2220144" y="4235153"/>
            <a:ext cx="2590800" cy="979487"/>
            <a:chOff x="3031" y="1779"/>
            <a:chExt cx="1632" cy="617"/>
          </a:xfrm>
        </p:grpSpPr>
        <p:sp>
          <p:nvSpPr>
            <p:cNvPr id="1415185" name="Rectangle 17"/>
            <p:cNvSpPr>
              <a:spLocks noChangeArrowheads="1"/>
            </p:cNvSpPr>
            <p:nvPr/>
          </p:nvSpPr>
          <p:spPr bwMode="auto">
            <a:xfrm>
              <a:off x="3031" y="1779"/>
              <a:ext cx="1632" cy="617"/>
            </a:xfrm>
            <a:prstGeom prst="rect">
              <a:avLst/>
            </a:prstGeom>
            <a:solidFill>
              <a:srgbClr val="CCFFCC"/>
            </a:solidFill>
            <a:ln w="12700">
              <a:solidFill>
                <a:schemeClr val="tx1"/>
              </a:solidFill>
              <a:miter lim="800000"/>
              <a:headEnd/>
              <a:tailEnd/>
            </a:ln>
            <a:effectLst/>
          </p:spPr>
          <p:txBody>
            <a:bodyPr wrap="none" anchor="ctr"/>
            <a:lstStyle/>
            <a:p>
              <a:endParaRPr lang="zh-TW" altLang="en-US"/>
            </a:p>
          </p:txBody>
        </p:sp>
        <p:sp>
          <p:nvSpPr>
            <p:cNvPr id="1415186" name="Rectangle 18"/>
            <p:cNvSpPr>
              <a:spLocks noChangeArrowheads="1"/>
            </p:cNvSpPr>
            <p:nvPr/>
          </p:nvSpPr>
          <p:spPr bwMode="auto">
            <a:xfrm>
              <a:off x="3184" y="1981"/>
              <a:ext cx="1266" cy="214"/>
            </a:xfrm>
            <a:prstGeom prst="rect">
              <a:avLst/>
            </a:prstGeom>
            <a:noFill/>
            <a:ln w="9525">
              <a:noFill/>
              <a:miter lim="800000"/>
              <a:headEnd/>
              <a:tailEnd/>
            </a:ln>
            <a:effectLst/>
          </p:spPr>
          <p:txBody>
            <a:bodyPr wrap="none" lIns="92075" tIns="46038" rIns="92075" bIns="46038">
              <a:spAutoFit/>
            </a:bodyPr>
            <a:lstStyle/>
            <a:p>
              <a:pPr algn="l" eaLnBrk="0" hangingPunct="0"/>
              <a:r>
                <a:rPr lang="en-US" altLang="zh-TW" sz="1600"/>
                <a:t>Module Instantiations</a:t>
              </a:r>
            </a:p>
          </p:txBody>
        </p:sp>
      </p:grpSp>
      <p:grpSp>
        <p:nvGrpSpPr>
          <p:cNvPr id="1415187" name="Group 19"/>
          <p:cNvGrpSpPr>
            <a:grpSpLocks/>
          </p:cNvGrpSpPr>
          <p:nvPr/>
        </p:nvGrpSpPr>
        <p:grpSpPr bwMode="auto">
          <a:xfrm>
            <a:off x="2220144" y="1949153"/>
            <a:ext cx="2590800" cy="979487"/>
            <a:chOff x="1303" y="1011"/>
            <a:chExt cx="1632" cy="617"/>
          </a:xfrm>
        </p:grpSpPr>
        <p:sp>
          <p:nvSpPr>
            <p:cNvPr id="1415188" name="Rectangle 20"/>
            <p:cNvSpPr>
              <a:spLocks noChangeArrowheads="1"/>
            </p:cNvSpPr>
            <p:nvPr/>
          </p:nvSpPr>
          <p:spPr bwMode="auto">
            <a:xfrm>
              <a:off x="1303" y="1011"/>
              <a:ext cx="1632" cy="617"/>
            </a:xfrm>
            <a:prstGeom prst="rect">
              <a:avLst/>
            </a:prstGeom>
            <a:solidFill>
              <a:srgbClr val="CCFFCC"/>
            </a:solidFill>
            <a:ln w="12700">
              <a:solidFill>
                <a:schemeClr val="tx1"/>
              </a:solidFill>
              <a:miter lim="800000"/>
              <a:headEnd/>
              <a:tailEnd/>
            </a:ln>
            <a:effectLst/>
          </p:spPr>
          <p:txBody>
            <a:bodyPr wrap="none" anchor="ctr"/>
            <a:lstStyle/>
            <a:p>
              <a:endParaRPr lang="zh-TW" altLang="en-US"/>
            </a:p>
          </p:txBody>
        </p:sp>
        <p:sp>
          <p:nvSpPr>
            <p:cNvPr id="1415189" name="Rectangle 21"/>
            <p:cNvSpPr>
              <a:spLocks noChangeArrowheads="1"/>
            </p:cNvSpPr>
            <p:nvPr/>
          </p:nvSpPr>
          <p:spPr bwMode="auto">
            <a:xfrm>
              <a:off x="1602" y="1136"/>
              <a:ext cx="985" cy="369"/>
            </a:xfrm>
            <a:prstGeom prst="rect">
              <a:avLst/>
            </a:prstGeom>
            <a:noFill/>
            <a:ln w="9525">
              <a:noFill/>
              <a:miter lim="800000"/>
              <a:headEnd/>
              <a:tailEnd/>
            </a:ln>
            <a:effectLst/>
          </p:spPr>
          <p:txBody>
            <a:bodyPr wrap="none" lIns="92075" tIns="46038" rIns="92075" bIns="46038">
              <a:spAutoFit/>
            </a:bodyPr>
            <a:lstStyle/>
            <a:p>
              <a:pPr algn="l" eaLnBrk="0" hangingPunct="0"/>
              <a:r>
                <a:rPr lang="en-US" altLang="zh-TW" sz="1600" dirty="0"/>
                <a:t>Module Name &amp;</a:t>
              </a:r>
            </a:p>
            <a:p>
              <a:pPr algn="l" eaLnBrk="0" hangingPunct="0"/>
              <a:r>
                <a:rPr lang="en-US" altLang="zh-TW" sz="1600" dirty="0"/>
                <a:t>Port List</a:t>
              </a:r>
            </a:p>
          </p:txBody>
        </p:sp>
      </p:grpSp>
      <p:sp>
        <p:nvSpPr>
          <p:cNvPr id="21" name="投影片編號版面配置區 5"/>
          <p:cNvSpPr>
            <a:spLocks noGrp="1"/>
          </p:cNvSpPr>
          <p:nvPr>
            <p:ph type="sldNum" sz="quarter" idx="12"/>
          </p:nvPr>
        </p:nvSpPr>
        <p:spPr>
          <a:xfrm>
            <a:off x="9088438" y="6524626"/>
            <a:ext cx="823912" cy="250825"/>
          </a:xfrm>
        </p:spPr>
        <p:txBody>
          <a:bodyPr>
            <a:normAutofit fontScale="92500" lnSpcReduction="10000"/>
          </a:bodyPr>
          <a:lstStyle/>
          <a:p>
            <a:fld id="{9BD80380-144D-4092-B334-6D54B1FCA7A3}" type="slidenum">
              <a:rPr lang="en-US" altLang="zh-TW" smtClean="0"/>
              <a:pPr/>
              <a:t>52</a:t>
            </a:fld>
            <a:endParaRPr lang="en-US" altLang="zh-TW"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5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517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15173">
                                            <p:txEl>
                                              <p:pRg st="16" end="1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151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1517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517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517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1517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151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1517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1517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151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15173">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1517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151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15173">
                                            <p:txEl>
                                              <p:pRg st="12" end="1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15173">
                                            <p:txEl>
                                              <p:pRg st="13" end="1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15173">
                                            <p:txEl>
                                              <p:pRg st="14" end="1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1517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517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1A995CF-FD33-FAF7-8934-D8A1DE3B1455}"/>
              </a:ext>
            </a:extLst>
          </p:cNvPr>
          <p:cNvSpPr>
            <a:spLocks noGrp="1"/>
          </p:cNvSpPr>
          <p:nvPr>
            <p:ph type="title"/>
          </p:nvPr>
        </p:nvSpPr>
        <p:spPr/>
        <p:txBody>
          <a:bodyPr/>
          <a:lstStyle/>
          <a:p>
            <a:r>
              <a:rPr lang="en-US" dirty="0"/>
              <a:t>Basic syntax rule</a:t>
            </a:r>
            <a:br>
              <a:rPr lang="en-US" dirty="0"/>
            </a:br>
            <a:r>
              <a:rPr lang="en-US" altLang="zh-TW" dirty="0"/>
              <a:t>Lexical Conventions in Verilog</a:t>
            </a:r>
            <a:endParaRPr lang="en-US" dirty="0"/>
          </a:p>
        </p:txBody>
      </p:sp>
      <p:sp>
        <p:nvSpPr>
          <p:cNvPr id="4" name="文字版面配置區 3">
            <a:extLst>
              <a:ext uri="{FF2B5EF4-FFF2-40B4-BE49-F238E27FC236}">
                <a16:creationId xmlns:a16="http://schemas.microsoft.com/office/drawing/2014/main" id="{3BDF1F83-01FB-C114-A1ED-0D03E8585B36}"/>
              </a:ext>
            </a:extLst>
          </p:cNvPr>
          <p:cNvSpPr>
            <a:spLocks noGrp="1"/>
          </p:cNvSpPr>
          <p:nvPr>
            <p:ph type="body" idx="1"/>
          </p:nvPr>
        </p:nvSpPr>
        <p:spPr/>
        <p:txBody>
          <a:bodyPr/>
          <a:lstStyle/>
          <a:p>
            <a:r>
              <a:rPr lang="zh-TW" altLang="en-US" dirty="0"/>
              <a:t>基礎語法，和</a:t>
            </a:r>
            <a:r>
              <a:rPr lang="en-US" altLang="zh-TW" dirty="0"/>
              <a:t>C</a:t>
            </a:r>
            <a:r>
              <a:rPr lang="zh-TW" altLang="en-US" dirty="0"/>
              <a:t>很像</a:t>
            </a:r>
            <a:endParaRPr lang="en-US" dirty="0"/>
          </a:p>
        </p:txBody>
      </p:sp>
    </p:spTree>
    <p:extLst>
      <p:ext uri="{BB962C8B-B14F-4D97-AF65-F5344CB8AC3E}">
        <p14:creationId xmlns:p14="http://schemas.microsoft.com/office/powerpoint/2010/main" val="30804860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C4523F4-889F-A2A9-296E-4C8D8CA02092}"/>
              </a:ext>
            </a:extLst>
          </p:cNvPr>
          <p:cNvSpPr>
            <a:spLocks noGrp="1"/>
          </p:cNvSpPr>
          <p:nvPr>
            <p:ph type="title"/>
          </p:nvPr>
        </p:nvSpPr>
        <p:spPr/>
        <p:txBody>
          <a:bodyPr/>
          <a:lstStyle/>
          <a:p>
            <a:r>
              <a:rPr lang="en-US" dirty="0"/>
              <a:t>Outline</a:t>
            </a:r>
          </a:p>
        </p:txBody>
      </p:sp>
      <p:sp>
        <p:nvSpPr>
          <p:cNvPr id="5" name="內容版面配置區 4">
            <a:extLst>
              <a:ext uri="{FF2B5EF4-FFF2-40B4-BE49-F238E27FC236}">
                <a16:creationId xmlns:a16="http://schemas.microsoft.com/office/drawing/2014/main" id="{5EC536C3-631D-3652-B58E-0E783148468D}"/>
              </a:ext>
            </a:extLst>
          </p:cNvPr>
          <p:cNvSpPr>
            <a:spLocks noGrp="1"/>
          </p:cNvSpPr>
          <p:nvPr>
            <p:ph idx="1"/>
          </p:nvPr>
        </p:nvSpPr>
        <p:spPr/>
        <p:txBody>
          <a:bodyPr/>
          <a:lstStyle/>
          <a:p>
            <a:r>
              <a:rPr lang="en-US" dirty="0"/>
              <a:t>4 value logic system in Verilog</a:t>
            </a:r>
          </a:p>
          <a:p>
            <a:r>
              <a:rPr lang="en-US" dirty="0"/>
              <a:t>Integer and Real Constants</a:t>
            </a:r>
          </a:p>
          <a:p>
            <a:r>
              <a:rPr lang="en-US" dirty="0"/>
              <a:t>Identifiers</a:t>
            </a:r>
          </a:p>
          <a:p>
            <a:pPr lvl="1"/>
            <a:r>
              <a:rPr lang="en-US" dirty="0"/>
              <a:t>Special language tokens $</a:t>
            </a:r>
          </a:p>
          <a:p>
            <a:pPr lvl="1"/>
            <a:r>
              <a:rPr lang="en-US" dirty="0"/>
              <a:t>Compiler directives </a:t>
            </a:r>
          </a:p>
          <a:p>
            <a:r>
              <a:rPr lang="en-US" dirty="0"/>
              <a:t>Data types</a:t>
            </a:r>
          </a:p>
          <a:p>
            <a:r>
              <a:rPr lang="en-US" dirty="0"/>
              <a:t>Verilog expressions and operators</a:t>
            </a:r>
          </a:p>
          <a:p>
            <a:pPr lvl="1"/>
            <a:endParaRPr lang="en-US" dirty="0"/>
          </a:p>
        </p:txBody>
      </p:sp>
    </p:spTree>
    <p:extLst>
      <p:ext uri="{BB962C8B-B14F-4D97-AF65-F5344CB8AC3E}">
        <p14:creationId xmlns:p14="http://schemas.microsoft.com/office/powerpoint/2010/main" val="40744991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硬體的世界 </a:t>
            </a:r>
            <a:br>
              <a:rPr lang="en-US" altLang="zh-TW" dirty="0"/>
            </a:br>
            <a:r>
              <a:rPr lang="en-US" altLang="zh-TW" dirty="0"/>
              <a:t>4-Value Logic System in Verilog</a:t>
            </a:r>
            <a:endParaRPr lang="zh-TW" altLang="en-US" dirty="0"/>
          </a:p>
        </p:txBody>
      </p:sp>
      <p:graphicFrame>
        <p:nvGraphicFramePr>
          <p:cNvPr id="1116254" name="Group 94"/>
          <p:cNvGraphicFramePr>
            <a:graphicFrameLocks noGrp="1"/>
          </p:cNvGraphicFramePr>
          <p:nvPr/>
        </p:nvGraphicFramePr>
        <p:xfrm>
          <a:off x="532374" y="1908620"/>
          <a:ext cx="6912768" cy="3017520"/>
        </p:xfrm>
        <a:graphic>
          <a:graphicData uri="http://schemas.openxmlformats.org/drawingml/2006/table">
            <a:tbl>
              <a:tblPr/>
              <a:tblGrid>
                <a:gridCol w="1588068">
                  <a:extLst>
                    <a:ext uri="{9D8B030D-6E8A-4147-A177-3AD203B41FA5}">
                      <a16:colId xmlns:a16="http://schemas.microsoft.com/office/drawing/2014/main" val="2978003671"/>
                    </a:ext>
                  </a:extLst>
                </a:gridCol>
                <a:gridCol w="5324700">
                  <a:extLst>
                    <a:ext uri="{9D8B030D-6E8A-4147-A177-3AD203B41FA5}">
                      <a16:colId xmlns:a16="http://schemas.microsoft.com/office/drawing/2014/main" val="3804542316"/>
                    </a:ext>
                  </a:extLst>
                </a:gridCol>
              </a:tblGrid>
              <a:tr h="473075">
                <a:tc>
                  <a:txBody>
                    <a:bodyPr/>
                    <a:lstStyle>
                      <a:lvl1pPr algn="l">
                        <a:spcBef>
                          <a:spcPct val="25000"/>
                        </a:spcBef>
                        <a:buSzPct val="110000"/>
                        <a:defRPr sz="2400">
                          <a:solidFill>
                            <a:schemeClr val="tx1"/>
                          </a:solidFill>
                          <a:latin typeface="Arial" panose="020B0604020202020204" pitchFamily="34" charset="0"/>
                        </a:defRPr>
                      </a:lvl1pPr>
                      <a:lvl2pPr marL="339725" algn="l">
                        <a:spcBef>
                          <a:spcPct val="15000"/>
                        </a:spcBef>
                        <a:defRPr sz="2000">
                          <a:solidFill>
                            <a:schemeClr val="tx1"/>
                          </a:solidFill>
                          <a:latin typeface="Arial" panose="020B0604020202020204" pitchFamily="34" charset="0"/>
                        </a:defRPr>
                      </a:lvl2pPr>
                      <a:lvl3pPr marL="796925"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5000"/>
                        </a:spcBef>
                        <a:spcAft>
                          <a:spcPct val="0"/>
                        </a:spcAft>
                        <a:buClrTx/>
                        <a:buSzPct val="110000"/>
                        <a:buFontTx/>
                        <a:buNone/>
                        <a:tabLst/>
                      </a:pPr>
                      <a:r>
                        <a:rPr kumimoji="0" lang="en-US" altLang="zh-TW" sz="2800" b="1" i="0" u="none" strike="noStrike" cap="none" normalizeH="0" baseline="0">
                          <a:ln>
                            <a:noFill/>
                          </a:ln>
                          <a:solidFill>
                            <a:schemeClr val="tx1"/>
                          </a:solidFill>
                          <a:effectLst/>
                          <a:latin typeface="Arial" panose="020B0604020202020204" pitchFamily="34" charset="0"/>
                          <a:ea typeface="新細明體" panose="02020500000000000000" pitchFamily="18" charset="-120"/>
                        </a:rPr>
                        <a:t>Value</a:t>
                      </a:r>
                    </a:p>
                  </a:txBody>
                  <a:tcPr horzOverflow="overflow">
                    <a:lnL cap="flat">
                      <a:noFill/>
                    </a:lnL>
                    <a:lnR w="28575" cap="flat" cmpd="sng" algn="ctr">
                      <a:solidFill>
                        <a:schemeClr val="tx1"/>
                      </a:solidFill>
                      <a:prstDash val="solid"/>
                      <a:round/>
                      <a:headEnd type="none" w="med" len="med"/>
                      <a:tailEnd type="none" w="med" len="med"/>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buSzPct val="110000"/>
                        <a:defRPr sz="2400">
                          <a:solidFill>
                            <a:schemeClr val="tx1"/>
                          </a:solidFill>
                          <a:latin typeface="Arial" panose="020B0604020202020204" pitchFamily="34" charset="0"/>
                        </a:defRPr>
                      </a:lvl1pPr>
                      <a:lvl2pPr marL="339725" algn="l">
                        <a:spcBef>
                          <a:spcPct val="15000"/>
                        </a:spcBef>
                        <a:defRPr sz="2000">
                          <a:solidFill>
                            <a:schemeClr val="tx1"/>
                          </a:solidFill>
                          <a:latin typeface="Arial" panose="020B0604020202020204" pitchFamily="34" charset="0"/>
                        </a:defRPr>
                      </a:lvl2pPr>
                      <a:lvl3pPr marL="796925"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5000"/>
                        </a:spcBef>
                        <a:spcAft>
                          <a:spcPct val="0"/>
                        </a:spcAft>
                        <a:buClrTx/>
                        <a:buSzPct val="110000"/>
                        <a:buFontTx/>
                        <a:buNone/>
                        <a:tabLst/>
                      </a:pPr>
                      <a:r>
                        <a:rPr kumimoji="0" lang="en-US" altLang="zh-TW" sz="2800" b="1" i="0" u="none" strike="noStrike" cap="none" normalizeH="0" baseline="0">
                          <a:ln>
                            <a:noFill/>
                          </a:ln>
                          <a:solidFill>
                            <a:schemeClr val="tx1"/>
                          </a:solidFill>
                          <a:effectLst/>
                          <a:latin typeface="Arial" panose="020B0604020202020204" pitchFamily="34" charset="0"/>
                          <a:ea typeface="新細明體" panose="02020500000000000000" pitchFamily="18" charset="-120"/>
                        </a:rPr>
                        <a:t>Meaning</a:t>
                      </a:r>
                    </a:p>
                  </a:txBody>
                  <a:tcPr horzOverflow="overflow">
                    <a:lnL w="28575" cap="flat" cmpd="sng" algn="ctr">
                      <a:solidFill>
                        <a:schemeClr val="tx1"/>
                      </a:solidFill>
                      <a:prstDash val="solid"/>
                      <a:round/>
                      <a:headEnd type="none" w="med" len="med"/>
                      <a:tailEnd type="none" w="med" len="med"/>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8457063"/>
                  </a:ext>
                </a:extLst>
              </a:tr>
              <a:tr h="471488">
                <a:tc>
                  <a:txBody>
                    <a:bodyPr/>
                    <a:lstStyle>
                      <a:lvl1pPr algn="l">
                        <a:spcBef>
                          <a:spcPct val="25000"/>
                        </a:spcBef>
                        <a:buSzPct val="110000"/>
                        <a:defRPr sz="2400">
                          <a:solidFill>
                            <a:schemeClr val="tx1"/>
                          </a:solidFill>
                          <a:latin typeface="Arial" panose="020B0604020202020204" pitchFamily="34" charset="0"/>
                        </a:defRPr>
                      </a:lvl1pPr>
                      <a:lvl2pPr marL="339725" algn="l">
                        <a:spcBef>
                          <a:spcPct val="15000"/>
                        </a:spcBef>
                        <a:defRPr sz="2000">
                          <a:solidFill>
                            <a:schemeClr val="tx1"/>
                          </a:solidFill>
                          <a:latin typeface="Arial" panose="020B0604020202020204" pitchFamily="34" charset="0"/>
                        </a:defRPr>
                      </a:lvl2pPr>
                      <a:lvl3pPr marL="796925"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5000"/>
                        </a:spcBef>
                        <a:spcAft>
                          <a:spcPct val="0"/>
                        </a:spcAft>
                        <a:buClrTx/>
                        <a:buSzPct val="110000"/>
                        <a:buFontTx/>
                        <a:buNone/>
                        <a:tabLst/>
                      </a:pPr>
                      <a:r>
                        <a:rPr kumimoji="0" lang="en-US" altLang="zh-TW" sz="2800" b="1" i="0" u="none" strike="noStrike" cap="none" normalizeH="0" baseline="0">
                          <a:ln>
                            <a:noFill/>
                          </a:ln>
                          <a:solidFill>
                            <a:schemeClr val="tx1"/>
                          </a:solidFill>
                          <a:effectLst/>
                          <a:latin typeface="Arial" panose="020B0604020202020204" pitchFamily="34" charset="0"/>
                          <a:ea typeface="新細明體" panose="02020500000000000000" pitchFamily="18" charset="-120"/>
                        </a:rPr>
                        <a:t>0</a:t>
                      </a:r>
                    </a:p>
                  </a:txBody>
                  <a:tcPr horzOverflow="overflow">
                    <a:lnL cap="flat">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buSzPct val="110000"/>
                        <a:defRPr sz="2400">
                          <a:solidFill>
                            <a:schemeClr val="tx1"/>
                          </a:solidFill>
                          <a:latin typeface="Arial" panose="020B0604020202020204" pitchFamily="34" charset="0"/>
                        </a:defRPr>
                      </a:lvl1pPr>
                      <a:lvl2pPr marL="339725" algn="l">
                        <a:spcBef>
                          <a:spcPct val="15000"/>
                        </a:spcBef>
                        <a:defRPr sz="2000">
                          <a:solidFill>
                            <a:schemeClr val="tx1"/>
                          </a:solidFill>
                          <a:latin typeface="Arial" panose="020B0604020202020204" pitchFamily="34" charset="0"/>
                        </a:defRPr>
                      </a:lvl2pPr>
                      <a:lvl3pPr marL="796925"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5000"/>
                        </a:spcBef>
                        <a:spcAft>
                          <a:spcPct val="0"/>
                        </a:spcAft>
                        <a:buClrTx/>
                        <a:buSzPct val="110000"/>
                        <a:buFontTx/>
                        <a:buNone/>
                        <a:tabLst/>
                      </a:pPr>
                      <a:r>
                        <a:rPr kumimoji="0" lang="en-US" altLang="zh-TW" sz="2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Logic zero (false)</a:t>
                      </a:r>
                    </a:p>
                  </a:txBody>
                  <a:tcPr horzOverflow="overflow">
                    <a:lnL w="28575"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13193163"/>
                  </a:ext>
                </a:extLst>
              </a:tr>
              <a:tr h="503238">
                <a:tc>
                  <a:txBody>
                    <a:bodyPr/>
                    <a:lstStyle>
                      <a:lvl1pPr algn="l">
                        <a:spcBef>
                          <a:spcPct val="25000"/>
                        </a:spcBef>
                        <a:buSzPct val="110000"/>
                        <a:defRPr sz="2400">
                          <a:solidFill>
                            <a:schemeClr val="tx1"/>
                          </a:solidFill>
                          <a:latin typeface="Arial" panose="020B0604020202020204" pitchFamily="34" charset="0"/>
                        </a:defRPr>
                      </a:lvl1pPr>
                      <a:lvl2pPr marL="339725" algn="l">
                        <a:spcBef>
                          <a:spcPct val="15000"/>
                        </a:spcBef>
                        <a:defRPr sz="2000">
                          <a:solidFill>
                            <a:schemeClr val="tx1"/>
                          </a:solidFill>
                          <a:latin typeface="Arial" panose="020B0604020202020204" pitchFamily="34" charset="0"/>
                        </a:defRPr>
                      </a:lvl2pPr>
                      <a:lvl3pPr marL="796925"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5000"/>
                        </a:spcBef>
                        <a:spcAft>
                          <a:spcPct val="0"/>
                        </a:spcAft>
                        <a:buClrTx/>
                        <a:buSzPct val="110000"/>
                        <a:buFontTx/>
                        <a:buNone/>
                        <a:tabLst/>
                      </a:pPr>
                      <a:r>
                        <a:rPr kumimoji="0" lang="en-US" altLang="zh-TW" sz="2800" b="1" i="0" u="none" strike="noStrike" cap="none" normalizeH="0" baseline="0">
                          <a:ln>
                            <a:noFill/>
                          </a:ln>
                          <a:solidFill>
                            <a:schemeClr val="tx1"/>
                          </a:solidFill>
                          <a:effectLst/>
                          <a:latin typeface="Arial" panose="020B0604020202020204" pitchFamily="34" charset="0"/>
                          <a:ea typeface="新細明體" panose="02020500000000000000" pitchFamily="18" charset="-120"/>
                        </a:rPr>
                        <a:t>1</a:t>
                      </a:r>
                    </a:p>
                  </a:txBody>
                  <a:tcPr horzOverflow="overflow">
                    <a:lnL cap="flat">
                      <a:noFill/>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buSzPct val="110000"/>
                        <a:defRPr sz="2400">
                          <a:solidFill>
                            <a:schemeClr val="tx1"/>
                          </a:solidFill>
                          <a:latin typeface="Arial" panose="020B0604020202020204" pitchFamily="34" charset="0"/>
                        </a:defRPr>
                      </a:lvl1pPr>
                      <a:lvl2pPr marL="339725" algn="l">
                        <a:spcBef>
                          <a:spcPct val="15000"/>
                        </a:spcBef>
                        <a:defRPr sz="2000">
                          <a:solidFill>
                            <a:schemeClr val="tx1"/>
                          </a:solidFill>
                          <a:latin typeface="Arial" panose="020B0604020202020204" pitchFamily="34" charset="0"/>
                        </a:defRPr>
                      </a:lvl2pPr>
                      <a:lvl3pPr marL="796925"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5000"/>
                        </a:spcBef>
                        <a:spcAft>
                          <a:spcPct val="0"/>
                        </a:spcAft>
                        <a:buClrTx/>
                        <a:buSzPct val="110000"/>
                        <a:buFontTx/>
                        <a:buNone/>
                        <a:tabLst/>
                      </a:pPr>
                      <a:r>
                        <a:rPr kumimoji="0" lang="en-US" altLang="zh-TW" sz="2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Logic one (True)</a:t>
                      </a:r>
                    </a:p>
                  </a:txBody>
                  <a:tcPr horzOverflow="overflow">
                    <a:lnL w="28575" cap="flat" cmpd="sng" algn="ctr">
                      <a:solidFill>
                        <a:schemeClr val="tx1"/>
                      </a:solidFill>
                      <a:prstDash val="solid"/>
                      <a:round/>
                      <a:headEnd type="none" w="med" len="med"/>
                      <a:tailEnd type="none" w="med" len="med"/>
                    </a:lnL>
                    <a:lnR cap="flat">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9835312"/>
                  </a:ext>
                </a:extLst>
              </a:tr>
              <a:tr h="471488">
                <a:tc>
                  <a:txBody>
                    <a:bodyPr/>
                    <a:lstStyle>
                      <a:lvl1pPr algn="l">
                        <a:spcBef>
                          <a:spcPct val="25000"/>
                        </a:spcBef>
                        <a:buSzPct val="110000"/>
                        <a:defRPr sz="2400">
                          <a:solidFill>
                            <a:schemeClr val="tx1"/>
                          </a:solidFill>
                          <a:latin typeface="Arial" panose="020B0604020202020204" pitchFamily="34" charset="0"/>
                        </a:defRPr>
                      </a:lvl1pPr>
                      <a:lvl2pPr marL="339725" algn="l">
                        <a:spcBef>
                          <a:spcPct val="15000"/>
                        </a:spcBef>
                        <a:defRPr sz="2000">
                          <a:solidFill>
                            <a:schemeClr val="tx1"/>
                          </a:solidFill>
                          <a:latin typeface="Arial" panose="020B0604020202020204" pitchFamily="34" charset="0"/>
                        </a:defRPr>
                      </a:lvl2pPr>
                      <a:lvl3pPr marL="796925"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5000"/>
                        </a:spcBef>
                        <a:spcAft>
                          <a:spcPct val="0"/>
                        </a:spcAft>
                        <a:buClrTx/>
                        <a:buSzPct val="110000"/>
                        <a:buFontTx/>
                        <a:buNone/>
                        <a:tabLst/>
                      </a:pPr>
                      <a:r>
                        <a:rPr kumimoji="0" lang="en-US" altLang="zh-TW" sz="2800" b="1" i="0" u="none" strike="noStrike" cap="none" normalizeH="0" baseline="0">
                          <a:ln>
                            <a:noFill/>
                          </a:ln>
                          <a:solidFill>
                            <a:schemeClr val="tx1"/>
                          </a:solidFill>
                          <a:effectLst/>
                          <a:latin typeface="Arial" panose="020B0604020202020204" pitchFamily="34" charset="0"/>
                          <a:ea typeface="新細明體" panose="02020500000000000000" pitchFamily="18" charset="-120"/>
                        </a:rPr>
                        <a:t>X</a:t>
                      </a:r>
                    </a:p>
                  </a:txBody>
                  <a:tcPr horzOverflow="overflow">
                    <a:lnL cap="flat">
                      <a:noFill/>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5000"/>
                        </a:spcBef>
                        <a:buSzPct val="110000"/>
                        <a:defRPr sz="2400">
                          <a:solidFill>
                            <a:schemeClr val="tx1"/>
                          </a:solidFill>
                          <a:latin typeface="Arial" panose="020B0604020202020204" pitchFamily="34" charset="0"/>
                        </a:defRPr>
                      </a:lvl1pPr>
                      <a:lvl2pPr marL="339725" algn="l">
                        <a:spcBef>
                          <a:spcPct val="15000"/>
                        </a:spcBef>
                        <a:defRPr sz="2000">
                          <a:solidFill>
                            <a:schemeClr val="tx1"/>
                          </a:solidFill>
                          <a:latin typeface="Arial" panose="020B0604020202020204" pitchFamily="34" charset="0"/>
                        </a:defRPr>
                      </a:lvl2pPr>
                      <a:lvl3pPr marL="796925"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5000"/>
                        </a:spcBef>
                        <a:spcAft>
                          <a:spcPct val="0"/>
                        </a:spcAft>
                        <a:buClrTx/>
                        <a:buSzPct val="110000"/>
                        <a:buFontTx/>
                        <a:buNone/>
                        <a:tabLst/>
                      </a:pPr>
                      <a:r>
                        <a:rPr kumimoji="0" lang="en-US" altLang="zh-TW" sz="28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rPr>
                        <a:t>Unknown</a:t>
                      </a:r>
                      <a:r>
                        <a:rPr kumimoji="0" lang="en-US" altLang="zh-TW" sz="2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 logic value or </a:t>
                      </a:r>
                      <a:r>
                        <a:rPr kumimoji="0" lang="en-US" altLang="zh-TW" sz="28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rPr>
                        <a:t>conflict</a:t>
                      </a:r>
                    </a:p>
                  </a:txBody>
                  <a:tcPr horzOverflow="overflow">
                    <a:lnL w="28575" cap="flat" cmpd="sng" algn="ctr">
                      <a:solidFill>
                        <a:schemeClr val="tx1"/>
                      </a:solidFill>
                      <a:prstDash val="solid"/>
                      <a:round/>
                      <a:headEnd type="none" w="med" len="med"/>
                      <a:tailEnd type="none" w="med" len="med"/>
                    </a:lnL>
                    <a:lnR cap="flat">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48164385"/>
                  </a:ext>
                </a:extLst>
              </a:tr>
              <a:tr h="473075">
                <a:tc>
                  <a:txBody>
                    <a:bodyPr/>
                    <a:lstStyle>
                      <a:lvl1pPr algn="l">
                        <a:spcBef>
                          <a:spcPct val="25000"/>
                        </a:spcBef>
                        <a:buSzPct val="110000"/>
                        <a:defRPr sz="2400">
                          <a:solidFill>
                            <a:schemeClr val="tx1"/>
                          </a:solidFill>
                          <a:latin typeface="Arial" panose="020B0604020202020204" pitchFamily="34" charset="0"/>
                        </a:defRPr>
                      </a:lvl1pPr>
                      <a:lvl2pPr marL="339725" algn="l">
                        <a:spcBef>
                          <a:spcPct val="15000"/>
                        </a:spcBef>
                        <a:defRPr sz="2000">
                          <a:solidFill>
                            <a:schemeClr val="tx1"/>
                          </a:solidFill>
                          <a:latin typeface="Arial" panose="020B0604020202020204" pitchFamily="34" charset="0"/>
                        </a:defRPr>
                      </a:lvl2pPr>
                      <a:lvl3pPr marL="796925"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5000"/>
                        </a:spcBef>
                        <a:spcAft>
                          <a:spcPct val="0"/>
                        </a:spcAft>
                        <a:buClrTx/>
                        <a:buSzPct val="110000"/>
                        <a:buFontTx/>
                        <a:buNone/>
                        <a:tabLst/>
                      </a:pPr>
                      <a:r>
                        <a:rPr kumimoji="0" lang="en-US" altLang="zh-TW" sz="2800" b="1" i="0" u="none" strike="noStrike" cap="none" normalizeH="0" baseline="0">
                          <a:ln>
                            <a:noFill/>
                          </a:ln>
                          <a:solidFill>
                            <a:schemeClr val="tx1"/>
                          </a:solidFill>
                          <a:effectLst/>
                          <a:latin typeface="Arial" panose="020B0604020202020204" pitchFamily="34" charset="0"/>
                          <a:ea typeface="新細明體" panose="02020500000000000000" pitchFamily="18" charset="-120"/>
                        </a:rPr>
                        <a:t>Z</a:t>
                      </a:r>
                    </a:p>
                  </a:txBody>
                  <a:tcPr horzOverflow="overflow">
                    <a:lnL cap="flat">
                      <a:noFill/>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lgn="l">
                        <a:spcBef>
                          <a:spcPct val="25000"/>
                        </a:spcBef>
                        <a:buSzPct val="110000"/>
                        <a:defRPr sz="2400">
                          <a:solidFill>
                            <a:schemeClr val="tx1"/>
                          </a:solidFill>
                          <a:latin typeface="Arial" panose="020B0604020202020204" pitchFamily="34" charset="0"/>
                        </a:defRPr>
                      </a:lvl1pPr>
                      <a:lvl2pPr marL="339725" algn="l">
                        <a:spcBef>
                          <a:spcPct val="15000"/>
                        </a:spcBef>
                        <a:defRPr sz="2000">
                          <a:solidFill>
                            <a:schemeClr val="tx1"/>
                          </a:solidFill>
                          <a:latin typeface="Arial" panose="020B0604020202020204" pitchFamily="34" charset="0"/>
                        </a:defRPr>
                      </a:lvl2pPr>
                      <a:lvl3pPr marL="796925" algn="l">
                        <a:spcBef>
                          <a:spcPct val="20000"/>
                        </a:spcBef>
                        <a:defRPr>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5000"/>
                        </a:spcBef>
                        <a:spcAft>
                          <a:spcPct val="0"/>
                        </a:spcAft>
                        <a:buClrTx/>
                        <a:buSzPct val="110000"/>
                        <a:buFontTx/>
                        <a:buNone/>
                        <a:tabLst/>
                      </a:pPr>
                      <a:r>
                        <a:rPr kumimoji="0" lang="en-US" altLang="zh-TW" sz="28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rPr>
                        <a:t>High impedance</a:t>
                      </a:r>
                      <a:r>
                        <a:rPr kumimoji="0" lang="en-US" altLang="zh-TW" sz="2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 floating (unconnected input are set to z)</a:t>
                      </a:r>
                    </a:p>
                  </a:txBody>
                  <a:tcPr horzOverflow="overflow">
                    <a:lnL w="28575" cap="flat" cmpd="sng" algn="ctr">
                      <a:solidFill>
                        <a:schemeClr val="tx1"/>
                      </a:solidFill>
                      <a:prstDash val="solid"/>
                      <a:round/>
                      <a:headEnd type="none" w="med" len="med"/>
                      <a:tailEnd type="none" w="med" len="med"/>
                    </a:lnL>
                    <a:lnR cap="flat">
                      <a:noFill/>
                    </a:lnR>
                    <a:lnT w="9525"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145217025"/>
                  </a:ext>
                </a:extLst>
              </a:tr>
            </a:tbl>
          </a:graphicData>
        </a:graphic>
      </p:graphicFrame>
      <p:grpSp>
        <p:nvGrpSpPr>
          <p:cNvPr id="7" name="Group 97"/>
          <p:cNvGrpSpPr>
            <a:grpSpLocks/>
          </p:cNvGrpSpPr>
          <p:nvPr/>
        </p:nvGrpSpPr>
        <p:grpSpPr bwMode="auto">
          <a:xfrm>
            <a:off x="327356" y="3734363"/>
            <a:ext cx="11025522" cy="2644776"/>
            <a:chOff x="528" y="2368"/>
            <a:chExt cx="5413" cy="1666"/>
          </a:xfrm>
        </p:grpSpPr>
        <p:sp>
          <p:nvSpPr>
            <p:cNvPr id="8" name="Freeform 95"/>
            <p:cNvSpPr>
              <a:spLocks/>
            </p:cNvSpPr>
            <p:nvPr/>
          </p:nvSpPr>
          <p:spPr bwMode="auto">
            <a:xfrm rot="-461932">
              <a:off x="528" y="2368"/>
              <a:ext cx="512" cy="1088"/>
            </a:xfrm>
            <a:custGeom>
              <a:avLst/>
              <a:gdLst>
                <a:gd name="T0" fmla="*/ 320 w 512"/>
                <a:gd name="T1" fmla="*/ 1088 h 1088"/>
                <a:gd name="T2" fmla="*/ 32 w 512"/>
                <a:gd name="T3" fmla="*/ 176 h 1088"/>
                <a:gd name="T4" fmla="*/ 512 w 512"/>
                <a:gd name="T5" fmla="*/ 32 h 1088"/>
              </a:gdLst>
              <a:ahLst/>
              <a:cxnLst>
                <a:cxn ang="0">
                  <a:pos x="T0" y="T1"/>
                </a:cxn>
                <a:cxn ang="0">
                  <a:pos x="T2" y="T3"/>
                </a:cxn>
                <a:cxn ang="0">
                  <a:pos x="T4" y="T5"/>
                </a:cxn>
              </a:cxnLst>
              <a:rect l="0" t="0" r="r" b="b"/>
              <a:pathLst>
                <a:path w="512" h="1088">
                  <a:moveTo>
                    <a:pt x="320" y="1088"/>
                  </a:moveTo>
                  <a:cubicBezTo>
                    <a:pt x="160" y="720"/>
                    <a:pt x="0" y="352"/>
                    <a:pt x="32" y="176"/>
                  </a:cubicBezTo>
                  <a:cubicBezTo>
                    <a:pt x="64" y="0"/>
                    <a:pt x="288" y="16"/>
                    <a:pt x="512" y="32"/>
                  </a:cubicBezTo>
                </a:path>
              </a:pathLst>
            </a:custGeom>
            <a:noFill/>
            <a:ln w="50800" cap="flat" cmpd="sng">
              <a:solidFill>
                <a:srgbClr val="FF0000"/>
              </a:solidFill>
              <a:prstDash val="solid"/>
              <a:round/>
              <a:headEnd/>
              <a:tailEnd type="arrow" w="med" len="med"/>
            </a:ln>
            <a:effectLst/>
            <a:extLst>
              <a:ext uri="{909E8E84-426E-40DD-AFC4-6F175D3DCCD1}">
                <a14:hiddenFill xmlns:a14="http://schemas.microsoft.com/office/drawing/2010/main">
                  <a:solidFill>
                    <a:srgbClr val="6294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Text Box 96"/>
            <p:cNvSpPr txBox="1">
              <a:spLocks noChangeArrowheads="1"/>
            </p:cNvSpPr>
            <p:nvPr/>
          </p:nvSpPr>
          <p:spPr bwMode="auto">
            <a:xfrm>
              <a:off x="815" y="3355"/>
              <a:ext cx="5126" cy="679"/>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The “unknown” logic value in Verilog is not the same as “don’t care”. </a:t>
              </a:r>
              <a:r>
                <a:rPr kumimoji="0" lang="en-US" altLang="zh-TW" sz="1600" b="1" i="0" u="none" strike="noStrike" kern="1200" cap="none" spc="0" normalizeH="0" baseline="0" noProof="0" dirty="0">
                  <a:ln>
                    <a:noFill/>
                  </a:ln>
                  <a:effectLst/>
                  <a:uLnTx/>
                  <a:uFillTx/>
                  <a:latin typeface="Arial" panose="020B0604020202020204" pitchFamily="34" charset="0"/>
                  <a:ea typeface="新細明體" panose="02020500000000000000" pitchFamily="18" charset="-120"/>
                  <a:cs typeface="+mn-cs"/>
                </a:rPr>
                <a:t>It represents a situation where the value of a node cannot be predicted. In real hardware, this node will most be at either 1 or 0.</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An X bit might be a 0, 1, Z, or in transition</a:t>
              </a:r>
              <a:r>
                <a:rPr kumimoji="0" lang="en-US" altLang="zh-TW" sz="16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 We can set bits to be </a:t>
              </a:r>
              <a:r>
                <a:rPr kumimoji="0" lang="en-US" altLang="zh-TW" sz="16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X in situations where we don’t care </a:t>
              </a:r>
              <a:r>
                <a:rPr kumimoji="0" lang="en-US" altLang="zh-TW" sz="16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what the value is. This can </a:t>
              </a:r>
              <a:r>
                <a:rPr kumimoji="0" lang="en-US" altLang="zh-TW" sz="16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help catch bugs </a:t>
              </a:r>
              <a:r>
                <a:rPr kumimoji="0" lang="en-US" altLang="zh-TW" sz="1600" b="1"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and improve synthesis quality</a:t>
              </a:r>
              <a:r>
                <a:rPr kumimoji="0" lang="en-US" altLang="zh-TW" sz="16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a:t>
              </a:r>
            </a:p>
          </p:txBody>
        </p:sp>
      </p:grpSp>
      <p:pic>
        <p:nvPicPr>
          <p:cNvPr id="11" name="Picture 4"/>
          <p:cNvPicPr>
            <a:picLocks noChangeAspect="1" noChangeArrowheads="1"/>
          </p:cNvPicPr>
          <p:nvPr/>
        </p:nvPicPr>
        <p:blipFill rotWithShape="1">
          <a:blip r:embed="rId3" cstate="print"/>
          <a:srcRect r="63226"/>
          <a:stretch/>
        </p:blipFill>
        <p:spPr bwMode="auto">
          <a:xfrm>
            <a:off x="8653265" y="1910046"/>
            <a:ext cx="1721011" cy="3052763"/>
          </a:xfrm>
          <a:prstGeom prst="rect">
            <a:avLst/>
          </a:prstGeom>
          <a:noFill/>
          <a:ln w="25400" algn="ctr">
            <a:noFill/>
            <a:miter lim="800000"/>
            <a:headEnd/>
            <a:tailEnd/>
          </a:ln>
          <a:effectLst/>
        </p:spPr>
      </p:pic>
      <p:sp>
        <p:nvSpPr>
          <p:cNvPr id="4" name="文字方塊 3"/>
          <p:cNvSpPr txBox="1"/>
          <p:nvPr/>
        </p:nvSpPr>
        <p:spPr>
          <a:xfrm>
            <a:off x="8653265" y="1515061"/>
            <a:ext cx="19729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Hardware meaning</a:t>
            </a: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cxnSp>
        <p:nvCxnSpPr>
          <p:cNvPr id="6" name="直線接點 5"/>
          <p:cNvCxnSpPr/>
          <p:nvPr/>
        </p:nvCxnSpPr>
        <p:spPr>
          <a:xfrm>
            <a:off x="10272464" y="4597961"/>
            <a:ext cx="3600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10848528" y="4597961"/>
            <a:ext cx="3600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0141251" y="4619130"/>
            <a:ext cx="1414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unconnected</a:t>
            </a: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
        <p:nvSpPr>
          <p:cNvPr id="3" name="矩形 2"/>
          <p:cNvSpPr/>
          <p:nvPr/>
        </p:nvSpPr>
        <p:spPr>
          <a:xfrm>
            <a:off x="503566" y="1414661"/>
            <a:ext cx="743466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Verilog data type is a bit-vector where bits can take on one of four values</a:t>
            </a:r>
          </a:p>
        </p:txBody>
      </p:sp>
    </p:spTree>
    <p:extLst>
      <p:ext uri="{BB962C8B-B14F-4D97-AF65-F5344CB8AC3E}">
        <p14:creationId xmlns:p14="http://schemas.microsoft.com/office/powerpoint/2010/main" val="267966359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Constants: </a:t>
            </a:r>
            <a:r>
              <a:rPr lang="en-US" altLang="zh-TW" dirty="0"/>
              <a:t>Verilog includes ways to specify </a:t>
            </a:r>
            <a:br>
              <a:rPr lang="en-US" altLang="zh-TW" dirty="0"/>
            </a:br>
            <a:r>
              <a:rPr lang="en-US" altLang="zh-TW" dirty="0">
                <a:solidFill>
                  <a:srgbClr val="FF0000"/>
                </a:solidFill>
              </a:rPr>
              <a:t>Number </a:t>
            </a:r>
            <a:r>
              <a:rPr lang="en-US" altLang="zh-TW" dirty="0"/>
              <a:t>in various bases</a:t>
            </a:r>
            <a:endParaRPr lang="zh-TW" altLang="en-US" dirty="0"/>
          </a:p>
        </p:txBody>
      </p:sp>
      <p:sp>
        <p:nvSpPr>
          <p:cNvPr id="3" name="Rectangle 3"/>
          <p:cNvSpPr txBox="1">
            <a:spLocks noChangeArrowheads="1"/>
          </p:cNvSpPr>
          <p:nvPr/>
        </p:nvSpPr>
        <p:spPr bwMode="auto">
          <a:xfrm>
            <a:off x="4876800" y="1524000"/>
            <a:ext cx="3733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25425" indent="-225425" algn="l" rtl="0" fontAlgn="base">
              <a:spcBef>
                <a:spcPct val="25000"/>
              </a:spcBef>
              <a:spcAft>
                <a:spcPct val="0"/>
              </a:spcAft>
              <a:buSzPct val="110000"/>
              <a:buChar char="•"/>
              <a:defRPr sz="2800" kern="1200">
                <a:solidFill>
                  <a:schemeClr val="tx1"/>
                </a:solidFill>
                <a:latin typeface="+mn-lt"/>
                <a:ea typeface="+mn-ea"/>
                <a:cs typeface="+mn-cs"/>
              </a:defRPr>
            </a:lvl1pPr>
            <a:lvl2pPr marL="625475" indent="-285750" algn="l" rtl="0" fontAlgn="base">
              <a:spcBef>
                <a:spcPct val="15000"/>
              </a:spcBef>
              <a:spcAft>
                <a:spcPct val="0"/>
              </a:spcAft>
              <a:buChar char="–"/>
              <a:defRPr sz="2400" kern="1200">
                <a:solidFill>
                  <a:schemeClr val="tx1"/>
                </a:solidFill>
                <a:latin typeface="+mn-lt"/>
                <a:ea typeface="+mn-ea"/>
                <a:cs typeface="+mn-cs"/>
              </a:defRPr>
            </a:lvl2pPr>
            <a:lvl3pPr marL="1025525"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marR="0" lvl="0" indent="-225425" algn="l" defTabSz="914400" rtl="0" eaLnBrk="1" fontAlgn="base" latinLnBrk="0" hangingPunct="1">
              <a:lnSpc>
                <a:spcPct val="100000"/>
              </a:lnSpc>
              <a:spcBef>
                <a:spcPct val="25000"/>
              </a:spcBef>
              <a:spcAft>
                <a:spcPct val="0"/>
              </a:spcAft>
              <a:buClrTx/>
              <a:buSzPct val="110000"/>
              <a:buFontTx/>
              <a:buChar char="•"/>
              <a:tabLst/>
              <a:defRPr/>
            </a:pPr>
            <a:r>
              <a:rPr kumimoji="0" lang="en-US" altLang="zh-TW" sz="24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Binary literals</a:t>
            </a:r>
          </a:p>
          <a:p>
            <a:pPr marL="625475" marR="0" lvl="1" indent="-285750" algn="l" defTabSz="914400" rtl="0" eaLnBrk="1" fontAlgn="base" latinLnBrk="0" hangingPunct="1">
              <a:lnSpc>
                <a:spcPct val="100000"/>
              </a:lnSpc>
              <a:spcBef>
                <a:spcPct val="15000"/>
              </a:spcBef>
              <a:spcAft>
                <a:spcPct val="0"/>
              </a:spcAft>
              <a:buClrTx/>
              <a:buSzTx/>
              <a:buFontTx/>
              <a:buChar char="–"/>
              <a:tabLst/>
              <a:defRPr/>
            </a:pPr>
            <a:r>
              <a:rPr kumimoji="0" lang="en-US" altLang="zh-TW" sz="2400" b="1" i="0" u="none" strike="noStrike" kern="1200" cap="none" spc="0" normalizeH="0" baseline="0" noProof="0">
                <a:ln>
                  <a:noFill/>
                </a:ln>
                <a:solidFill>
                  <a:prstClr val="black"/>
                </a:solidFill>
                <a:effectLst/>
                <a:uLnTx/>
                <a:uFillTx/>
                <a:latin typeface="Courier New" panose="02070309020205020404" pitchFamily="49" charset="0"/>
                <a:ea typeface="新細明體" panose="02020500000000000000" pitchFamily="18" charset="-120"/>
                <a:cs typeface="+mn-cs"/>
              </a:rPr>
              <a:t>8’b0000_0000</a:t>
            </a:r>
          </a:p>
          <a:p>
            <a:pPr marL="625475" marR="0" lvl="1" indent="-285750" algn="l" defTabSz="914400" rtl="0" eaLnBrk="1" fontAlgn="base" latinLnBrk="0" hangingPunct="1">
              <a:lnSpc>
                <a:spcPct val="100000"/>
              </a:lnSpc>
              <a:spcBef>
                <a:spcPct val="15000"/>
              </a:spcBef>
              <a:spcAft>
                <a:spcPct val="0"/>
              </a:spcAft>
              <a:buClrTx/>
              <a:buSzTx/>
              <a:buFontTx/>
              <a:buChar char="–"/>
              <a:tabLst/>
              <a:defRPr/>
            </a:pPr>
            <a:r>
              <a:rPr kumimoji="0" lang="en-US" altLang="zh-TW" sz="2400" b="1" i="0" u="none" strike="noStrike" kern="1200" cap="none" spc="0" normalizeH="0" baseline="0" noProof="0">
                <a:ln>
                  <a:noFill/>
                </a:ln>
                <a:solidFill>
                  <a:prstClr val="black"/>
                </a:solidFill>
                <a:effectLst/>
                <a:uLnTx/>
                <a:uFillTx/>
                <a:latin typeface="Courier New" panose="02070309020205020404" pitchFamily="49" charset="0"/>
                <a:ea typeface="新細明體" panose="02020500000000000000" pitchFamily="18" charset="-120"/>
                <a:cs typeface="+mn-cs"/>
              </a:rPr>
              <a:t>8’b0xx0_1xx1</a:t>
            </a:r>
          </a:p>
          <a:p>
            <a:pPr marL="225425" marR="0" lvl="0" indent="-225425" algn="l" defTabSz="914400" rtl="0" eaLnBrk="1" fontAlgn="base" latinLnBrk="0" hangingPunct="1">
              <a:lnSpc>
                <a:spcPct val="100000"/>
              </a:lnSpc>
              <a:spcBef>
                <a:spcPct val="25000"/>
              </a:spcBef>
              <a:spcAft>
                <a:spcPct val="0"/>
              </a:spcAft>
              <a:buClrTx/>
              <a:buSzPct val="110000"/>
              <a:buFontTx/>
              <a:buChar char="•"/>
              <a:tabLst/>
              <a:defRPr/>
            </a:pPr>
            <a:r>
              <a:rPr kumimoji="0" lang="en-US" altLang="zh-TW" sz="24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Hexadecimal literals</a:t>
            </a:r>
          </a:p>
          <a:p>
            <a:pPr marL="625475" marR="0" lvl="1" indent="-285750" algn="l" defTabSz="914400" rtl="0" eaLnBrk="1" fontAlgn="base" latinLnBrk="0" hangingPunct="1">
              <a:lnSpc>
                <a:spcPct val="100000"/>
              </a:lnSpc>
              <a:spcBef>
                <a:spcPct val="15000"/>
              </a:spcBef>
              <a:spcAft>
                <a:spcPct val="0"/>
              </a:spcAft>
              <a:buClrTx/>
              <a:buSzTx/>
              <a:buFontTx/>
              <a:buChar char="–"/>
              <a:tabLst/>
              <a:defRPr/>
            </a:pPr>
            <a:r>
              <a:rPr kumimoji="0" lang="en-US" altLang="zh-TW" sz="2400" b="1" i="0" u="none" strike="noStrike" kern="1200" cap="none" spc="0" normalizeH="0" baseline="0" noProof="0">
                <a:ln>
                  <a:noFill/>
                </a:ln>
                <a:solidFill>
                  <a:prstClr val="black"/>
                </a:solidFill>
                <a:effectLst/>
                <a:uLnTx/>
                <a:uFillTx/>
                <a:latin typeface="Courier New" panose="02070309020205020404" pitchFamily="49" charset="0"/>
                <a:ea typeface="新細明體" panose="02020500000000000000" pitchFamily="18" charset="-120"/>
                <a:cs typeface="+mn-cs"/>
              </a:rPr>
              <a:t>32’h0a34_def1</a:t>
            </a:r>
          </a:p>
          <a:p>
            <a:pPr marL="625475" marR="0" lvl="1" indent="-285750" algn="l" defTabSz="914400" rtl="0" eaLnBrk="1" fontAlgn="base" latinLnBrk="0" hangingPunct="1">
              <a:lnSpc>
                <a:spcPct val="100000"/>
              </a:lnSpc>
              <a:spcBef>
                <a:spcPct val="15000"/>
              </a:spcBef>
              <a:spcAft>
                <a:spcPct val="0"/>
              </a:spcAft>
              <a:buClrTx/>
              <a:buSzTx/>
              <a:buFontTx/>
              <a:buChar char="–"/>
              <a:tabLst/>
              <a:defRPr/>
            </a:pPr>
            <a:r>
              <a:rPr kumimoji="0" lang="en-US" altLang="zh-TW" sz="2400" b="1" i="0" u="none" strike="noStrike" kern="1200" cap="none" spc="0" normalizeH="0" baseline="0" noProof="0">
                <a:ln>
                  <a:noFill/>
                </a:ln>
                <a:solidFill>
                  <a:prstClr val="black"/>
                </a:solidFill>
                <a:effectLst/>
                <a:uLnTx/>
                <a:uFillTx/>
                <a:latin typeface="Courier New" panose="02070309020205020404" pitchFamily="49" charset="0"/>
                <a:ea typeface="新細明體" panose="02020500000000000000" pitchFamily="18" charset="-120"/>
                <a:cs typeface="+mn-cs"/>
              </a:rPr>
              <a:t>16’haxxx</a:t>
            </a:r>
            <a:endParaRPr kumimoji="0" lang="en-US" altLang="zh-TW" sz="24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225425" marR="0" lvl="0" indent="-225425" algn="l" defTabSz="914400" rtl="0" eaLnBrk="1" fontAlgn="base" latinLnBrk="0" hangingPunct="1">
              <a:lnSpc>
                <a:spcPct val="100000"/>
              </a:lnSpc>
              <a:spcBef>
                <a:spcPct val="25000"/>
              </a:spcBef>
              <a:spcAft>
                <a:spcPct val="0"/>
              </a:spcAft>
              <a:buClrTx/>
              <a:buSzPct val="110000"/>
              <a:buFontTx/>
              <a:buChar char="•"/>
              <a:tabLst/>
              <a:defRPr/>
            </a:pPr>
            <a:r>
              <a:rPr kumimoji="0" lang="en-US" altLang="zh-TW" sz="24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Decimal literals</a:t>
            </a:r>
          </a:p>
          <a:p>
            <a:pPr marL="625475" marR="0" lvl="1" indent="-285750" algn="l" defTabSz="914400" rtl="0" eaLnBrk="1" fontAlgn="base" latinLnBrk="0" hangingPunct="1">
              <a:lnSpc>
                <a:spcPct val="100000"/>
              </a:lnSpc>
              <a:spcBef>
                <a:spcPct val="15000"/>
              </a:spcBef>
              <a:spcAft>
                <a:spcPct val="0"/>
              </a:spcAft>
              <a:buClrTx/>
              <a:buSzTx/>
              <a:buFontTx/>
              <a:buChar char="–"/>
              <a:tabLst/>
              <a:defRPr/>
            </a:pPr>
            <a:r>
              <a:rPr kumimoji="0" lang="en-US" altLang="zh-TW" sz="2400" b="1" i="0" u="none" strike="noStrike" kern="1200" cap="none" spc="0" normalizeH="0" baseline="0" noProof="0">
                <a:ln>
                  <a:noFill/>
                </a:ln>
                <a:solidFill>
                  <a:prstClr val="black"/>
                </a:solidFill>
                <a:effectLst/>
                <a:uLnTx/>
                <a:uFillTx/>
                <a:latin typeface="Courier New" panose="02070309020205020404" pitchFamily="49" charset="0"/>
                <a:ea typeface="新細明體" panose="02020500000000000000" pitchFamily="18" charset="-120"/>
                <a:cs typeface="+mn-cs"/>
              </a:rPr>
              <a:t>32’d42</a:t>
            </a:r>
            <a:endParaRPr kumimoji="0" lang="en-US" altLang="zh-TW" sz="24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Text Box 4"/>
          <p:cNvSpPr txBox="1">
            <a:spLocks noChangeArrowheads="1"/>
          </p:cNvSpPr>
          <p:nvPr/>
        </p:nvSpPr>
        <p:spPr bwMode="auto">
          <a:xfrm>
            <a:off x="669925" y="3024188"/>
            <a:ext cx="3687763" cy="1682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endParaRPr kumimoji="0" lang="zh-TW" altLang="zh-TW" sz="1100" b="1" i="0" u="none" strike="noStrike" kern="1200" cap="none" spc="0" normalizeH="0" baseline="0" noProof="0">
              <a:ln>
                <a:noFill/>
              </a:ln>
              <a:solidFill>
                <a:srgbClr val="000000"/>
              </a:solidFill>
              <a:effectLst/>
              <a:uLnTx/>
              <a:uFillTx/>
              <a:latin typeface="Tekton" pitchFamily="34" charset="0"/>
              <a:ea typeface="新細明體" panose="02020500000000000000" pitchFamily="18" charset="-120"/>
              <a:cs typeface="+mn-cs"/>
            </a:endParaRPr>
          </a:p>
        </p:txBody>
      </p:sp>
      <p:sp>
        <p:nvSpPr>
          <p:cNvPr id="5" name="Text Box 5"/>
          <p:cNvSpPr txBox="1">
            <a:spLocks noChangeArrowheads="1"/>
          </p:cNvSpPr>
          <p:nvPr/>
        </p:nvSpPr>
        <p:spPr bwMode="auto">
          <a:xfrm>
            <a:off x="838200" y="1981200"/>
            <a:ext cx="3268663" cy="7461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4900" b="1" i="0" u="none" strike="noStrike" kern="1200" cap="none" spc="0" normalizeH="0" baseline="0" noProof="0">
                <a:ln>
                  <a:noFill/>
                </a:ln>
                <a:solidFill>
                  <a:srgbClr val="000000"/>
                </a:solidFill>
                <a:effectLst/>
                <a:uLnTx/>
                <a:uFillTx/>
                <a:latin typeface="Courier New" panose="02070309020205020404" pitchFamily="49" charset="0"/>
                <a:ea typeface="新細明體" panose="02020500000000000000" pitchFamily="18" charset="-120"/>
                <a:cs typeface="+mn-cs"/>
              </a:rPr>
              <a:t>4’b10_11</a:t>
            </a:r>
          </a:p>
        </p:txBody>
      </p:sp>
      <p:sp>
        <p:nvSpPr>
          <p:cNvPr id="6" name="Line 6"/>
          <p:cNvSpPr>
            <a:spLocks noChangeShapeType="1"/>
          </p:cNvSpPr>
          <p:nvPr/>
        </p:nvSpPr>
        <p:spPr bwMode="auto">
          <a:xfrm flipV="1">
            <a:off x="1004888" y="2819400"/>
            <a:ext cx="0" cy="2332038"/>
          </a:xfrm>
          <a:prstGeom prst="line">
            <a:avLst/>
          </a:prstGeom>
          <a:noFill/>
          <a:ln w="28575">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7" name="Line 7"/>
          <p:cNvSpPr>
            <a:spLocks noChangeShapeType="1"/>
          </p:cNvSpPr>
          <p:nvPr/>
        </p:nvSpPr>
        <p:spPr bwMode="auto">
          <a:xfrm flipV="1">
            <a:off x="1758950" y="2819400"/>
            <a:ext cx="0" cy="1639888"/>
          </a:xfrm>
          <a:prstGeom prst="line">
            <a:avLst/>
          </a:prstGeom>
          <a:noFill/>
          <a:ln w="28575">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8" name="Line 8"/>
          <p:cNvSpPr>
            <a:spLocks noChangeShapeType="1"/>
          </p:cNvSpPr>
          <p:nvPr/>
        </p:nvSpPr>
        <p:spPr bwMode="auto">
          <a:xfrm flipV="1">
            <a:off x="2849563" y="2819400"/>
            <a:ext cx="0" cy="863600"/>
          </a:xfrm>
          <a:prstGeom prst="line">
            <a:avLst/>
          </a:prstGeom>
          <a:noFill/>
          <a:ln w="28575">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9" name="Text Box 9"/>
          <p:cNvSpPr txBox="1">
            <a:spLocks noChangeArrowheads="1"/>
          </p:cNvSpPr>
          <p:nvPr/>
        </p:nvSpPr>
        <p:spPr bwMode="auto">
          <a:xfrm>
            <a:off x="2933700" y="3163888"/>
            <a:ext cx="1420813" cy="5492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panose="030F0702030302020204" pitchFamily="66" charset="0"/>
                <a:ea typeface="新細明體" panose="02020500000000000000" pitchFamily="18" charset="-120"/>
                <a:cs typeface="+mn-cs"/>
              </a:rPr>
              <a:t>Underscores </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panose="030F0702030302020204" pitchFamily="66" charset="0"/>
                <a:ea typeface="新細明體" panose="02020500000000000000" pitchFamily="18" charset="-120"/>
                <a:cs typeface="+mn-cs"/>
              </a:rPr>
              <a:t>are ignored</a:t>
            </a:r>
          </a:p>
        </p:txBody>
      </p:sp>
      <p:sp>
        <p:nvSpPr>
          <p:cNvPr id="10" name="Text Box 10"/>
          <p:cNvSpPr txBox="1">
            <a:spLocks noChangeArrowheads="1"/>
          </p:cNvSpPr>
          <p:nvPr/>
        </p:nvSpPr>
        <p:spPr bwMode="auto">
          <a:xfrm>
            <a:off x="1843088" y="3905250"/>
            <a:ext cx="1316037" cy="5492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panose="030F0702030302020204" pitchFamily="66" charset="0"/>
                <a:ea typeface="新細明體" panose="02020500000000000000" pitchFamily="18" charset="-120"/>
                <a:cs typeface="+mn-cs"/>
              </a:rPr>
              <a:t>Base format</a:t>
            </a:r>
          </a:p>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panose="030F0702030302020204" pitchFamily="66" charset="0"/>
                <a:ea typeface="新細明體" panose="02020500000000000000" pitchFamily="18" charset="-120"/>
                <a:cs typeface="+mn-cs"/>
              </a:rPr>
              <a:t>(d,b,o,h)</a:t>
            </a:r>
          </a:p>
        </p:txBody>
      </p:sp>
      <p:sp>
        <p:nvSpPr>
          <p:cNvPr id="11" name="Text Box 11"/>
          <p:cNvSpPr txBox="1">
            <a:spLocks noChangeArrowheads="1"/>
          </p:cNvSpPr>
          <p:nvPr/>
        </p:nvSpPr>
        <p:spPr bwMode="auto">
          <a:xfrm>
            <a:off x="1089025" y="4683125"/>
            <a:ext cx="2765425" cy="5492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defTabSz="1019175">
              <a:defRPr sz="2400">
                <a:solidFill>
                  <a:schemeClr val="tx1"/>
                </a:solidFill>
                <a:latin typeface="Times New Roman" panose="02020603050405020304" pitchFamily="18" charset="0"/>
              </a:defRPr>
            </a:lvl1pPr>
            <a:lvl2pPr marL="509588" algn="l" defTabSz="1019175">
              <a:defRPr sz="2400">
                <a:solidFill>
                  <a:schemeClr val="tx1"/>
                </a:solidFill>
                <a:latin typeface="Times New Roman" panose="02020603050405020304" pitchFamily="18" charset="0"/>
              </a:defRPr>
            </a:lvl2pPr>
            <a:lvl3pPr marL="1019175" algn="l" defTabSz="1019175">
              <a:defRPr sz="2400">
                <a:solidFill>
                  <a:schemeClr val="tx1"/>
                </a:solidFill>
                <a:latin typeface="Times New Roman" panose="02020603050405020304" pitchFamily="18" charset="0"/>
              </a:defRPr>
            </a:lvl3pPr>
            <a:lvl4pPr marL="1528763" algn="l" defTabSz="1019175">
              <a:defRPr sz="2400">
                <a:solidFill>
                  <a:schemeClr val="tx1"/>
                </a:solidFill>
                <a:latin typeface="Times New Roman" panose="02020603050405020304" pitchFamily="18" charset="0"/>
              </a:defRPr>
            </a:lvl4pPr>
            <a:lvl5pPr marL="2038350" algn="l" defTabSz="1019175">
              <a:defRPr sz="2400">
                <a:solidFill>
                  <a:schemeClr val="tx1"/>
                </a:solidFill>
                <a:latin typeface="Times New Roman" panose="02020603050405020304" pitchFamily="18" charset="0"/>
              </a:defRPr>
            </a:lvl5pPr>
            <a:lvl6pPr marL="2495550" defTabSz="1019175" fontAlgn="base">
              <a:spcBef>
                <a:spcPct val="0"/>
              </a:spcBef>
              <a:spcAft>
                <a:spcPct val="0"/>
              </a:spcAft>
              <a:defRPr sz="2400">
                <a:solidFill>
                  <a:schemeClr val="tx1"/>
                </a:solidFill>
                <a:latin typeface="Times New Roman" panose="02020603050405020304" pitchFamily="18" charset="0"/>
              </a:defRPr>
            </a:lvl6pPr>
            <a:lvl7pPr marL="2952750" defTabSz="1019175" fontAlgn="base">
              <a:spcBef>
                <a:spcPct val="0"/>
              </a:spcBef>
              <a:spcAft>
                <a:spcPct val="0"/>
              </a:spcAft>
              <a:defRPr sz="2400">
                <a:solidFill>
                  <a:schemeClr val="tx1"/>
                </a:solidFill>
                <a:latin typeface="Times New Roman" panose="02020603050405020304" pitchFamily="18" charset="0"/>
              </a:defRPr>
            </a:lvl7pPr>
            <a:lvl8pPr marL="3409950" defTabSz="1019175" fontAlgn="base">
              <a:spcBef>
                <a:spcPct val="0"/>
              </a:spcBef>
              <a:spcAft>
                <a:spcPct val="0"/>
              </a:spcAft>
              <a:defRPr sz="2400">
                <a:solidFill>
                  <a:schemeClr val="tx1"/>
                </a:solidFill>
                <a:latin typeface="Times New Roman" panose="02020603050405020304" pitchFamily="18" charset="0"/>
              </a:defRPr>
            </a:lvl8pPr>
            <a:lvl9pPr marL="3867150" defTabSz="1019175" fontAlgn="base">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0" fontAlgn="base" latinLnBrk="0" hangingPunct="0">
              <a:lnSpc>
                <a:spcPct val="100000"/>
              </a:lnSpc>
              <a:spcBef>
                <a:spcPct val="0"/>
              </a:spcBef>
              <a:spcAft>
                <a:spcPct val="0"/>
              </a:spcAft>
              <a:buClrTx/>
              <a:buSzTx/>
              <a:buFontTx/>
              <a:buNone/>
              <a:tabLst/>
              <a:defRPr/>
            </a:pPr>
            <a:r>
              <a:rPr kumimoji="0" lang="en-US" altLang="zh-TW" sz="1800" b="0" i="0" u="none" strike="noStrike" kern="1200" cap="none" spc="0" normalizeH="0" baseline="0" noProof="0">
                <a:ln>
                  <a:noFill/>
                </a:ln>
                <a:solidFill>
                  <a:srgbClr val="000000"/>
                </a:solidFill>
                <a:effectLst/>
                <a:uLnTx/>
                <a:uFillTx/>
                <a:latin typeface="Comic Sans MS" panose="030F0702030302020204" pitchFamily="66" charset="0"/>
                <a:ea typeface="新細明體" panose="02020500000000000000" pitchFamily="18" charset="-120"/>
                <a:cs typeface="+mn-cs"/>
              </a:rPr>
              <a:t>Decimal number representing size in bits</a:t>
            </a:r>
          </a:p>
        </p:txBody>
      </p:sp>
      <p:sp>
        <p:nvSpPr>
          <p:cNvPr id="12" name="Text Box 12"/>
          <p:cNvSpPr txBox="1">
            <a:spLocks noChangeArrowheads="1"/>
          </p:cNvSpPr>
          <p:nvPr/>
        </p:nvSpPr>
        <p:spPr bwMode="auto">
          <a:xfrm>
            <a:off x="4930775" y="5165725"/>
            <a:ext cx="3222625" cy="1006475"/>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25000"/>
              </a:spcBef>
              <a:spcAft>
                <a:spcPct val="0"/>
              </a:spcAft>
              <a:buClrTx/>
              <a:buSzPct val="110000"/>
              <a:buFontTx/>
              <a:buNone/>
              <a:tabLst/>
              <a:defRPr/>
            </a:pPr>
            <a:r>
              <a:rPr kumimoji="0" lang="en-US" altLang="zh-TW" sz="2000" b="1" i="0" u="none" strike="noStrike" kern="1200" cap="none" spc="0" normalizeH="0" baseline="0" noProof="0">
                <a:ln>
                  <a:noFill/>
                </a:ln>
                <a:solidFill>
                  <a:srgbClr val="FF0000"/>
                </a:solidFill>
                <a:effectLst/>
                <a:uLnTx/>
                <a:uFillTx/>
                <a:latin typeface="Arial" panose="020B0604020202020204" pitchFamily="34" charset="0"/>
                <a:ea typeface="新細明體" panose="02020500000000000000" pitchFamily="18" charset="-120"/>
                <a:cs typeface="+mn-cs"/>
              </a:rPr>
              <a:t>We’ll learn how to actually assign literals to nets a little later</a:t>
            </a:r>
          </a:p>
        </p:txBody>
      </p:sp>
      <p:sp>
        <p:nvSpPr>
          <p:cNvPr id="14" name="矩形 13"/>
          <p:cNvSpPr/>
          <p:nvPr/>
        </p:nvSpPr>
        <p:spPr>
          <a:xfrm>
            <a:off x="551384" y="6612961"/>
            <a:ext cx="208941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6.375 Complex Digital Systems</a:t>
            </a:r>
          </a:p>
        </p:txBody>
      </p:sp>
    </p:spTree>
    <p:extLst>
      <p:ext uri="{BB962C8B-B14F-4D97-AF65-F5344CB8AC3E}">
        <p14:creationId xmlns:p14="http://schemas.microsoft.com/office/powerpoint/2010/main" val="30438262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Constants: </a:t>
            </a:r>
            <a:r>
              <a:rPr lang="en-US" altLang="zh-TW" dirty="0"/>
              <a:t>Number Representation</a:t>
            </a:r>
            <a:endParaRPr lang="zh-TW" altLang="en-US" dirty="0"/>
          </a:p>
        </p:txBody>
      </p:sp>
      <p:sp>
        <p:nvSpPr>
          <p:cNvPr id="3" name="Content Placeholder 2"/>
          <p:cNvSpPr>
            <a:spLocks noGrp="1"/>
          </p:cNvSpPr>
          <p:nvPr>
            <p:ph idx="1"/>
          </p:nvPr>
        </p:nvSpPr>
        <p:spPr>
          <a:xfrm>
            <a:off x="609600" y="1357314"/>
            <a:ext cx="10972800" cy="5364162"/>
          </a:xfrm>
        </p:spPr>
        <p:txBody>
          <a:bodyPr>
            <a:normAutofit lnSpcReduction="10000"/>
          </a:bodyPr>
          <a:lstStyle/>
          <a:p>
            <a:r>
              <a:rPr lang="en-US" altLang="zh-TW" dirty="0"/>
              <a:t>Integer</a:t>
            </a:r>
          </a:p>
          <a:p>
            <a:pPr lvl="1"/>
            <a:r>
              <a:rPr lang="en-US" altLang="zh-TW" dirty="0"/>
              <a:t>Syntax: </a:t>
            </a:r>
            <a:r>
              <a:rPr lang="en-US" altLang="zh-TW" dirty="0">
                <a:latin typeface="Courier New" pitchFamily="49" charset="0"/>
                <a:cs typeface="Courier New" pitchFamily="49" charset="0"/>
              </a:rPr>
              <a:t>&lt;size&gt;’&lt;base format&gt;&lt;value&gt;</a:t>
            </a:r>
          </a:p>
          <a:p>
            <a:pPr lvl="2"/>
            <a:r>
              <a:rPr lang="en-US" altLang="zh-TW" dirty="0"/>
              <a:t>Decimal: </a:t>
            </a:r>
            <a:r>
              <a:rPr lang="en-US" altLang="zh-TW" dirty="0">
                <a:latin typeface="Courier New" pitchFamily="49" charset="0"/>
                <a:cs typeface="Courier New" pitchFamily="49" charset="0"/>
              </a:rPr>
              <a:t>8’</a:t>
            </a:r>
            <a:r>
              <a:rPr lang="en-US" altLang="zh-TW" b="1" dirty="0">
                <a:solidFill>
                  <a:srgbClr val="0000FF"/>
                </a:solidFill>
                <a:latin typeface="Courier New" pitchFamily="49" charset="0"/>
                <a:cs typeface="Courier New" pitchFamily="49" charset="0"/>
              </a:rPr>
              <a:t>d</a:t>
            </a:r>
            <a:r>
              <a:rPr lang="en-US" altLang="zh-TW" dirty="0">
                <a:latin typeface="Courier New" pitchFamily="49" charset="0"/>
                <a:cs typeface="Courier New" pitchFamily="49" charset="0"/>
              </a:rPr>
              <a:t>79</a:t>
            </a:r>
          </a:p>
          <a:p>
            <a:pPr lvl="2"/>
            <a:r>
              <a:rPr lang="en-US" altLang="zh-TW" dirty="0"/>
              <a:t>Binary: </a:t>
            </a:r>
            <a:r>
              <a:rPr lang="en-US" altLang="zh-TW" dirty="0">
                <a:latin typeface="Courier New" pitchFamily="49" charset="0"/>
                <a:cs typeface="Courier New" pitchFamily="49" charset="0"/>
              </a:rPr>
              <a:t>8’</a:t>
            </a:r>
            <a:r>
              <a:rPr lang="en-US" altLang="zh-TW" b="1" dirty="0">
                <a:solidFill>
                  <a:srgbClr val="0000FF"/>
                </a:solidFill>
                <a:latin typeface="Courier New" pitchFamily="49" charset="0"/>
                <a:cs typeface="Courier New" pitchFamily="49" charset="0"/>
              </a:rPr>
              <a:t>b</a:t>
            </a:r>
            <a:r>
              <a:rPr lang="en-US" altLang="zh-TW" dirty="0">
                <a:latin typeface="Courier New" pitchFamily="49" charset="0"/>
                <a:cs typeface="Courier New" pitchFamily="49" charset="0"/>
              </a:rPr>
              <a:t>0100</a:t>
            </a:r>
            <a:r>
              <a:rPr lang="en-US" altLang="zh-TW" b="1" dirty="0">
                <a:solidFill>
                  <a:srgbClr val="0000FF"/>
                </a:solidFill>
                <a:latin typeface="Courier New" pitchFamily="49" charset="0"/>
                <a:cs typeface="Courier New" pitchFamily="49" charset="0"/>
              </a:rPr>
              <a:t>_</a:t>
            </a:r>
            <a:r>
              <a:rPr lang="en-US" altLang="zh-TW" dirty="0">
                <a:latin typeface="Courier New" pitchFamily="49" charset="0"/>
                <a:cs typeface="Courier New" pitchFamily="49" charset="0"/>
              </a:rPr>
              <a:t>1111</a:t>
            </a:r>
          </a:p>
          <a:p>
            <a:pPr lvl="2"/>
            <a:r>
              <a:rPr lang="en-US" altLang="zh-TW" dirty="0"/>
              <a:t>Octal: </a:t>
            </a:r>
            <a:r>
              <a:rPr lang="en-US" altLang="zh-TW" dirty="0">
                <a:latin typeface="Courier New" pitchFamily="49" charset="0"/>
                <a:cs typeface="Courier New" pitchFamily="49" charset="0"/>
              </a:rPr>
              <a:t>8’</a:t>
            </a:r>
            <a:r>
              <a:rPr lang="en-US" altLang="zh-TW" b="1" dirty="0">
                <a:solidFill>
                  <a:srgbClr val="0000FF"/>
                </a:solidFill>
                <a:latin typeface="Courier New" pitchFamily="49" charset="0"/>
                <a:cs typeface="Courier New" pitchFamily="49" charset="0"/>
              </a:rPr>
              <a:t>o</a:t>
            </a:r>
            <a:r>
              <a:rPr lang="en-US" altLang="zh-TW" dirty="0">
                <a:latin typeface="Courier New" pitchFamily="49" charset="0"/>
                <a:cs typeface="Courier New" pitchFamily="49" charset="0"/>
              </a:rPr>
              <a:t>117</a:t>
            </a:r>
          </a:p>
          <a:p>
            <a:pPr lvl="2"/>
            <a:r>
              <a:rPr lang="en-US" altLang="zh-TW" dirty="0"/>
              <a:t>Hexadecimal: </a:t>
            </a:r>
            <a:r>
              <a:rPr lang="en-US" altLang="zh-TW" dirty="0">
                <a:latin typeface="Courier New" pitchFamily="49" charset="0"/>
                <a:cs typeface="Courier New" pitchFamily="49" charset="0"/>
              </a:rPr>
              <a:t>8’</a:t>
            </a:r>
            <a:r>
              <a:rPr lang="en-US" altLang="zh-TW" b="1" dirty="0">
                <a:solidFill>
                  <a:srgbClr val="0000FF"/>
                </a:solidFill>
                <a:latin typeface="Courier New" pitchFamily="49" charset="0"/>
                <a:cs typeface="Courier New" pitchFamily="49" charset="0"/>
              </a:rPr>
              <a:t>h</a:t>
            </a:r>
            <a:r>
              <a:rPr lang="en-US" altLang="zh-TW" dirty="0">
                <a:latin typeface="Courier New" pitchFamily="49" charset="0"/>
                <a:cs typeface="Courier New" pitchFamily="49" charset="0"/>
              </a:rPr>
              <a:t>4f = 8’</a:t>
            </a:r>
            <a:r>
              <a:rPr lang="en-US" altLang="zh-TW" b="1" dirty="0">
                <a:solidFill>
                  <a:srgbClr val="0000FF"/>
                </a:solidFill>
                <a:latin typeface="Courier New" pitchFamily="49" charset="0"/>
                <a:cs typeface="Courier New" pitchFamily="49" charset="0"/>
              </a:rPr>
              <a:t>h</a:t>
            </a:r>
            <a:r>
              <a:rPr lang="en-US" altLang="zh-TW" dirty="0">
                <a:latin typeface="Courier New" pitchFamily="49" charset="0"/>
                <a:cs typeface="Courier New" pitchFamily="49" charset="0"/>
              </a:rPr>
              <a:t>4F</a:t>
            </a:r>
          </a:p>
          <a:p>
            <a:pPr lvl="1"/>
            <a:r>
              <a:rPr lang="en-US" altLang="zh-TW" dirty="0"/>
              <a:t>Negative value stored by </a:t>
            </a:r>
            <a:r>
              <a:rPr lang="en-US" altLang="zh-TW" dirty="0">
                <a:solidFill>
                  <a:srgbClr val="FF0000"/>
                </a:solidFill>
              </a:rPr>
              <a:t>2’s complement</a:t>
            </a:r>
          </a:p>
          <a:p>
            <a:pPr lvl="1"/>
            <a:r>
              <a:rPr lang="en-US" altLang="zh-TW" dirty="0"/>
              <a:t>Bit value</a:t>
            </a:r>
          </a:p>
          <a:p>
            <a:pPr lvl="2"/>
            <a:r>
              <a:rPr lang="en-US" altLang="zh-TW" b="1" dirty="0">
                <a:solidFill>
                  <a:srgbClr val="0000FF"/>
                </a:solidFill>
              </a:rPr>
              <a:t>1, 0</a:t>
            </a:r>
            <a:r>
              <a:rPr lang="en-US" altLang="zh-TW" sz="1700" dirty="0"/>
              <a:t>: logic high and low</a:t>
            </a:r>
          </a:p>
          <a:p>
            <a:pPr lvl="2"/>
            <a:r>
              <a:rPr lang="en-US" altLang="zh-TW" b="1" dirty="0">
                <a:solidFill>
                  <a:srgbClr val="0000FF"/>
                </a:solidFill>
              </a:rPr>
              <a:t>Z</a:t>
            </a:r>
            <a:r>
              <a:rPr lang="en-US" altLang="zh-TW" sz="2100" dirty="0"/>
              <a:t>:</a:t>
            </a:r>
            <a:r>
              <a:rPr lang="en-US" altLang="zh-TW" dirty="0"/>
              <a:t> high impedance</a:t>
            </a:r>
          </a:p>
          <a:p>
            <a:pPr lvl="2"/>
            <a:r>
              <a:rPr lang="en-US" altLang="zh-TW" b="1" dirty="0">
                <a:solidFill>
                  <a:srgbClr val="0000FF"/>
                </a:solidFill>
              </a:rPr>
              <a:t>X</a:t>
            </a:r>
            <a:r>
              <a:rPr lang="en-US" altLang="zh-TW" dirty="0"/>
              <a:t>: unknown</a:t>
            </a:r>
          </a:p>
          <a:p>
            <a:pPr lvl="2"/>
            <a:r>
              <a:rPr lang="en-US" altLang="zh-TW" b="1" dirty="0">
                <a:solidFill>
                  <a:srgbClr val="0000FF"/>
                </a:solidFill>
              </a:rPr>
              <a:t>?</a:t>
            </a:r>
            <a:r>
              <a:rPr lang="en-US" altLang="zh-TW" dirty="0"/>
              <a:t>: don’t care</a:t>
            </a:r>
          </a:p>
          <a:p>
            <a:pPr lvl="1"/>
            <a:r>
              <a:rPr lang="en-US" altLang="zh-TW" spc="-5" dirty="0">
                <a:latin typeface="Calibri"/>
                <a:cs typeface="Calibri"/>
              </a:rPr>
              <a:t>Default size </a:t>
            </a:r>
            <a:r>
              <a:rPr lang="en-US" altLang="zh-TW" dirty="0">
                <a:latin typeface="Calibri"/>
                <a:cs typeface="Calibri"/>
              </a:rPr>
              <a:t>is </a:t>
            </a:r>
            <a:r>
              <a:rPr lang="en-US" altLang="zh-TW" spc="-5" dirty="0">
                <a:solidFill>
                  <a:srgbClr val="C00000"/>
                </a:solidFill>
                <a:latin typeface="Calibri"/>
                <a:cs typeface="Calibri"/>
              </a:rPr>
              <a:t>32-bits decimal</a:t>
            </a:r>
            <a:r>
              <a:rPr lang="en-US" altLang="zh-TW" spc="-10" dirty="0">
                <a:solidFill>
                  <a:srgbClr val="C00000"/>
                </a:solidFill>
                <a:latin typeface="Calibri"/>
                <a:cs typeface="Calibri"/>
              </a:rPr>
              <a:t> </a:t>
            </a:r>
            <a:r>
              <a:rPr lang="en-US" altLang="zh-TW" spc="-5" dirty="0">
                <a:latin typeface="Calibri"/>
                <a:cs typeface="Calibri"/>
              </a:rPr>
              <a:t>number</a:t>
            </a:r>
          </a:p>
          <a:p>
            <a:pPr lvl="2"/>
            <a:r>
              <a:rPr lang="en-US" altLang="zh-TW" spc="-5" dirty="0">
                <a:latin typeface="Calibri"/>
                <a:cs typeface="Calibri"/>
              </a:rPr>
              <a:t>When no base is specified</a:t>
            </a:r>
            <a:endParaRPr lang="en-US" altLang="zh-TW" dirty="0">
              <a:latin typeface="Calibri"/>
              <a:cs typeface="Calibri"/>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
        <p:nvSpPr>
          <p:cNvPr id="5" name="矩形 4"/>
          <p:cNvSpPr/>
          <p:nvPr/>
        </p:nvSpPr>
        <p:spPr>
          <a:xfrm>
            <a:off x="5015880" y="1085894"/>
            <a:ext cx="39498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Size: number of bits (optional)</a:t>
            </a:r>
            <a:endParaRPr kumimoji="0" lang="en-US" altLang="zh-TW" sz="24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
        <p:nvSpPr>
          <p:cNvPr id="6" name="文字方塊 5"/>
          <p:cNvSpPr txBox="1"/>
          <p:nvPr/>
        </p:nvSpPr>
        <p:spPr>
          <a:xfrm>
            <a:off x="5519936" y="270892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
        <p:nvSpPr>
          <p:cNvPr id="7" name="矩形 6"/>
          <p:cNvSpPr/>
          <p:nvPr/>
        </p:nvSpPr>
        <p:spPr>
          <a:xfrm>
            <a:off x="5087888" y="2488710"/>
            <a:ext cx="523117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Underscore _ is ignored, for easy to read</a:t>
            </a:r>
            <a:endParaRPr kumimoji="0" lang="en-US" altLang="zh-TW" sz="24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cxnSp>
        <p:nvCxnSpPr>
          <p:cNvPr id="9" name="直線單箭頭接點 8"/>
          <p:cNvCxnSpPr/>
          <p:nvPr/>
        </p:nvCxnSpPr>
        <p:spPr>
          <a:xfrm flipH="1">
            <a:off x="4583832" y="2708920"/>
            <a:ext cx="504056" cy="1062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3215680" y="1364611"/>
            <a:ext cx="1629482" cy="55222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3626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Constants: </a:t>
            </a:r>
            <a:r>
              <a:rPr lang="en-US" altLang="zh-TW" dirty="0"/>
              <a:t>More examples</a:t>
            </a:r>
            <a:endParaRPr lang="zh-TW" altLang="en-US" dirty="0"/>
          </a:p>
        </p:txBody>
      </p:sp>
      <p:sp>
        <p:nvSpPr>
          <p:cNvPr id="3" name="Content Placeholder 2"/>
          <p:cNvSpPr>
            <a:spLocks noGrp="1"/>
          </p:cNvSpPr>
          <p:nvPr>
            <p:ph idx="1"/>
          </p:nvPr>
        </p:nvSpPr>
        <p:spPr/>
        <p:txBody>
          <a:bodyPr>
            <a:normAutofit/>
          </a:bodyPr>
          <a:lstStyle/>
          <a:p>
            <a:pPr>
              <a:lnSpc>
                <a:spcPct val="120000"/>
              </a:lnSpc>
            </a:pPr>
            <a:r>
              <a:rPr lang="en-US" altLang="zh-TW" sz="2000" dirty="0"/>
              <a:t>Example</a:t>
            </a:r>
          </a:p>
          <a:p>
            <a:pPr lvl="1">
              <a:lnSpc>
                <a:spcPct val="120000"/>
              </a:lnSpc>
              <a:buNone/>
            </a:pPr>
            <a:r>
              <a:rPr lang="en-US" altLang="zh-TW" sz="1800" dirty="0">
                <a:solidFill>
                  <a:schemeClr val="hlink"/>
                </a:solidFill>
                <a:latin typeface="Consolas" panose="020B0609020204030204" pitchFamily="49" charset="0"/>
                <a:cs typeface="Courier New" pitchFamily="49" charset="0"/>
              </a:rPr>
              <a:t>4’b</a:t>
            </a:r>
            <a:r>
              <a:rPr lang="en-US" altLang="zh-TW" sz="1800" dirty="0">
                <a:solidFill>
                  <a:schemeClr val="folHlink"/>
                </a:solidFill>
                <a:latin typeface="Consolas" panose="020B0609020204030204" pitchFamily="49" charset="0"/>
                <a:cs typeface="Courier New" pitchFamily="49" charset="0"/>
              </a:rPr>
              <a:t>0</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4-bit 0000</a:t>
            </a:r>
            <a:endParaRPr lang="en-US" altLang="zh-TW" sz="1800" dirty="0">
              <a:solidFill>
                <a:srgbClr val="0000FF"/>
              </a:solidFill>
              <a:latin typeface="Consolas" panose="020B0609020204030204" pitchFamily="49" charset="0"/>
              <a:cs typeface="Courier New" pitchFamily="49" charset="0"/>
            </a:endParaRPr>
          </a:p>
          <a:p>
            <a:pPr lvl="1">
              <a:lnSpc>
                <a:spcPct val="120000"/>
              </a:lnSpc>
              <a:buNone/>
            </a:pPr>
            <a:r>
              <a:rPr lang="en-US" altLang="zh-TW" sz="1800" dirty="0">
                <a:solidFill>
                  <a:schemeClr val="hlink"/>
                </a:solidFill>
                <a:latin typeface="Consolas" panose="020B0609020204030204" pitchFamily="49" charset="0"/>
                <a:cs typeface="Courier New" pitchFamily="49" charset="0"/>
              </a:rPr>
              <a:t>4’b</a:t>
            </a:r>
            <a:r>
              <a:rPr lang="en-US" altLang="zh-TW" sz="1800" dirty="0">
                <a:solidFill>
                  <a:schemeClr val="folHlink"/>
                </a:solidFill>
                <a:latin typeface="Consolas" panose="020B0609020204030204" pitchFamily="49" charset="0"/>
                <a:cs typeface="Courier New" pitchFamily="49" charset="0"/>
              </a:rPr>
              <a:t>1001</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4-bit 1001</a:t>
            </a:r>
            <a:endParaRPr lang="en-US" altLang="zh-TW" sz="1800" dirty="0">
              <a:solidFill>
                <a:srgbClr val="0000FF"/>
              </a:solidFill>
              <a:latin typeface="Consolas" panose="020B0609020204030204" pitchFamily="49" charset="0"/>
              <a:cs typeface="Courier New" pitchFamily="49" charset="0"/>
            </a:endParaRPr>
          </a:p>
          <a:p>
            <a:pPr lvl="1">
              <a:lnSpc>
                <a:spcPct val="120000"/>
              </a:lnSpc>
              <a:buNone/>
            </a:pPr>
            <a:r>
              <a:rPr lang="en-US" altLang="zh-TW" sz="1800" dirty="0">
                <a:solidFill>
                  <a:schemeClr val="hlink"/>
                </a:solidFill>
                <a:latin typeface="Consolas" panose="020B0609020204030204" pitchFamily="49" charset="0"/>
                <a:cs typeface="Courier New" pitchFamily="49" charset="0"/>
              </a:rPr>
              <a:t>8’b</a:t>
            </a:r>
            <a:r>
              <a:rPr lang="en-US" altLang="zh-TW" sz="1800" dirty="0">
                <a:solidFill>
                  <a:schemeClr val="folHlink"/>
                </a:solidFill>
                <a:latin typeface="Consolas" panose="020B0609020204030204" pitchFamily="49" charset="0"/>
                <a:cs typeface="Courier New" pitchFamily="49" charset="0"/>
              </a:rPr>
              <a:t>1111</a:t>
            </a:r>
            <a:r>
              <a:rPr lang="en-US" altLang="zh-TW" sz="1800" dirty="0">
                <a:solidFill>
                  <a:srgbClr val="FF0000"/>
                </a:solidFill>
                <a:latin typeface="Consolas" panose="020B0609020204030204" pitchFamily="49" charset="0"/>
                <a:cs typeface="Courier New" pitchFamily="49" charset="0"/>
              </a:rPr>
              <a:t>_</a:t>
            </a:r>
            <a:r>
              <a:rPr lang="en-US" altLang="zh-TW" sz="1800" dirty="0">
                <a:solidFill>
                  <a:schemeClr val="folHlink"/>
                </a:solidFill>
                <a:latin typeface="Consolas" panose="020B0609020204030204" pitchFamily="49" charset="0"/>
                <a:cs typeface="Courier New" pitchFamily="49" charset="0"/>
              </a:rPr>
              <a:t>1111</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8-bit 1111 1111, </a:t>
            </a:r>
            <a:r>
              <a:rPr lang="en-US" altLang="zh-TW" sz="1800" spc="-5" dirty="0">
                <a:solidFill>
                  <a:srgbClr val="FF0000"/>
                </a:solidFill>
                <a:latin typeface="Consolas" panose="020B0609020204030204" pitchFamily="49" charset="0"/>
                <a:cs typeface="Calibri"/>
              </a:rPr>
              <a:t>‘_’ </a:t>
            </a:r>
            <a:r>
              <a:rPr lang="en-US" altLang="zh-TW" sz="1800" spc="-15" dirty="0">
                <a:solidFill>
                  <a:srgbClr val="FF0000"/>
                </a:solidFill>
                <a:latin typeface="Consolas" panose="020B0609020204030204" pitchFamily="49" charset="0"/>
                <a:cs typeface="Calibri"/>
              </a:rPr>
              <a:t>underscore </a:t>
            </a:r>
            <a:r>
              <a:rPr lang="en-US" altLang="zh-TW" sz="1800" spc="-10" dirty="0">
                <a:solidFill>
                  <a:srgbClr val="FF0000"/>
                </a:solidFill>
                <a:latin typeface="Consolas" panose="020B0609020204030204" pitchFamily="49" charset="0"/>
                <a:cs typeface="Calibri"/>
              </a:rPr>
              <a:t>can </a:t>
            </a:r>
            <a:r>
              <a:rPr lang="en-US" altLang="zh-TW" sz="1800" spc="-5" dirty="0">
                <a:solidFill>
                  <a:srgbClr val="FF0000"/>
                </a:solidFill>
                <a:latin typeface="Consolas" panose="020B0609020204030204" pitchFamily="49" charset="0"/>
                <a:cs typeface="Calibri"/>
              </a:rPr>
              <a:t>be </a:t>
            </a:r>
            <a:r>
              <a:rPr lang="en-US" altLang="zh-TW" sz="1800" spc="-10" dirty="0">
                <a:solidFill>
                  <a:srgbClr val="FF0000"/>
                </a:solidFill>
                <a:latin typeface="Consolas" panose="020B0609020204030204" pitchFamily="49" charset="0"/>
                <a:cs typeface="Calibri"/>
              </a:rPr>
              <a:t>use </a:t>
            </a:r>
            <a:r>
              <a:rPr lang="en-US" altLang="zh-TW" sz="1800" spc="-25" dirty="0">
                <a:solidFill>
                  <a:srgbClr val="FF0000"/>
                </a:solidFill>
                <a:latin typeface="Consolas" panose="020B0609020204030204" pitchFamily="49" charset="0"/>
                <a:cs typeface="Calibri"/>
              </a:rPr>
              <a:t>for</a:t>
            </a:r>
            <a:r>
              <a:rPr lang="en-US" altLang="zh-TW" sz="1800" spc="75" dirty="0">
                <a:solidFill>
                  <a:srgbClr val="FF0000"/>
                </a:solidFill>
                <a:latin typeface="Consolas" panose="020B0609020204030204" pitchFamily="49" charset="0"/>
                <a:cs typeface="Calibri"/>
              </a:rPr>
              <a:t> </a:t>
            </a:r>
            <a:r>
              <a:rPr lang="en-US" altLang="zh-TW" sz="1800" spc="-5" dirty="0">
                <a:solidFill>
                  <a:srgbClr val="FF0000"/>
                </a:solidFill>
                <a:latin typeface="Consolas" panose="020B0609020204030204" pitchFamily="49" charset="0"/>
                <a:cs typeface="Calibri"/>
              </a:rPr>
              <a:t>readability</a:t>
            </a:r>
            <a:endParaRPr lang="en-US" altLang="zh-TW" sz="1800" dirty="0">
              <a:solidFill>
                <a:srgbClr val="FF0000"/>
              </a:solidFill>
              <a:latin typeface="Consolas" panose="020B0609020204030204" pitchFamily="49" charset="0"/>
              <a:cs typeface="Courier New" pitchFamily="49" charset="0"/>
            </a:endParaRPr>
          </a:p>
          <a:p>
            <a:pPr lvl="1">
              <a:lnSpc>
                <a:spcPct val="120000"/>
              </a:lnSpc>
              <a:buNone/>
            </a:pPr>
            <a:r>
              <a:rPr lang="en-US" altLang="zh-TW" sz="1800" dirty="0">
                <a:solidFill>
                  <a:schemeClr val="hlink"/>
                </a:solidFill>
                <a:latin typeface="Consolas" panose="020B0609020204030204" pitchFamily="49" charset="0"/>
                <a:cs typeface="Courier New" pitchFamily="49" charset="0"/>
              </a:rPr>
              <a:t>16’h</a:t>
            </a:r>
            <a:r>
              <a:rPr lang="en-US" altLang="zh-TW" sz="1800" dirty="0">
                <a:solidFill>
                  <a:schemeClr val="folHlink"/>
                </a:solidFill>
                <a:latin typeface="Consolas" panose="020B0609020204030204" pitchFamily="49" charset="0"/>
                <a:cs typeface="Courier New" pitchFamily="49" charset="0"/>
              </a:rPr>
              <a:t>fe12</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16-bit 1111 1110 0001 0010</a:t>
            </a:r>
            <a:endParaRPr lang="en-US" altLang="zh-TW" sz="1800" dirty="0">
              <a:solidFill>
                <a:srgbClr val="0000FF"/>
              </a:solidFill>
              <a:latin typeface="Consolas" panose="020B0609020204030204" pitchFamily="49" charset="0"/>
              <a:cs typeface="Courier New" pitchFamily="49" charset="0"/>
            </a:endParaRPr>
          </a:p>
          <a:p>
            <a:pPr lvl="1">
              <a:lnSpc>
                <a:spcPct val="120000"/>
              </a:lnSpc>
              <a:buNone/>
            </a:pPr>
            <a:r>
              <a:rPr lang="en-US" altLang="zh-TW" sz="1800" dirty="0">
                <a:solidFill>
                  <a:schemeClr val="hlink"/>
                </a:solidFill>
                <a:latin typeface="Consolas" panose="020B0609020204030204" pitchFamily="49" charset="0"/>
                <a:cs typeface="Courier New" pitchFamily="49" charset="0"/>
              </a:rPr>
              <a:t>9’o</a:t>
            </a:r>
            <a:r>
              <a:rPr lang="en-US" altLang="zh-TW" sz="1800" dirty="0">
                <a:solidFill>
                  <a:schemeClr val="folHlink"/>
                </a:solidFill>
                <a:latin typeface="Consolas" panose="020B0609020204030204" pitchFamily="49" charset="0"/>
                <a:cs typeface="Courier New" pitchFamily="49" charset="0"/>
              </a:rPr>
              <a:t>457</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9-bit 100 101 111 </a:t>
            </a:r>
            <a:endParaRPr lang="en-US" altLang="zh-TW" sz="1800" dirty="0">
              <a:solidFill>
                <a:srgbClr val="0000FF"/>
              </a:solidFill>
              <a:latin typeface="Consolas" panose="020B0609020204030204" pitchFamily="49" charset="0"/>
              <a:cs typeface="Courier New" pitchFamily="49" charset="0"/>
            </a:endParaRPr>
          </a:p>
          <a:p>
            <a:pPr lvl="1">
              <a:lnSpc>
                <a:spcPct val="120000"/>
              </a:lnSpc>
              <a:buNone/>
            </a:pPr>
            <a:r>
              <a:rPr lang="en-US" altLang="zh-TW" sz="1800" dirty="0">
                <a:solidFill>
                  <a:schemeClr val="hlink"/>
                </a:solidFill>
                <a:latin typeface="Consolas" panose="020B0609020204030204" pitchFamily="49" charset="0"/>
                <a:cs typeface="Courier New" pitchFamily="49" charset="0"/>
              </a:rPr>
              <a:t>8’d</a:t>
            </a:r>
            <a:r>
              <a:rPr lang="en-US" altLang="zh-TW" sz="1800" dirty="0">
                <a:solidFill>
                  <a:schemeClr val="folHlink"/>
                </a:solidFill>
                <a:latin typeface="Consolas" panose="020B0609020204030204" pitchFamily="49" charset="0"/>
                <a:cs typeface="Courier New" pitchFamily="49" charset="0"/>
              </a:rPr>
              <a:t>220</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8-bit decimal 220</a:t>
            </a:r>
            <a:endParaRPr lang="en-US" altLang="zh-TW" sz="1800" dirty="0">
              <a:solidFill>
                <a:srgbClr val="0000FF"/>
              </a:solidFill>
              <a:latin typeface="Consolas" panose="020B0609020204030204" pitchFamily="49" charset="0"/>
              <a:cs typeface="Courier New" pitchFamily="49" charset="0"/>
            </a:endParaRPr>
          </a:p>
          <a:p>
            <a:pPr lvl="1">
              <a:lnSpc>
                <a:spcPct val="120000"/>
              </a:lnSpc>
              <a:buNone/>
            </a:pPr>
            <a:r>
              <a:rPr lang="en-US" altLang="zh-TW" sz="1800" dirty="0">
                <a:solidFill>
                  <a:schemeClr val="hlink"/>
                </a:solidFill>
                <a:latin typeface="Consolas" panose="020B0609020204030204" pitchFamily="49" charset="0"/>
                <a:cs typeface="Courier New" pitchFamily="49" charset="0"/>
              </a:rPr>
              <a:t>-8’d</a:t>
            </a:r>
            <a:r>
              <a:rPr lang="en-US" altLang="zh-TW" sz="1800" dirty="0">
                <a:solidFill>
                  <a:schemeClr val="folHlink"/>
                </a:solidFill>
                <a:latin typeface="Consolas" panose="020B0609020204030204" pitchFamily="49" charset="0"/>
                <a:cs typeface="Courier New" pitchFamily="49" charset="0"/>
              </a:rPr>
              <a:t>12</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8-bit decimal -12</a:t>
            </a:r>
          </a:p>
          <a:p>
            <a:pPr lvl="1">
              <a:lnSpc>
                <a:spcPct val="120000"/>
              </a:lnSpc>
              <a:buNone/>
            </a:pPr>
            <a:r>
              <a:rPr lang="en-US" altLang="zh-TW" sz="1800" b="1" dirty="0">
                <a:solidFill>
                  <a:srgbClr val="FF0000"/>
                </a:solidFill>
                <a:latin typeface="Consolas" panose="020B0609020204030204" pitchFamily="49" charset="0"/>
                <a:cs typeface="Courier New" pitchFamily="49" charset="0"/>
              </a:rPr>
              <a:t>8’d-12	 	// illegal</a:t>
            </a:r>
          </a:p>
          <a:p>
            <a:pPr lvl="1">
              <a:lnSpc>
                <a:spcPct val="120000"/>
              </a:lnSpc>
              <a:buNone/>
            </a:pPr>
            <a:r>
              <a:rPr lang="en-US" altLang="zh-TW" sz="1800" dirty="0">
                <a:solidFill>
                  <a:schemeClr val="hlink"/>
                </a:solidFill>
                <a:latin typeface="Consolas" panose="020B0609020204030204" pitchFamily="49" charset="0"/>
                <a:cs typeface="Courier New" pitchFamily="49" charset="0"/>
              </a:rPr>
              <a:t>12’h</a:t>
            </a:r>
            <a:r>
              <a:rPr lang="en-US" altLang="zh-TW" sz="1800" dirty="0">
                <a:solidFill>
                  <a:schemeClr val="folHlink"/>
                </a:solidFill>
                <a:latin typeface="Consolas" panose="020B0609020204030204" pitchFamily="49" charset="0"/>
                <a:cs typeface="Courier New" pitchFamily="49" charset="0"/>
              </a:rPr>
              <a:t>12x</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12-bit 0001 0010 </a:t>
            </a:r>
            <a:r>
              <a:rPr lang="en-US" altLang="zh-TW" sz="1800" dirty="0" err="1">
                <a:latin typeface="Consolas" panose="020B0609020204030204" pitchFamily="49" charset="0"/>
                <a:cs typeface="Courier New" pitchFamily="49" charset="0"/>
              </a:rPr>
              <a:t>xxxx</a:t>
            </a:r>
            <a:endParaRPr lang="en-US" altLang="zh-TW" sz="1800" dirty="0">
              <a:solidFill>
                <a:srgbClr val="0000FF"/>
              </a:solidFill>
              <a:latin typeface="Consolas" panose="020B0609020204030204" pitchFamily="49" charset="0"/>
              <a:cs typeface="Courier New" pitchFamily="49" charset="0"/>
            </a:endParaRPr>
          </a:p>
          <a:p>
            <a:pPr lvl="1">
              <a:lnSpc>
                <a:spcPct val="120000"/>
              </a:lnSpc>
              <a:buNone/>
            </a:pPr>
            <a:r>
              <a:rPr lang="en-US" altLang="zh-TW" sz="1800" dirty="0">
                <a:solidFill>
                  <a:schemeClr val="hlink"/>
                </a:solidFill>
                <a:latin typeface="Consolas" panose="020B0609020204030204" pitchFamily="49" charset="0"/>
                <a:cs typeface="Courier New" pitchFamily="49" charset="0"/>
              </a:rPr>
              <a:t>12’h</a:t>
            </a:r>
            <a:r>
              <a:rPr lang="en-US" altLang="zh-TW" sz="1800" dirty="0">
                <a:solidFill>
                  <a:schemeClr val="folHlink"/>
                </a:solidFill>
                <a:latin typeface="Consolas" panose="020B0609020204030204" pitchFamily="49" charset="0"/>
                <a:cs typeface="Courier New" pitchFamily="49" charset="0"/>
              </a:rPr>
              <a:t>12z</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12-bit 0001 0010 zzzz</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Tree>
    <p:extLst>
      <p:ext uri="{BB962C8B-B14F-4D97-AF65-F5344CB8AC3E}">
        <p14:creationId xmlns:p14="http://schemas.microsoft.com/office/powerpoint/2010/main" val="18628128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Constants: </a:t>
            </a:r>
            <a:r>
              <a:rPr lang="en-US" altLang="zh-TW" dirty="0"/>
              <a:t>More examples</a:t>
            </a:r>
            <a:endParaRPr lang="zh-TW" altLang="en-US" dirty="0"/>
          </a:p>
        </p:txBody>
      </p:sp>
      <p:sp>
        <p:nvSpPr>
          <p:cNvPr id="3" name="Content Placeholder 2"/>
          <p:cNvSpPr>
            <a:spLocks noGrp="1"/>
          </p:cNvSpPr>
          <p:nvPr>
            <p:ph idx="1"/>
          </p:nvPr>
        </p:nvSpPr>
        <p:spPr/>
        <p:txBody>
          <a:bodyPr>
            <a:normAutofit/>
          </a:bodyPr>
          <a:lstStyle/>
          <a:p>
            <a:pPr>
              <a:lnSpc>
                <a:spcPct val="120000"/>
              </a:lnSpc>
            </a:pPr>
            <a:r>
              <a:rPr lang="en-US" altLang="zh-TW" sz="2000" dirty="0"/>
              <a:t>Example</a:t>
            </a:r>
          </a:p>
          <a:p>
            <a:pPr marL="0" indent="0">
              <a:lnSpc>
                <a:spcPct val="120000"/>
              </a:lnSpc>
              <a:buNone/>
            </a:pPr>
            <a:r>
              <a:rPr lang="en-US" altLang="zh-TW" sz="2000" dirty="0"/>
              <a:t>      //</a:t>
            </a:r>
            <a:r>
              <a:rPr lang="en-US" altLang="zh-TW" sz="2000" dirty="0" err="1"/>
              <a:t>Unsized</a:t>
            </a:r>
            <a:r>
              <a:rPr lang="en-US" altLang="zh-TW" sz="2000" dirty="0"/>
              <a:t> numbers (at least 32 bit)</a:t>
            </a:r>
          </a:p>
          <a:p>
            <a:pPr lvl="1">
              <a:lnSpc>
                <a:spcPct val="120000"/>
              </a:lnSpc>
              <a:buNone/>
            </a:pPr>
            <a:r>
              <a:rPr lang="en-US" altLang="zh-TW" sz="1800" dirty="0">
                <a:solidFill>
                  <a:schemeClr val="hlink"/>
                </a:solidFill>
                <a:latin typeface="Consolas" panose="020B0609020204030204" pitchFamily="49" charset="0"/>
                <a:cs typeface="Courier New" pitchFamily="49" charset="0"/>
              </a:rPr>
              <a:t>123	</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default: decimal radix, 32-bit width</a:t>
            </a:r>
          </a:p>
          <a:p>
            <a:pPr lvl="1">
              <a:lnSpc>
                <a:spcPct val="120000"/>
              </a:lnSpc>
              <a:buNone/>
            </a:pPr>
            <a:r>
              <a:rPr lang="en-US" altLang="zh-TW" sz="1800" dirty="0">
                <a:solidFill>
                  <a:schemeClr val="hlink"/>
                </a:solidFill>
                <a:latin typeface="Consolas" panose="020B0609020204030204" pitchFamily="49" charset="0"/>
                <a:cs typeface="Courier New" pitchFamily="49" charset="0"/>
              </a:rPr>
              <a:t>’d123</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decimal 123</a:t>
            </a:r>
            <a:endParaRPr lang="en-US" altLang="zh-TW" sz="1800" dirty="0">
              <a:solidFill>
                <a:srgbClr val="0000FF"/>
              </a:solidFill>
              <a:latin typeface="Consolas" panose="020B0609020204030204" pitchFamily="49" charset="0"/>
              <a:cs typeface="Courier New" pitchFamily="49" charset="0"/>
            </a:endParaRPr>
          </a:p>
          <a:p>
            <a:pPr lvl="1">
              <a:lnSpc>
                <a:spcPct val="120000"/>
              </a:lnSpc>
              <a:buNone/>
            </a:pPr>
            <a:r>
              <a:rPr lang="en-US" altLang="zh-TW" sz="1800" dirty="0">
                <a:solidFill>
                  <a:schemeClr val="hlink"/>
                </a:solidFill>
                <a:latin typeface="Consolas" panose="020B0609020204030204" pitchFamily="49" charset="0"/>
                <a:cs typeface="Courier New" pitchFamily="49" charset="0"/>
              </a:rPr>
              <a:t>’h7B</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a:t>
            </a:r>
            <a:r>
              <a:rPr lang="en-US" altLang="zh-TW" sz="1800" dirty="0" err="1">
                <a:latin typeface="Consolas" panose="020B0609020204030204" pitchFamily="49" charset="0"/>
                <a:cs typeface="Courier New" pitchFamily="49" charset="0"/>
              </a:rPr>
              <a:t>hexdecimal</a:t>
            </a:r>
            <a:r>
              <a:rPr lang="en-US" altLang="zh-TW" sz="1800" dirty="0">
                <a:latin typeface="Consolas" panose="020B0609020204030204" pitchFamily="49" charset="0"/>
                <a:cs typeface="Courier New" pitchFamily="49" charset="0"/>
              </a:rPr>
              <a:t> 7B</a:t>
            </a:r>
          </a:p>
          <a:p>
            <a:pPr lvl="1">
              <a:lnSpc>
                <a:spcPct val="120000"/>
              </a:lnSpc>
              <a:buNone/>
            </a:pPr>
            <a:r>
              <a:rPr lang="en-US" altLang="zh-TW" sz="1800" dirty="0">
                <a:solidFill>
                  <a:schemeClr val="hlink"/>
                </a:solidFill>
                <a:latin typeface="Consolas" panose="020B0609020204030204" pitchFamily="49" charset="0"/>
                <a:cs typeface="Courier New" pitchFamily="49" charset="0"/>
              </a:rPr>
              <a:t>’</a:t>
            </a:r>
            <a:r>
              <a:rPr lang="en-US" altLang="zh-TW" sz="1800" dirty="0" err="1">
                <a:solidFill>
                  <a:schemeClr val="hlink"/>
                </a:solidFill>
                <a:latin typeface="Consolas" panose="020B0609020204030204" pitchFamily="49" charset="0"/>
                <a:cs typeface="Courier New" pitchFamily="49" charset="0"/>
              </a:rPr>
              <a:t>hxx</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a:t>
            </a:r>
            <a:r>
              <a:rPr lang="en-US" altLang="zh-TW" sz="1800" dirty="0" err="1">
                <a:latin typeface="Consolas" panose="020B0609020204030204" pitchFamily="49" charset="0"/>
                <a:cs typeface="Courier New" pitchFamily="49" charset="0"/>
              </a:rPr>
              <a:t>xxxx</a:t>
            </a:r>
            <a:r>
              <a:rPr lang="en-US" altLang="zh-TW" sz="1800" dirty="0">
                <a:latin typeface="Consolas" panose="020B0609020204030204" pitchFamily="49" charset="0"/>
                <a:cs typeface="Courier New" pitchFamily="49" charset="0"/>
              </a:rPr>
              <a:t> </a:t>
            </a:r>
            <a:r>
              <a:rPr lang="en-US" altLang="zh-TW" sz="1800" dirty="0" err="1">
                <a:latin typeface="Consolas" panose="020B0609020204030204" pitchFamily="49" charset="0"/>
                <a:cs typeface="Courier New" pitchFamily="49" charset="0"/>
              </a:rPr>
              <a:t>xxxx</a:t>
            </a:r>
            <a:endParaRPr lang="en-US" altLang="zh-TW" sz="1800" dirty="0">
              <a:latin typeface="Consolas" panose="020B0609020204030204" pitchFamily="49" charset="0"/>
              <a:cs typeface="Courier New" pitchFamily="49" charset="0"/>
            </a:endParaRPr>
          </a:p>
          <a:p>
            <a:pPr lvl="1">
              <a:lnSpc>
                <a:spcPct val="120000"/>
              </a:lnSpc>
              <a:buNone/>
            </a:pPr>
            <a:r>
              <a:rPr lang="en-US" altLang="zh-TW" sz="1800" dirty="0">
                <a:solidFill>
                  <a:srgbClr val="0000FF"/>
                </a:solidFill>
                <a:latin typeface="Consolas" panose="020B0609020204030204" pitchFamily="49" charset="0"/>
                <a:cs typeface="Courier New" pitchFamily="49" charset="0"/>
              </a:rPr>
              <a:t>//Sized numbers</a:t>
            </a:r>
          </a:p>
          <a:p>
            <a:pPr lvl="1">
              <a:lnSpc>
                <a:spcPct val="120000"/>
              </a:lnSpc>
              <a:buNone/>
            </a:pPr>
            <a:r>
              <a:rPr lang="en-US" altLang="zh-TW" sz="1800" dirty="0">
                <a:solidFill>
                  <a:schemeClr val="hlink"/>
                </a:solidFill>
                <a:latin typeface="Consolas" panose="020B0609020204030204" pitchFamily="49" charset="0"/>
                <a:cs typeface="Courier New" pitchFamily="49" charset="0"/>
              </a:rPr>
              <a:t>16’d5</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16-bit constant ‘b0000_0000_0000_0101 </a:t>
            </a:r>
            <a:endParaRPr lang="en-US" altLang="zh-TW" sz="1800" dirty="0">
              <a:solidFill>
                <a:srgbClr val="0000FF"/>
              </a:solidFill>
              <a:latin typeface="Consolas" panose="020B0609020204030204" pitchFamily="49" charset="0"/>
              <a:cs typeface="Courier New" pitchFamily="49" charset="0"/>
            </a:endParaRPr>
          </a:p>
          <a:p>
            <a:pPr lvl="1">
              <a:lnSpc>
                <a:spcPct val="120000"/>
              </a:lnSpc>
              <a:buNone/>
            </a:pPr>
            <a:r>
              <a:rPr lang="en-US" altLang="zh-TW" sz="1800" dirty="0">
                <a:solidFill>
                  <a:schemeClr val="hlink"/>
                </a:solidFill>
                <a:latin typeface="Consolas" panose="020B0609020204030204" pitchFamily="49" charset="0"/>
                <a:cs typeface="Courier New" pitchFamily="49" charset="0"/>
              </a:rPr>
              <a:t>11’h1X?</a:t>
            </a:r>
            <a:r>
              <a:rPr lang="en-US" altLang="zh-TW" sz="1800" dirty="0">
                <a:solidFill>
                  <a:schemeClr val="accent1"/>
                </a:solidFill>
                <a:latin typeface="Consolas" panose="020B0609020204030204" pitchFamily="49" charset="0"/>
                <a:cs typeface="Courier New" pitchFamily="49" charset="0"/>
              </a:rPr>
              <a:t>	 	</a:t>
            </a:r>
            <a:r>
              <a:rPr lang="en-US" altLang="zh-TW" sz="1800" dirty="0">
                <a:latin typeface="Consolas" panose="020B0609020204030204" pitchFamily="49" charset="0"/>
                <a:cs typeface="Courier New" pitchFamily="49" charset="0"/>
              </a:rPr>
              <a:t>// 11-bit constant ‘b001_XXXX_ZZZZ</a:t>
            </a:r>
          </a:p>
          <a:p>
            <a:pPr lvl="1">
              <a:lnSpc>
                <a:spcPct val="120000"/>
              </a:lnSpc>
              <a:buNone/>
            </a:pPr>
            <a:r>
              <a:rPr lang="en-US" altLang="zh-TW" sz="1800" dirty="0">
                <a:latin typeface="Consolas" panose="020B0609020204030204" pitchFamily="49" charset="0"/>
                <a:cs typeface="Courier New" pitchFamily="49" charset="0"/>
              </a:rPr>
              <a:t>//signed numbers</a:t>
            </a:r>
          </a:p>
          <a:p>
            <a:pPr lvl="1">
              <a:lnSpc>
                <a:spcPct val="120000"/>
              </a:lnSpc>
              <a:buNone/>
            </a:pPr>
            <a:r>
              <a:rPr lang="en-US" altLang="zh-TW" sz="1800" b="1" dirty="0">
                <a:solidFill>
                  <a:srgbClr val="0070C0"/>
                </a:solidFill>
                <a:latin typeface="Consolas" panose="020B0609020204030204" pitchFamily="49" charset="0"/>
                <a:cs typeface="Courier New" pitchFamily="49" charset="0"/>
              </a:rPr>
              <a:t>8’</a:t>
            </a:r>
            <a:r>
              <a:rPr lang="en-US" altLang="zh-TW" sz="1800" b="1" dirty="0">
                <a:solidFill>
                  <a:srgbClr val="FF0000"/>
                </a:solidFill>
                <a:latin typeface="Consolas" panose="020B0609020204030204" pitchFamily="49" charset="0"/>
                <a:cs typeface="Courier New" pitchFamily="49" charset="0"/>
              </a:rPr>
              <a:t>s</a:t>
            </a:r>
            <a:r>
              <a:rPr lang="en-US" altLang="zh-TW" sz="1800" b="1" dirty="0">
                <a:solidFill>
                  <a:srgbClr val="0070C0"/>
                </a:solidFill>
                <a:latin typeface="Consolas" panose="020B0609020204030204" pitchFamily="49" charset="0"/>
                <a:cs typeface="Courier New" pitchFamily="49" charset="0"/>
              </a:rPr>
              <a:t>hFF</a:t>
            </a:r>
            <a:r>
              <a:rPr lang="en-US" altLang="zh-TW" sz="1800" b="1" dirty="0">
                <a:solidFill>
                  <a:srgbClr val="FF0000"/>
                </a:solidFill>
                <a:latin typeface="Consolas" panose="020B0609020204030204" pitchFamily="49" charset="0"/>
                <a:cs typeface="Courier New" pitchFamily="49" charset="0"/>
              </a:rPr>
              <a:t>	 	// 8-bit signed constant,2’s complement -1</a:t>
            </a:r>
          </a:p>
          <a:p>
            <a:pPr lvl="1">
              <a:lnSpc>
                <a:spcPct val="120000"/>
              </a:lnSpc>
              <a:buNone/>
            </a:pPr>
            <a:r>
              <a:rPr lang="en-US" altLang="zh-TW" sz="1800" dirty="0">
                <a:solidFill>
                  <a:schemeClr val="hlink"/>
                </a:solidFill>
                <a:latin typeface="Consolas" panose="020B0609020204030204" pitchFamily="49" charset="0"/>
                <a:cs typeface="Courier New" pitchFamily="49" charset="0"/>
              </a:rPr>
              <a:t>-8’d</a:t>
            </a:r>
            <a:r>
              <a:rPr lang="en-US" altLang="zh-TW" sz="1800" dirty="0">
                <a:solidFill>
                  <a:schemeClr val="folHlink"/>
                </a:solidFill>
                <a:latin typeface="Consolas" panose="020B0609020204030204" pitchFamily="49" charset="0"/>
                <a:cs typeface="Courier New" pitchFamily="49" charset="0"/>
              </a:rPr>
              <a:t>12 </a:t>
            </a:r>
            <a:r>
              <a:rPr lang="en-US" altLang="zh-TW" sz="1800" b="1" dirty="0">
                <a:solidFill>
                  <a:srgbClr val="FF0000"/>
                </a:solidFill>
                <a:latin typeface="Consolas" panose="020B0609020204030204" pitchFamily="49" charset="0"/>
                <a:cs typeface="Courier New" pitchFamily="49" charset="0"/>
              </a:rPr>
              <a:t>		// -12,</a:t>
            </a:r>
            <a:r>
              <a:rPr lang="en-US" altLang="zh-TW" sz="1800" dirty="0">
                <a:latin typeface="Consolas" panose="020B0609020204030204" pitchFamily="49" charset="0"/>
                <a:ea typeface="標楷體" pitchFamily="65" charset="-120"/>
                <a:cs typeface="Courier New" panose="02070309020205020404" pitchFamily="49" charset="0"/>
              </a:rPr>
              <a:t>put sign before </a:t>
            </a:r>
            <a:r>
              <a:rPr lang="en-US" altLang="zh-TW" sz="1800" dirty="0">
                <a:solidFill>
                  <a:srgbClr val="FF0000"/>
                </a:solidFill>
                <a:latin typeface="Consolas" panose="020B0609020204030204" pitchFamily="49" charset="0"/>
                <a:ea typeface="標楷體" pitchFamily="65" charset="-120"/>
                <a:cs typeface="Courier New" panose="02070309020205020404" pitchFamily="49" charset="0"/>
              </a:rPr>
              <a:t>&lt;size&gt;</a:t>
            </a:r>
            <a:r>
              <a:rPr lang="zh-TW" altLang="en-US" sz="1800" dirty="0">
                <a:latin typeface="Consolas" panose="020B0609020204030204" pitchFamily="49" charset="0"/>
                <a:ea typeface="標楷體" pitchFamily="65" charset="-120"/>
                <a:cs typeface="Courier New" panose="02070309020205020404" pitchFamily="49" charset="0"/>
              </a:rPr>
              <a:t>。</a:t>
            </a:r>
            <a:endParaRPr lang="en-US" altLang="zh-TW" sz="1800" b="1" dirty="0">
              <a:solidFill>
                <a:srgbClr val="FF0000"/>
              </a:solidFill>
              <a:latin typeface="Consolas" panose="020B0609020204030204" pitchFamily="49" charset="0"/>
              <a:cs typeface="Courier New"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
        <p:nvSpPr>
          <p:cNvPr id="11" name="矩形 10"/>
          <p:cNvSpPr/>
          <p:nvPr/>
        </p:nvSpPr>
        <p:spPr>
          <a:xfrm>
            <a:off x="1127448" y="6028809"/>
            <a:ext cx="936104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To be absolutely clear in your intent it’s usually best to explicitly </a:t>
            </a:r>
            <a:r>
              <a:rPr kumimoji="0" lang="en-US" altLang="zh-TW"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specify the width and base</a:t>
            </a:r>
          </a:p>
        </p:txBody>
      </p:sp>
    </p:spTree>
    <p:extLst>
      <p:ext uri="{BB962C8B-B14F-4D97-AF65-F5344CB8AC3E}">
        <p14:creationId xmlns:p14="http://schemas.microsoft.com/office/powerpoint/2010/main" val="39716650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455762-E3A4-ABC8-8ACF-82E7BD0FB06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9410EC4-9017-4DF7-7859-EDA42EEADB18}"/>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F8911542-6BF9-F87C-C4BA-D0564AF5A9CD}"/>
              </a:ext>
            </a:extLst>
          </p:cNvPr>
          <p:cNvPicPr>
            <a:picLocks noChangeAspect="1"/>
          </p:cNvPicPr>
          <p:nvPr/>
        </p:nvPicPr>
        <p:blipFill>
          <a:blip r:embed="rId3"/>
          <a:stretch>
            <a:fillRect/>
          </a:stretch>
        </p:blipFill>
        <p:spPr>
          <a:xfrm>
            <a:off x="551384" y="44624"/>
            <a:ext cx="5428704" cy="6858000"/>
          </a:xfrm>
          <a:prstGeom prst="rect">
            <a:avLst/>
          </a:prstGeom>
        </p:spPr>
      </p:pic>
      <p:pic>
        <p:nvPicPr>
          <p:cNvPr id="6" name="圖片 5">
            <a:extLst>
              <a:ext uri="{FF2B5EF4-FFF2-40B4-BE49-F238E27FC236}">
                <a16:creationId xmlns:a16="http://schemas.microsoft.com/office/drawing/2014/main" id="{93B1BEA9-D4A6-7E49-A1FD-07F9DD02ACC2}"/>
              </a:ext>
            </a:extLst>
          </p:cNvPr>
          <p:cNvPicPr>
            <a:picLocks noChangeAspect="1"/>
          </p:cNvPicPr>
          <p:nvPr/>
        </p:nvPicPr>
        <p:blipFill>
          <a:blip r:embed="rId4"/>
          <a:stretch>
            <a:fillRect/>
          </a:stretch>
        </p:blipFill>
        <p:spPr>
          <a:xfrm>
            <a:off x="5988074" y="3841959"/>
            <a:ext cx="2531490" cy="3006982"/>
          </a:xfrm>
          <a:prstGeom prst="rect">
            <a:avLst/>
          </a:prstGeom>
        </p:spPr>
      </p:pic>
      <p:sp>
        <p:nvSpPr>
          <p:cNvPr id="8" name="文字方塊 7">
            <a:extLst>
              <a:ext uri="{FF2B5EF4-FFF2-40B4-BE49-F238E27FC236}">
                <a16:creationId xmlns:a16="http://schemas.microsoft.com/office/drawing/2014/main" id="{4FA4056E-2235-D3EC-F6FF-7B53878F93E3}"/>
              </a:ext>
            </a:extLst>
          </p:cNvPr>
          <p:cNvSpPr txBox="1"/>
          <p:nvPr/>
        </p:nvSpPr>
        <p:spPr>
          <a:xfrm>
            <a:off x="8500432" y="4005064"/>
            <a:ext cx="3500224" cy="1477328"/>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鹿兒島縣過去是島津家</a:t>
            </a:r>
            <a:r>
              <a:rPr lang="zh-TW" altLang="en-US" dirty="0">
                <a:solidFill>
                  <a:srgbClr val="FF0000"/>
                </a:solidFill>
                <a:latin typeface="微軟正黑體" panose="020B0604030504040204" pitchFamily="34" charset="-120"/>
                <a:ea typeface="微軟正黑體" panose="020B0604030504040204" pitchFamily="34" charset="-120"/>
              </a:rPr>
              <a:t>薩摩藩</a:t>
            </a:r>
            <a:r>
              <a:rPr lang="zh-TW" altLang="en-US" dirty="0">
                <a:latin typeface="微軟正黑體" panose="020B0604030504040204" pitchFamily="34" charset="-120"/>
                <a:ea typeface="微軟正黑體" panose="020B0604030504040204" pitchFamily="34" charset="-120"/>
              </a:rPr>
              <a:t>領地，在幕府鎖國時期，因為近水樓台先得月，讓九州地區的領主，都比較早接觸到西方的科學技術、走私貿易興盛</a:t>
            </a:r>
          </a:p>
        </p:txBody>
      </p:sp>
      <p:sp>
        <p:nvSpPr>
          <p:cNvPr id="10" name="文字方塊 9">
            <a:extLst>
              <a:ext uri="{FF2B5EF4-FFF2-40B4-BE49-F238E27FC236}">
                <a16:creationId xmlns:a16="http://schemas.microsoft.com/office/drawing/2014/main" id="{0FDAD1D7-699B-683D-7439-34DF5DB1E675}"/>
              </a:ext>
            </a:extLst>
          </p:cNvPr>
          <p:cNvSpPr txBox="1"/>
          <p:nvPr/>
        </p:nvSpPr>
        <p:spPr>
          <a:xfrm>
            <a:off x="6028064" y="350964"/>
            <a:ext cx="5828576" cy="1477328"/>
          </a:xfrm>
          <a:prstGeom prst="rect">
            <a:avLst/>
          </a:prstGeom>
          <a:noFill/>
        </p:spPr>
        <p:txBody>
          <a:bodyPr wrap="square">
            <a:spAutoFit/>
          </a:bodyPr>
          <a:lstStyle/>
          <a:p>
            <a:r>
              <a:rPr lang="en-US" altLang="zh-TW" b="1" i="0" dirty="0">
                <a:solidFill>
                  <a:srgbClr val="121212"/>
                </a:solidFill>
                <a:effectLst/>
                <a:latin typeface="cronos-pro"/>
              </a:rPr>
              <a:t>1935 </a:t>
            </a:r>
            <a:r>
              <a:rPr lang="zh-TW" altLang="en-US" b="1" i="0" dirty="0">
                <a:solidFill>
                  <a:srgbClr val="121212"/>
                </a:solidFill>
                <a:effectLst/>
                <a:latin typeface="cronos-pro"/>
              </a:rPr>
              <a:t>年的在台日本人約有 </a:t>
            </a:r>
            <a:r>
              <a:rPr lang="en-US" altLang="zh-TW" b="1" i="0" dirty="0">
                <a:solidFill>
                  <a:srgbClr val="121212"/>
                </a:solidFill>
                <a:effectLst/>
                <a:latin typeface="cronos-pro"/>
              </a:rPr>
              <a:t>27 </a:t>
            </a:r>
            <a:r>
              <a:rPr lang="zh-TW" altLang="en-US" b="1" i="0" dirty="0">
                <a:solidFill>
                  <a:srgbClr val="121212"/>
                </a:solidFill>
                <a:effectLst/>
                <a:latin typeface="cronos-pro"/>
              </a:rPr>
              <a:t>萬人，佔了當時台灣人口 </a:t>
            </a:r>
            <a:r>
              <a:rPr lang="en-US" altLang="zh-TW" b="1" i="0" dirty="0">
                <a:solidFill>
                  <a:srgbClr val="121212"/>
                </a:solidFill>
                <a:effectLst/>
                <a:latin typeface="cronos-pro"/>
              </a:rPr>
              <a:t>5%</a:t>
            </a:r>
            <a:r>
              <a:rPr lang="zh-TW" altLang="en-US" b="1" i="0" dirty="0">
                <a:solidFill>
                  <a:srgbClr val="121212"/>
                </a:solidFill>
                <a:effectLst/>
                <a:latin typeface="cronos-pro"/>
              </a:rPr>
              <a:t>，其中有超過一半的在台日本人本籍是九州地方，這也讓整個日本中，九州跟台灣的淵源最深。</a:t>
            </a:r>
            <a:endParaRPr lang="en-US" altLang="zh-TW" b="1" i="0" dirty="0">
              <a:solidFill>
                <a:srgbClr val="121212"/>
              </a:solidFill>
              <a:effectLst/>
              <a:latin typeface="cronos-pro"/>
            </a:endParaRPr>
          </a:p>
          <a:p>
            <a:endParaRPr lang="en-US" altLang="zh-TW" b="1" dirty="0">
              <a:solidFill>
                <a:srgbClr val="121212"/>
              </a:solidFill>
              <a:latin typeface="cronos-pro"/>
            </a:endParaRPr>
          </a:p>
          <a:p>
            <a:endParaRPr lang="zh-TW" altLang="en-US" dirty="0"/>
          </a:p>
        </p:txBody>
      </p:sp>
      <p:pic>
        <p:nvPicPr>
          <p:cNvPr id="12" name="圖片 11">
            <a:extLst>
              <a:ext uri="{FF2B5EF4-FFF2-40B4-BE49-F238E27FC236}">
                <a16:creationId xmlns:a16="http://schemas.microsoft.com/office/drawing/2014/main" id="{158B93E6-00B7-CFB6-2BC4-E57B7CB0BCCD}"/>
              </a:ext>
            </a:extLst>
          </p:cNvPr>
          <p:cNvPicPr>
            <a:picLocks noChangeAspect="1"/>
          </p:cNvPicPr>
          <p:nvPr/>
        </p:nvPicPr>
        <p:blipFill>
          <a:blip r:embed="rId5"/>
          <a:stretch>
            <a:fillRect/>
          </a:stretch>
        </p:blipFill>
        <p:spPr>
          <a:xfrm>
            <a:off x="6096000" y="1260363"/>
            <a:ext cx="3538626" cy="2510158"/>
          </a:xfrm>
          <a:prstGeom prst="rect">
            <a:avLst/>
          </a:prstGeom>
        </p:spPr>
      </p:pic>
    </p:spTree>
    <p:extLst>
      <p:ext uri="{BB962C8B-B14F-4D97-AF65-F5344CB8AC3E}">
        <p14:creationId xmlns:p14="http://schemas.microsoft.com/office/powerpoint/2010/main" val="11986209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Constants: </a:t>
            </a:r>
            <a:r>
              <a:rPr lang="en-US" altLang="zh-TW" dirty="0"/>
              <a:t>Truncation and Extension</a:t>
            </a:r>
            <a:endParaRPr lang="zh-TW" altLang="en-US" dirty="0"/>
          </a:p>
        </p:txBody>
      </p:sp>
      <p:sp>
        <p:nvSpPr>
          <p:cNvPr id="3" name="內容版面配置區 2"/>
          <p:cNvSpPr>
            <a:spLocks noGrp="1"/>
          </p:cNvSpPr>
          <p:nvPr>
            <p:ph idx="1"/>
          </p:nvPr>
        </p:nvSpPr>
        <p:spPr>
          <a:xfrm>
            <a:off x="609600" y="1357314"/>
            <a:ext cx="10972800" cy="5312046"/>
          </a:xfrm>
        </p:spPr>
        <p:txBody>
          <a:bodyPr>
            <a:normAutofit fontScale="92500"/>
          </a:bodyPr>
          <a:lstStyle/>
          <a:p>
            <a:pPr marL="0" indent="0">
              <a:buNone/>
            </a:pPr>
            <a:r>
              <a:rPr lang="en-US" altLang="zh-TW" dirty="0"/>
              <a:t>&lt;size&gt;’&lt;base&gt;&lt;value&gt;</a:t>
            </a:r>
          </a:p>
          <a:p>
            <a:r>
              <a:rPr lang="en-US" altLang="zh-TW" dirty="0"/>
              <a:t>Rule if &lt;size&gt; and &lt;value&gt; does not match</a:t>
            </a:r>
          </a:p>
          <a:p>
            <a:r>
              <a:rPr lang="en-US" altLang="zh-TW" b="1" dirty="0">
                <a:solidFill>
                  <a:srgbClr val="FF0000"/>
                </a:solidFill>
              </a:rPr>
              <a:t>Smaller</a:t>
            </a:r>
            <a:r>
              <a:rPr lang="en-US" altLang="zh-TW" dirty="0">
                <a:solidFill>
                  <a:srgbClr val="FF0000"/>
                </a:solidFill>
              </a:rPr>
              <a:t>:</a:t>
            </a:r>
            <a:r>
              <a:rPr lang="en-US" altLang="zh-TW" dirty="0"/>
              <a:t> &lt;size&gt;  </a:t>
            </a:r>
            <a:r>
              <a:rPr lang="en-US" altLang="zh-TW" dirty="0">
                <a:solidFill>
                  <a:srgbClr val="C00000"/>
                </a:solidFill>
              </a:rPr>
              <a:t>&lt;</a:t>
            </a:r>
            <a:r>
              <a:rPr lang="en-US" altLang="zh-TW" dirty="0"/>
              <a:t>  &lt;value&gt; </a:t>
            </a:r>
          </a:p>
          <a:p>
            <a:pPr lvl="1"/>
            <a:r>
              <a:rPr lang="en-US" altLang="zh-TW" dirty="0"/>
              <a:t>left-most bits of &lt;value&gt; are </a:t>
            </a:r>
            <a:r>
              <a:rPr lang="en-US" altLang="zh-TW" b="1" dirty="0">
                <a:solidFill>
                  <a:srgbClr val="FF0000"/>
                </a:solidFill>
              </a:rPr>
              <a:t>truncated (MSB)</a:t>
            </a:r>
          </a:p>
          <a:p>
            <a:pPr marL="457200" lvl="1" indent="0">
              <a:buNone/>
            </a:pPr>
            <a:r>
              <a:rPr lang="en-US" altLang="zh-TW" dirty="0">
                <a:solidFill>
                  <a:srgbClr val="C00000"/>
                </a:solidFill>
              </a:rPr>
              <a:t>6’hca</a:t>
            </a:r>
            <a:r>
              <a:rPr lang="en-US" altLang="zh-TW" dirty="0"/>
              <a:t>: 6-bit, store as </a:t>
            </a:r>
            <a:r>
              <a:rPr lang="en-US" altLang="zh-TW" dirty="0">
                <a:solidFill>
                  <a:srgbClr val="C00000"/>
                </a:solidFill>
              </a:rPr>
              <a:t>6’b00_1010</a:t>
            </a:r>
            <a:r>
              <a:rPr lang="en-US" altLang="zh-TW" dirty="0"/>
              <a:t> (truncated, </a:t>
            </a:r>
            <a:r>
              <a:rPr lang="en-US" altLang="zh-TW" dirty="0">
                <a:solidFill>
                  <a:srgbClr val="C00000"/>
                </a:solidFill>
              </a:rPr>
              <a:t>not 1100_1010</a:t>
            </a:r>
            <a:r>
              <a:rPr lang="en-US" altLang="zh-TW" dirty="0"/>
              <a:t>)</a:t>
            </a:r>
          </a:p>
          <a:p>
            <a:endParaRPr lang="en-US" altLang="zh-TW" dirty="0"/>
          </a:p>
          <a:p>
            <a:r>
              <a:rPr lang="en-US" altLang="zh-TW" b="1" dirty="0">
                <a:solidFill>
                  <a:srgbClr val="FF0000"/>
                </a:solidFill>
              </a:rPr>
              <a:t>Larger:</a:t>
            </a:r>
            <a:r>
              <a:rPr lang="en-US" altLang="zh-TW" dirty="0"/>
              <a:t> &lt;size&gt;  &gt;  &lt;value&gt; </a:t>
            </a:r>
          </a:p>
          <a:p>
            <a:pPr lvl="1"/>
            <a:r>
              <a:rPr lang="en-US" altLang="zh-TW" dirty="0"/>
              <a:t>If MSB is 0, X or Z number is extended to </a:t>
            </a:r>
            <a:r>
              <a:rPr lang="en-US" altLang="zh-TW" dirty="0">
                <a:solidFill>
                  <a:srgbClr val="FF0000"/>
                </a:solidFill>
              </a:rPr>
              <a:t>fill MSBs  with 0, X, Z </a:t>
            </a:r>
            <a:r>
              <a:rPr lang="en-US" altLang="zh-TW" dirty="0"/>
              <a:t>respectively</a:t>
            </a:r>
          </a:p>
          <a:p>
            <a:pPr lvl="1"/>
            <a:r>
              <a:rPr lang="en-US" altLang="zh-TW" dirty="0"/>
              <a:t>If MSB is 1 number is extend to </a:t>
            </a:r>
            <a:r>
              <a:rPr lang="en-US" altLang="zh-TW" dirty="0">
                <a:solidFill>
                  <a:srgbClr val="FF0000"/>
                </a:solidFill>
              </a:rPr>
              <a:t>fill MSBs with 0/1</a:t>
            </a:r>
            <a:r>
              <a:rPr lang="en-US" altLang="zh-TW" dirty="0"/>
              <a:t>,  depending on the </a:t>
            </a:r>
            <a:r>
              <a:rPr lang="en-US" altLang="zh-TW" dirty="0">
                <a:solidFill>
                  <a:srgbClr val="FF0000"/>
                </a:solidFill>
              </a:rPr>
              <a:t>sign</a:t>
            </a:r>
          </a:p>
          <a:p>
            <a:pPr marL="457200" lvl="1" indent="0">
              <a:buNone/>
            </a:pPr>
            <a:r>
              <a:rPr lang="en-US" altLang="zh-TW" dirty="0">
                <a:solidFill>
                  <a:srgbClr val="C00000"/>
                </a:solidFill>
              </a:rPr>
              <a:t>6’ha</a:t>
            </a:r>
            <a:r>
              <a:rPr lang="en-US" altLang="zh-TW" dirty="0"/>
              <a:t>: 6-bit, store as </a:t>
            </a:r>
            <a:r>
              <a:rPr lang="en-US" altLang="zh-TW" dirty="0">
                <a:solidFill>
                  <a:srgbClr val="C00000"/>
                </a:solidFill>
              </a:rPr>
              <a:t>6’b00_1010</a:t>
            </a:r>
            <a:r>
              <a:rPr lang="en-US" altLang="zh-TW" dirty="0"/>
              <a:t> (a =&gt; 1010, </a:t>
            </a:r>
            <a:r>
              <a:rPr lang="en-US" altLang="zh-TW" dirty="0">
                <a:solidFill>
                  <a:srgbClr val="C00000"/>
                </a:solidFill>
              </a:rPr>
              <a:t>filled with 2-bit ‘0’ on left</a:t>
            </a:r>
            <a:r>
              <a:rPr lang="en-US" altLang="zh-TW" dirty="0"/>
              <a:t>)</a:t>
            </a:r>
          </a:p>
          <a:p>
            <a:pPr marL="457200" lvl="1" indent="0">
              <a:buNone/>
            </a:pPr>
            <a:r>
              <a:rPr lang="en-US" altLang="zh-TW" dirty="0">
                <a:solidFill>
                  <a:srgbClr val="C00000"/>
                </a:solidFill>
              </a:rPr>
              <a:t>-3’b1</a:t>
            </a:r>
            <a:r>
              <a:rPr lang="en-US" altLang="zh-TW" dirty="0"/>
              <a:t>=-3’b01=</a:t>
            </a:r>
            <a:r>
              <a:rPr lang="en-US" altLang="zh-TW" dirty="0">
                <a:solidFill>
                  <a:srgbClr val="C00000"/>
                </a:solidFill>
              </a:rPr>
              <a:t>3’b111</a:t>
            </a:r>
            <a:r>
              <a:rPr lang="en-US" altLang="zh-TW" dirty="0"/>
              <a:t>, (negative number, extended with 1)</a:t>
            </a:r>
          </a:p>
          <a:p>
            <a:pPr marL="457200" lvl="1" indent="0">
              <a:buNone/>
            </a:pPr>
            <a:r>
              <a:rPr lang="en-US" altLang="zh-TW" dirty="0"/>
              <a:t>3’b1  = 3’b001, (positive number, extended with 0)</a:t>
            </a:r>
          </a:p>
          <a:p>
            <a:endParaRPr lang="en-US" altLang="zh-TW" dirty="0"/>
          </a:p>
          <a:p>
            <a:endParaRPr lang="zh-TW" altLang="en-US" dirty="0"/>
          </a:p>
        </p:txBody>
      </p:sp>
      <p:sp>
        <p:nvSpPr>
          <p:cNvPr id="4" name="矩形: 圓角 3">
            <a:extLst>
              <a:ext uri="{FF2B5EF4-FFF2-40B4-BE49-F238E27FC236}">
                <a16:creationId xmlns:a16="http://schemas.microsoft.com/office/drawing/2014/main" id="{DE4E7F32-8D4F-F1FA-6594-E2787ED1754C}"/>
              </a:ext>
            </a:extLst>
          </p:cNvPr>
          <p:cNvSpPr/>
          <p:nvPr/>
        </p:nvSpPr>
        <p:spPr>
          <a:xfrm>
            <a:off x="7176120" y="3212976"/>
            <a:ext cx="288032" cy="360040"/>
          </a:xfrm>
          <a:prstGeom prst="roundRect">
            <a:avLst>
              <a:gd name="adj" fmla="val 27249"/>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矩形: 圓角 4">
            <a:extLst>
              <a:ext uri="{FF2B5EF4-FFF2-40B4-BE49-F238E27FC236}">
                <a16:creationId xmlns:a16="http://schemas.microsoft.com/office/drawing/2014/main" id="{37A63F06-AD43-EF14-E78B-2EF4D7F3CF60}"/>
              </a:ext>
            </a:extLst>
          </p:cNvPr>
          <p:cNvSpPr/>
          <p:nvPr/>
        </p:nvSpPr>
        <p:spPr>
          <a:xfrm>
            <a:off x="4007768" y="5373216"/>
            <a:ext cx="288032" cy="360040"/>
          </a:xfrm>
          <a:prstGeom prst="roundRect">
            <a:avLst>
              <a:gd name="adj" fmla="val 27249"/>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矩形: 圓角 5">
            <a:extLst>
              <a:ext uri="{FF2B5EF4-FFF2-40B4-BE49-F238E27FC236}">
                <a16:creationId xmlns:a16="http://schemas.microsoft.com/office/drawing/2014/main" id="{21459CCD-F71E-1721-041C-37FDDCA154BE}"/>
              </a:ext>
            </a:extLst>
          </p:cNvPr>
          <p:cNvSpPr/>
          <p:nvPr/>
        </p:nvSpPr>
        <p:spPr>
          <a:xfrm>
            <a:off x="3287688" y="5733256"/>
            <a:ext cx="144016" cy="360040"/>
          </a:xfrm>
          <a:prstGeom prst="roundRect">
            <a:avLst>
              <a:gd name="adj" fmla="val 27249"/>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矩形: 圓角 6">
            <a:extLst>
              <a:ext uri="{FF2B5EF4-FFF2-40B4-BE49-F238E27FC236}">
                <a16:creationId xmlns:a16="http://schemas.microsoft.com/office/drawing/2014/main" id="{C229056B-E436-1A31-B027-A506D29565B6}"/>
              </a:ext>
            </a:extLst>
          </p:cNvPr>
          <p:cNvSpPr/>
          <p:nvPr/>
        </p:nvSpPr>
        <p:spPr>
          <a:xfrm>
            <a:off x="2423592" y="6165304"/>
            <a:ext cx="144016" cy="360040"/>
          </a:xfrm>
          <a:prstGeom prst="roundRect">
            <a:avLst>
              <a:gd name="adj" fmla="val 27249"/>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語音泡泡: 圓角矩形 7">
            <a:extLst>
              <a:ext uri="{FF2B5EF4-FFF2-40B4-BE49-F238E27FC236}">
                <a16:creationId xmlns:a16="http://schemas.microsoft.com/office/drawing/2014/main" id="{CD44338C-9A43-DEDC-B2F1-C21D4651B560}"/>
              </a:ext>
            </a:extLst>
          </p:cNvPr>
          <p:cNvSpPr/>
          <p:nvPr/>
        </p:nvSpPr>
        <p:spPr>
          <a:xfrm>
            <a:off x="9120336" y="1484784"/>
            <a:ext cx="2664296" cy="1800200"/>
          </a:xfrm>
          <a:prstGeom prst="wedgeRoundRectCallout">
            <a:avLst>
              <a:gd name="adj1" fmla="val -56584"/>
              <a:gd name="adj2" fmla="val 7625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t>有點小複雜</a:t>
            </a:r>
            <a:endParaRPr lang="en-US" altLang="zh-TW" dirty="0"/>
          </a:p>
          <a:p>
            <a:pPr algn="ctr"/>
            <a:r>
              <a:rPr lang="zh-TW" altLang="en-US" dirty="0"/>
              <a:t>秘訣</a:t>
            </a:r>
            <a:r>
              <a:rPr lang="en-US" altLang="zh-TW" dirty="0"/>
              <a:t>:</a:t>
            </a:r>
            <a:r>
              <a:rPr lang="zh-TW" altLang="en-US" dirty="0"/>
              <a:t> 盡量大小一致</a:t>
            </a:r>
            <a:endParaRPr lang="en-US" dirty="0"/>
          </a:p>
        </p:txBody>
      </p:sp>
    </p:spTree>
    <p:extLst>
      <p:ext uri="{BB962C8B-B14F-4D97-AF65-F5344CB8AC3E}">
        <p14:creationId xmlns:p14="http://schemas.microsoft.com/office/powerpoint/2010/main" val="64617676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1" name="Rectangle 3"/>
          <p:cNvSpPr>
            <a:spLocks noGrp="1" noChangeArrowheads="1"/>
          </p:cNvSpPr>
          <p:nvPr>
            <p:ph idx="1"/>
          </p:nvPr>
        </p:nvSpPr>
        <p:spPr/>
        <p:txBody>
          <a:bodyPr>
            <a:normAutofit lnSpcReduction="10000"/>
          </a:bodyPr>
          <a:lstStyle/>
          <a:p>
            <a:pPr>
              <a:buFont typeface="Wingdings 2" pitchFamily="18" charset="2"/>
              <a:buNone/>
            </a:pPr>
            <a:r>
              <a:rPr lang="en-US" altLang="zh-TW" sz="1800" dirty="0"/>
              <a:t>In Verilog, </a:t>
            </a:r>
            <a:r>
              <a:rPr lang="en-US" altLang="zh-TW" sz="1800" b="1" u="sng" dirty="0">
                <a:solidFill>
                  <a:srgbClr val="FF0000"/>
                </a:solidFill>
              </a:rPr>
              <a:t>constant</a:t>
            </a:r>
            <a:r>
              <a:rPr lang="en-US" altLang="zh-TW" sz="1800" dirty="0"/>
              <a:t> values (literals) can be </a:t>
            </a:r>
            <a:r>
              <a:rPr lang="en-US" altLang="zh-TW" sz="1800" u="sng" dirty="0"/>
              <a:t>integers</a:t>
            </a:r>
            <a:r>
              <a:rPr lang="en-US" altLang="zh-TW" sz="1800" dirty="0"/>
              <a:t> or </a:t>
            </a:r>
            <a:r>
              <a:rPr lang="en-US" altLang="zh-TW" sz="1800" u="sng" dirty="0"/>
              <a:t>reals</a:t>
            </a:r>
            <a:r>
              <a:rPr lang="en-US" altLang="zh-TW" sz="1800" dirty="0"/>
              <a:t>.</a:t>
            </a:r>
          </a:p>
          <a:p>
            <a:pPr>
              <a:buClr>
                <a:srgbClr val="000066"/>
              </a:buClr>
            </a:pPr>
            <a:r>
              <a:rPr lang="en-US" altLang="zh-TW" sz="1800" b="1" i="1" u="sng" dirty="0">
                <a:solidFill>
                  <a:srgbClr val="0000FF"/>
                </a:solidFill>
              </a:rPr>
              <a:t>Real</a:t>
            </a:r>
            <a:r>
              <a:rPr lang="en-US" altLang="zh-TW" sz="1800" dirty="0">
                <a:solidFill>
                  <a:srgbClr val="0000FF"/>
                </a:solidFill>
              </a:rPr>
              <a:t> </a:t>
            </a:r>
            <a:r>
              <a:rPr lang="en-US" altLang="zh-TW" sz="1800" dirty="0"/>
              <a:t>numbers can be represented in </a:t>
            </a:r>
            <a:r>
              <a:rPr lang="en-US" altLang="zh-TW" sz="1800" u="sng" dirty="0"/>
              <a:t>decimal</a:t>
            </a:r>
            <a:r>
              <a:rPr lang="en-US" altLang="zh-TW" sz="1800" dirty="0"/>
              <a:t> or </a:t>
            </a:r>
            <a:r>
              <a:rPr lang="en-US" altLang="zh-TW" sz="1800" u="sng" dirty="0"/>
              <a:t>scientific format</a:t>
            </a:r>
          </a:p>
          <a:p>
            <a:pPr lvl="1"/>
            <a:r>
              <a:rPr lang="en-US" altLang="zh-TW" sz="1600" dirty="0"/>
              <a:t>Real numbers in scientific notation are represented as</a:t>
            </a:r>
            <a:endParaRPr lang="en-US" altLang="zh-TW" sz="1600" b="1" dirty="0"/>
          </a:p>
          <a:p>
            <a:pPr lvl="1">
              <a:buFont typeface="Wingdings" pitchFamily="2" charset="2"/>
              <a:buNone/>
            </a:pPr>
            <a:r>
              <a:rPr lang="en-US" altLang="zh-TW" sz="1600" b="1" dirty="0"/>
              <a:t>     &lt;mantissa&gt;&lt;e or E&gt;&lt;</a:t>
            </a:r>
            <a:r>
              <a:rPr lang="en-US" altLang="zh-TW" sz="1600" b="1" dirty="0" err="1"/>
              <a:t>exp</a:t>
            </a:r>
            <a:r>
              <a:rPr lang="en-US" altLang="zh-TW" sz="1600" b="1" dirty="0"/>
              <a:t>&gt;    </a:t>
            </a:r>
          </a:p>
          <a:p>
            <a:pPr lvl="1">
              <a:buFont typeface="Wingdings" pitchFamily="2" charset="2"/>
              <a:buNone/>
            </a:pPr>
            <a:r>
              <a:rPr lang="en-US" altLang="zh-TW" sz="1600" b="1" dirty="0"/>
              <a:t>     which is interpreted as   &lt;mantissa&gt; *</a:t>
            </a:r>
            <a:r>
              <a:rPr lang="en-US" altLang="zh-TW" sz="1600" b="1" dirty="0">
                <a:solidFill>
                  <a:srgbClr val="FF0000"/>
                </a:solidFill>
              </a:rPr>
              <a:t>10</a:t>
            </a:r>
            <a:r>
              <a:rPr lang="en-US" altLang="zh-TW" sz="1600" b="1" dirty="0"/>
              <a:t> &lt;</a:t>
            </a:r>
            <a:r>
              <a:rPr lang="en-US" altLang="zh-TW" sz="1600" b="1" dirty="0" err="1"/>
              <a:t>exp</a:t>
            </a:r>
            <a:r>
              <a:rPr lang="en-US" altLang="zh-TW" sz="1600" b="1" dirty="0"/>
              <a:t>&gt; </a:t>
            </a:r>
            <a:endParaRPr lang="en-US" altLang="zh-TW" sz="1600" dirty="0"/>
          </a:p>
          <a:p>
            <a:pPr lvl="1"/>
            <a:r>
              <a:rPr lang="en-US" altLang="zh-TW" sz="1600" dirty="0"/>
              <a:t>Real numbers expressed with a decimal point must have at least one digit on each side of the decimal point </a:t>
            </a:r>
            <a:r>
              <a:rPr lang="en-US" altLang="zh-TW" sz="1600" b="1" dirty="0">
                <a:solidFill>
                  <a:srgbClr val="00CC00"/>
                </a:solidFill>
                <a:ea typeface="標楷體" pitchFamily="65" charset="-120"/>
              </a:rPr>
              <a:t>(Ex: 0.12 (allowed)   .12 (not</a:t>
            </a:r>
            <a:r>
              <a:rPr lang="zh-TW" altLang="en-US" sz="1600" b="1" dirty="0">
                <a:solidFill>
                  <a:srgbClr val="00CC00"/>
                </a:solidFill>
                <a:ea typeface="標楷體" pitchFamily="65" charset="-120"/>
              </a:rPr>
              <a:t> </a:t>
            </a:r>
            <a:r>
              <a:rPr lang="en-US" altLang="zh-TW" sz="1600" b="1" dirty="0">
                <a:solidFill>
                  <a:srgbClr val="00CC00"/>
                </a:solidFill>
                <a:ea typeface="標楷體" pitchFamily="65" charset="-120"/>
              </a:rPr>
              <a:t>allowed))</a:t>
            </a:r>
            <a:endParaRPr lang="en-US" altLang="zh-TW" sz="1600" dirty="0"/>
          </a:p>
          <a:p>
            <a:r>
              <a:rPr lang="en-US" altLang="zh-TW" sz="1800" dirty="0"/>
              <a:t>Example:</a:t>
            </a:r>
            <a:r>
              <a:rPr lang="en-US" altLang="zh-TW" sz="1800" b="1" dirty="0"/>
              <a:t> </a:t>
            </a:r>
          </a:p>
          <a:p>
            <a:pPr lvl="1">
              <a:buClr>
                <a:srgbClr val="000066"/>
              </a:buClr>
            </a:pPr>
            <a:r>
              <a:rPr lang="en-US" altLang="zh-TW" sz="1600" b="1" dirty="0">
                <a:solidFill>
                  <a:srgbClr val="FF0000"/>
                </a:solidFill>
              </a:rPr>
              <a:t>12</a:t>
            </a:r>
            <a:r>
              <a:rPr lang="en-US" altLang="zh-TW" sz="1600" b="1" dirty="0"/>
              <a:t>		</a:t>
            </a:r>
            <a:r>
              <a:rPr lang="en-US" altLang="zh-TW" sz="1600" dirty="0" err="1"/>
              <a:t>unsized</a:t>
            </a:r>
            <a:r>
              <a:rPr lang="en-US" altLang="zh-TW" sz="1600" dirty="0"/>
              <a:t> decimal (zero-extended to 32 bits)</a:t>
            </a:r>
            <a:endParaRPr lang="en-US" altLang="zh-TW" sz="1600" b="1" dirty="0"/>
          </a:p>
          <a:p>
            <a:pPr lvl="1">
              <a:buClr>
                <a:srgbClr val="000066"/>
              </a:buClr>
            </a:pPr>
            <a:r>
              <a:rPr lang="en-US" altLang="zh-TW" sz="1600" b="1" dirty="0">
                <a:solidFill>
                  <a:srgbClr val="FF0000"/>
                </a:solidFill>
              </a:rPr>
              <a:t>1.2E12 		</a:t>
            </a:r>
            <a:r>
              <a:rPr lang="en-US" altLang="zh-TW" sz="1600" b="1" dirty="0">
                <a:solidFill>
                  <a:schemeClr val="tx1"/>
                </a:solidFill>
              </a:rPr>
              <a:t>= 1.2×10</a:t>
            </a:r>
            <a:r>
              <a:rPr lang="en-US" altLang="zh-TW" sz="1600" b="1" baseline="30000" dirty="0">
                <a:solidFill>
                  <a:schemeClr val="tx1"/>
                </a:solidFill>
              </a:rPr>
              <a:t>12</a:t>
            </a:r>
            <a:r>
              <a:rPr lang="en-US" altLang="zh-TW" sz="1600" b="1" dirty="0">
                <a:solidFill>
                  <a:srgbClr val="FF0000"/>
                </a:solidFill>
              </a:rPr>
              <a:t> </a:t>
            </a:r>
            <a:r>
              <a:rPr lang="en-US" altLang="zh-TW" sz="1600" b="1" dirty="0"/>
              <a:t>	</a:t>
            </a:r>
          </a:p>
          <a:p>
            <a:pPr lvl="1">
              <a:buClr>
                <a:srgbClr val="000066"/>
              </a:buClr>
            </a:pPr>
            <a:r>
              <a:rPr lang="en-US" altLang="zh-TW" sz="1600" b="1" dirty="0">
                <a:solidFill>
                  <a:srgbClr val="FF0000"/>
                </a:solidFill>
              </a:rPr>
              <a:t>0.1</a:t>
            </a:r>
            <a:r>
              <a:rPr lang="en-US" altLang="zh-TW" sz="1600" b="1" dirty="0"/>
              <a:t>		</a:t>
            </a:r>
            <a:r>
              <a:rPr lang="en-US" altLang="zh-TW" sz="1600" dirty="0"/>
              <a:t>decimal notation</a:t>
            </a:r>
            <a:endParaRPr lang="en-US" altLang="zh-TW" sz="1600" b="1" dirty="0"/>
          </a:p>
          <a:p>
            <a:pPr lvl="1">
              <a:buClr>
                <a:srgbClr val="000066"/>
              </a:buClr>
            </a:pPr>
            <a:r>
              <a:rPr lang="en-US" altLang="zh-TW" sz="1600" b="1" dirty="0">
                <a:solidFill>
                  <a:srgbClr val="FF0000"/>
                </a:solidFill>
              </a:rPr>
              <a:t>236.123_76e-12</a:t>
            </a:r>
            <a:r>
              <a:rPr lang="en-US" altLang="zh-TW" sz="1600" b="1" dirty="0"/>
              <a:t>	</a:t>
            </a:r>
            <a:r>
              <a:rPr lang="en-US" altLang="zh-TW" sz="1600" dirty="0"/>
              <a:t>underscores are ignored = </a:t>
            </a:r>
            <a:r>
              <a:rPr lang="en-US" altLang="zh-TW" sz="1600" b="1" dirty="0">
                <a:solidFill>
                  <a:schemeClr val="tx1"/>
                </a:solidFill>
              </a:rPr>
              <a:t>236.12376×10</a:t>
            </a:r>
            <a:r>
              <a:rPr lang="en-US" altLang="zh-TW" sz="1600" b="1" baseline="30000" dirty="0">
                <a:solidFill>
                  <a:schemeClr val="tx1"/>
                </a:solidFill>
              </a:rPr>
              <a:t>-12</a:t>
            </a:r>
            <a:endParaRPr lang="en-US" altLang="zh-TW" sz="1600" b="1" dirty="0"/>
          </a:p>
          <a:p>
            <a:pPr lvl="1">
              <a:buClr>
                <a:srgbClr val="000066"/>
              </a:buClr>
            </a:pPr>
            <a:r>
              <a:rPr lang="en-US" altLang="zh-TW" sz="1600" b="1" dirty="0">
                <a:solidFill>
                  <a:srgbClr val="FF0000"/>
                </a:solidFill>
              </a:rPr>
              <a:t>32e-4 </a:t>
            </a:r>
            <a:r>
              <a:rPr lang="en-US" altLang="zh-TW" sz="1600" b="1" dirty="0"/>
              <a:t>		</a:t>
            </a:r>
            <a:r>
              <a:rPr lang="en-US" altLang="zh-TW" sz="1600" dirty="0"/>
              <a:t>scientific notation for 0.0032 </a:t>
            </a:r>
            <a:r>
              <a:rPr lang="en-US" altLang="zh-TW" sz="1600" b="1" dirty="0">
                <a:solidFill>
                  <a:schemeClr val="tx1"/>
                </a:solidFill>
              </a:rPr>
              <a:t>= 32×10</a:t>
            </a:r>
            <a:r>
              <a:rPr lang="en-US" altLang="zh-TW" sz="1600" b="1" baseline="30000" dirty="0">
                <a:solidFill>
                  <a:schemeClr val="tx1"/>
                </a:solidFill>
              </a:rPr>
              <a:t>-4</a:t>
            </a:r>
            <a:r>
              <a:rPr lang="en-US" altLang="zh-TW" sz="1600" dirty="0"/>
              <a:t> </a:t>
            </a:r>
          </a:p>
          <a:p>
            <a:pPr lvl="1">
              <a:buClr>
                <a:srgbClr val="000066"/>
              </a:buClr>
            </a:pPr>
            <a:r>
              <a:rPr lang="en-US" altLang="zh-TW" sz="1600" b="1" dirty="0">
                <a:solidFill>
                  <a:srgbClr val="FF0000"/>
                </a:solidFill>
              </a:rPr>
              <a:t>4.1E3 		</a:t>
            </a:r>
            <a:r>
              <a:rPr lang="en-US" altLang="zh-TW" sz="1600" dirty="0"/>
              <a:t>scientific notation for 4100 </a:t>
            </a:r>
            <a:r>
              <a:rPr lang="en-US" altLang="zh-TW" sz="1600" b="1" dirty="0">
                <a:solidFill>
                  <a:schemeClr val="tx1"/>
                </a:solidFill>
              </a:rPr>
              <a:t>=</a:t>
            </a:r>
            <a:r>
              <a:rPr lang="en-US" altLang="zh-TW" sz="1600" b="1" dirty="0">
                <a:solidFill>
                  <a:srgbClr val="FF0000"/>
                </a:solidFill>
              </a:rPr>
              <a:t> </a:t>
            </a:r>
            <a:r>
              <a:rPr lang="en-US" altLang="zh-TW" sz="1600" b="1" dirty="0">
                <a:solidFill>
                  <a:schemeClr val="tx1"/>
                </a:solidFill>
              </a:rPr>
              <a:t>4.1×10</a:t>
            </a:r>
            <a:r>
              <a:rPr lang="en-US" altLang="zh-TW" sz="1600" b="1" baseline="30000" dirty="0">
                <a:solidFill>
                  <a:schemeClr val="tx1"/>
                </a:solidFill>
              </a:rPr>
              <a:t>3</a:t>
            </a:r>
            <a:r>
              <a:rPr lang="en-US" altLang="zh-TW" sz="1600" b="1" dirty="0">
                <a:solidFill>
                  <a:srgbClr val="FF0000"/>
                </a:solidFill>
              </a:rPr>
              <a:t> </a:t>
            </a:r>
            <a:endParaRPr lang="en-US" altLang="zh-TW" sz="1600" dirty="0"/>
          </a:p>
          <a:p>
            <a:pPr lvl="1">
              <a:buClr>
                <a:srgbClr val="000066"/>
              </a:buClr>
            </a:pPr>
            <a:r>
              <a:rPr lang="en-US" altLang="zh-TW" sz="1600" b="1" dirty="0">
                <a:solidFill>
                  <a:srgbClr val="FF0000"/>
                </a:solidFill>
              </a:rPr>
              <a:t>.12</a:t>
            </a:r>
            <a:r>
              <a:rPr lang="en-US" altLang="zh-TW" sz="1600" b="1" dirty="0"/>
              <a:t>		</a:t>
            </a:r>
            <a:r>
              <a:rPr lang="en-US" altLang="zh-TW" sz="1600" dirty="0"/>
              <a:t>invalid real number</a:t>
            </a:r>
            <a:endParaRPr lang="en-US" altLang="zh-TW" sz="1600" b="1" dirty="0"/>
          </a:p>
          <a:p>
            <a:pPr lvl="1">
              <a:buClr>
                <a:srgbClr val="000066"/>
              </a:buClr>
            </a:pPr>
            <a:r>
              <a:rPr lang="en-US" altLang="zh-TW" sz="1600" b="1" dirty="0">
                <a:solidFill>
                  <a:srgbClr val="FF0000"/>
                </a:solidFill>
              </a:rPr>
              <a:t>.3E3</a:t>
            </a:r>
            <a:r>
              <a:rPr lang="en-US" altLang="zh-TW" sz="1600" b="1" dirty="0"/>
              <a:t>		</a:t>
            </a:r>
            <a:r>
              <a:rPr lang="en-US" altLang="zh-TW" sz="1600" dirty="0"/>
              <a:t>invalid real number</a:t>
            </a:r>
            <a:endParaRPr lang="en-US" altLang="zh-TW" sz="1600" b="1" dirty="0"/>
          </a:p>
          <a:p>
            <a:pPr lvl="1">
              <a:buClr>
                <a:srgbClr val="000066"/>
              </a:buClr>
            </a:pPr>
            <a:r>
              <a:rPr lang="en-US" altLang="zh-TW" sz="1600" b="1" dirty="0">
                <a:solidFill>
                  <a:srgbClr val="FF0000"/>
                </a:solidFill>
              </a:rPr>
              <a:t>.2e-7</a:t>
            </a:r>
            <a:r>
              <a:rPr lang="en-US" altLang="zh-TW" sz="1600" b="1" dirty="0"/>
              <a:t>		</a:t>
            </a:r>
            <a:r>
              <a:rPr lang="en-US" altLang="zh-TW" sz="1600" dirty="0"/>
              <a:t>invalid real number</a:t>
            </a:r>
          </a:p>
        </p:txBody>
      </p:sp>
      <p:sp>
        <p:nvSpPr>
          <p:cNvPr id="570370" name="Rectangle 2"/>
          <p:cNvSpPr>
            <a:spLocks noGrp="1" noChangeArrowheads="1"/>
          </p:cNvSpPr>
          <p:nvPr>
            <p:ph type="title"/>
          </p:nvPr>
        </p:nvSpPr>
        <p:spPr/>
        <p:txBody>
          <a:bodyPr>
            <a:normAutofit/>
          </a:bodyPr>
          <a:lstStyle/>
          <a:p>
            <a:r>
              <a:rPr lang="en-US" altLang="zh-TW" u="sng" dirty="0"/>
              <a:t>Integer</a:t>
            </a:r>
            <a:r>
              <a:rPr lang="en-US" altLang="zh-TW" dirty="0"/>
              <a:t> and </a:t>
            </a:r>
            <a:r>
              <a:rPr lang="en-US" altLang="zh-TW" u="sng" dirty="0"/>
              <a:t>Real</a:t>
            </a:r>
            <a:r>
              <a:rPr lang="en-US" altLang="zh-TW" dirty="0"/>
              <a:t> Constants: </a:t>
            </a:r>
            <a:r>
              <a:rPr lang="en-US" altLang="zh-TW" i="1" dirty="0">
                <a:solidFill>
                  <a:srgbClr val="FF00FF"/>
                </a:solidFill>
              </a:rPr>
              <a:t>Real</a:t>
            </a:r>
          </a:p>
        </p:txBody>
      </p:sp>
      <p:sp>
        <p:nvSpPr>
          <p:cNvPr id="6" name="投影片編號版面配置區 5"/>
          <p:cNvSpPr>
            <a:spLocks noGrp="1"/>
          </p:cNvSpPr>
          <p:nvPr>
            <p:ph type="sldNum" sz="quarter" idx="12"/>
          </p:nvPr>
        </p:nvSpPr>
        <p:spPr/>
        <p:txBody>
          <a:bodyPr/>
          <a:lstStyle/>
          <a:p>
            <a:fld id="{92B1D82E-E778-459C-8969-09F482294CA4}" type="slidenum">
              <a:rPr lang="en-US" altLang="zh-TW"/>
              <a:pPr/>
              <a:t>61</a:t>
            </a:fld>
            <a:endParaRPr lang="en-US" altLang="zh-TW"/>
          </a:p>
        </p:txBody>
      </p:sp>
      <p:sp>
        <p:nvSpPr>
          <p:cNvPr id="570372" name="Line 4"/>
          <p:cNvSpPr>
            <a:spLocks noChangeShapeType="1"/>
          </p:cNvSpPr>
          <p:nvPr/>
        </p:nvSpPr>
        <p:spPr bwMode="auto">
          <a:xfrm>
            <a:off x="1055440" y="5157192"/>
            <a:ext cx="6264275" cy="0"/>
          </a:xfrm>
          <a:prstGeom prst="line">
            <a:avLst/>
          </a:prstGeom>
          <a:noFill/>
          <a:ln w="25400">
            <a:solidFill>
              <a:srgbClr val="339933"/>
            </a:solidFill>
            <a:round/>
            <a:headEnd/>
            <a:tailEnd/>
          </a:ln>
          <a:effectLst/>
        </p:spPr>
        <p:txBody>
          <a:bodyPr wrap="none" anchor="ctr"/>
          <a:lstStyle/>
          <a:p>
            <a:endParaRPr lang="zh-TW" altLang="en-US"/>
          </a:p>
        </p:txBody>
      </p:sp>
      <p:sp>
        <p:nvSpPr>
          <p:cNvPr id="2" name="語音泡泡: 圓角矩形 1">
            <a:extLst>
              <a:ext uri="{FF2B5EF4-FFF2-40B4-BE49-F238E27FC236}">
                <a16:creationId xmlns:a16="http://schemas.microsoft.com/office/drawing/2014/main" id="{8C533DCD-A266-7859-6BCC-197E1954EFD3}"/>
              </a:ext>
            </a:extLst>
          </p:cNvPr>
          <p:cNvSpPr/>
          <p:nvPr/>
        </p:nvSpPr>
        <p:spPr>
          <a:xfrm>
            <a:off x="9480376" y="908720"/>
            <a:ext cx="1728192" cy="720080"/>
          </a:xfrm>
          <a:prstGeom prst="wedgeRoundRectCallout">
            <a:avLst>
              <a:gd name="adj1" fmla="val -156968"/>
              <a:gd name="adj2" fmla="val 81018"/>
              <a:gd name="adj3" fmla="val 16667"/>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不能合成</a:t>
            </a:r>
            <a:endParaRPr lang="en-US" dirty="0">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0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03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03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03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037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037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037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0371">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0371">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0371">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0371">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0371">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0371">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0371">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0371">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0371">
                                            <p:txEl>
                                              <p:pRg st="15" end="1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0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1" grpId="0" uiExpand="1" build="p"/>
      <p:bldP spid="570372" grpId="0" animBg="1"/>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10F49D5-3FB5-51FE-2707-C78B27D350CB}"/>
              </a:ext>
            </a:extLst>
          </p:cNvPr>
          <p:cNvSpPr>
            <a:spLocks noGrp="1"/>
          </p:cNvSpPr>
          <p:nvPr>
            <p:ph type="title"/>
          </p:nvPr>
        </p:nvSpPr>
        <p:spPr/>
        <p:txBody>
          <a:bodyPr/>
          <a:lstStyle/>
          <a:p>
            <a:r>
              <a:rPr lang="en-US" dirty="0"/>
              <a:t>identifiers</a:t>
            </a:r>
          </a:p>
        </p:txBody>
      </p:sp>
      <p:sp>
        <p:nvSpPr>
          <p:cNvPr id="5" name="文字版面配置區 4">
            <a:extLst>
              <a:ext uri="{FF2B5EF4-FFF2-40B4-BE49-F238E27FC236}">
                <a16:creationId xmlns:a16="http://schemas.microsoft.com/office/drawing/2014/main" id="{D871431C-02DA-6234-C7E4-EC5C26674E2C}"/>
              </a:ext>
            </a:extLst>
          </p:cNvPr>
          <p:cNvSpPr>
            <a:spLocks noGrp="1"/>
          </p:cNvSpPr>
          <p:nvPr>
            <p:ph type="body" idx="1"/>
          </p:nvPr>
        </p:nvSpPr>
        <p:spPr/>
        <p:txBody>
          <a:bodyPr/>
          <a:lstStyle/>
          <a:p>
            <a:r>
              <a:rPr lang="zh-TW" altLang="en-US" dirty="0"/>
              <a:t>變數常數命名規則</a:t>
            </a:r>
            <a:endParaRPr lang="en-US" dirty="0"/>
          </a:p>
        </p:txBody>
      </p:sp>
    </p:spTree>
    <p:extLst>
      <p:ext uri="{BB962C8B-B14F-4D97-AF65-F5344CB8AC3E}">
        <p14:creationId xmlns:p14="http://schemas.microsoft.com/office/powerpoint/2010/main" val="316438296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Lexical Convention: Identifier</a:t>
            </a:r>
            <a:endParaRPr lang="zh-TW" altLang="en-US" dirty="0"/>
          </a:p>
        </p:txBody>
      </p:sp>
      <p:sp>
        <p:nvSpPr>
          <p:cNvPr id="3" name="內容版面配置區 2"/>
          <p:cNvSpPr>
            <a:spLocks noGrp="1"/>
          </p:cNvSpPr>
          <p:nvPr>
            <p:ph idx="1"/>
          </p:nvPr>
        </p:nvSpPr>
        <p:spPr>
          <a:xfrm>
            <a:off x="609600" y="1357314"/>
            <a:ext cx="10972800" cy="5312046"/>
          </a:xfrm>
        </p:spPr>
        <p:txBody>
          <a:bodyPr>
            <a:normAutofit/>
          </a:bodyPr>
          <a:lstStyle/>
          <a:p>
            <a:r>
              <a:rPr lang="en-US" altLang="zh-TW" dirty="0"/>
              <a:t>Verilog is a </a:t>
            </a:r>
            <a:r>
              <a:rPr lang="en-US" altLang="zh-TW" dirty="0">
                <a:solidFill>
                  <a:srgbClr val="FF0000"/>
                </a:solidFill>
              </a:rPr>
              <a:t>case sensitive </a:t>
            </a:r>
            <a:r>
              <a:rPr lang="en-US" altLang="zh-TW" dirty="0"/>
              <a:t>language - </a:t>
            </a:r>
            <a:r>
              <a:rPr lang="en-US" altLang="zh-TW" dirty="0">
                <a:solidFill>
                  <a:srgbClr val="FF0000"/>
                </a:solidFill>
              </a:rPr>
              <a:t>keywords are lower case</a:t>
            </a:r>
          </a:p>
          <a:p>
            <a:r>
              <a:rPr lang="en-US" altLang="zh-TW" dirty="0"/>
              <a:t>Terminate lines with </a:t>
            </a:r>
            <a:r>
              <a:rPr lang="en-US" altLang="zh-TW" dirty="0">
                <a:solidFill>
                  <a:srgbClr val="FF0000"/>
                </a:solidFill>
              </a:rPr>
              <a:t>semicolon</a:t>
            </a:r>
            <a:r>
              <a:rPr lang="en-US" altLang="zh-TW" dirty="0"/>
              <a:t> </a:t>
            </a:r>
            <a:r>
              <a:rPr lang="en-US" altLang="zh-TW" dirty="0">
                <a:solidFill>
                  <a:srgbClr val="FF0000"/>
                </a:solidFill>
              </a:rPr>
              <a:t>;</a:t>
            </a:r>
          </a:p>
          <a:p>
            <a:r>
              <a:rPr lang="en-US" altLang="zh-TW" dirty="0"/>
              <a:t>Identifiers:</a:t>
            </a:r>
          </a:p>
          <a:p>
            <a:pPr lvl="1"/>
            <a:r>
              <a:rPr lang="en-US" altLang="zh-TW" dirty="0">
                <a:solidFill>
                  <a:srgbClr val="FF0000"/>
                </a:solidFill>
              </a:rPr>
              <a:t>Starts only with a letter or an _(underscore)</a:t>
            </a:r>
            <a:r>
              <a:rPr lang="en-US" altLang="zh-TW" dirty="0"/>
              <a:t>, can be any  sequence of </a:t>
            </a:r>
            <a:r>
              <a:rPr lang="en-US" altLang="zh-TW" dirty="0">
                <a:solidFill>
                  <a:srgbClr val="FF0000"/>
                </a:solidFill>
              </a:rPr>
              <a:t>letters</a:t>
            </a:r>
            <a:r>
              <a:rPr lang="en-US" altLang="zh-TW" dirty="0"/>
              <a:t> (a-z, A-Z), </a:t>
            </a:r>
            <a:r>
              <a:rPr lang="en-US" altLang="zh-TW" dirty="0">
                <a:solidFill>
                  <a:srgbClr val="FF0000"/>
                </a:solidFill>
              </a:rPr>
              <a:t>digits</a:t>
            </a:r>
            <a:r>
              <a:rPr lang="en-US" altLang="zh-TW" dirty="0"/>
              <a:t> (0-9), </a:t>
            </a:r>
            <a:r>
              <a:rPr lang="en-US" altLang="zh-TW" dirty="0">
                <a:solidFill>
                  <a:srgbClr val="FF0000"/>
                </a:solidFill>
              </a:rPr>
              <a:t>$</a:t>
            </a:r>
            <a:r>
              <a:rPr lang="en-US" altLang="zh-TW" dirty="0"/>
              <a:t>, </a:t>
            </a:r>
            <a:r>
              <a:rPr lang="en-US" altLang="zh-TW" dirty="0">
                <a:solidFill>
                  <a:srgbClr val="FF0000"/>
                </a:solidFill>
              </a:rPr>
              <a:t>_</a:t>
            </a:r>
          </a:p>
          <a:p>
            <a:pPr lvl="1"/>
            <a:r>
              <a:rPr lang="en-US" altLang="zh-TW" dirty="0"/>
              <a:t>Case-sensitive </a:t>
            </a:r>
            <a:r>
              <a:rPr lang="en-US" altLang="zh-TW" dirty="0" err="1">
                <a:solidFill>
                  <a:srgbClr val="FF0000"/>
                </a:solidFill>
              </a:rPr>
              <a:t>abc</a:t>
            </a:r>
            <a:r>
              <a:rPr lang="en-US" altLang="zh-TW" dirty="0">
                <a:solidFill>
                  <a:srgbClr val="FF0000"/>
                </a:solidFill>
              </a:rPr>
              <a:t> != </a:t>
            </a:r>
            <a:r>
              <a:rPr lang="en-US" altLang="zh-TW" dirty="0" err="1">
                <a:solidFill>
                  <a:srgbClr val="FF0000"/>
                </a:solidFill>
              </a:rPr>
              <a:t>Abc</a:t>
            </a:r>
            <a:endParaRPr lang="en-US" altLang="zh-TW" dirty="0">
              <a:solidFill>
                <a:srgbClr val="FF0000"/>
              </a:solidFill>
            </a:endParaRPr>
          </a:p>
          <a:p>
            <a:r>
              <a:rPr lang="en-US" altLang="zh-TW" dirty="0"/>
              <a:t>Example</a:t>
            </a:r>
          </a:p>
          <a:p>
            <a:pPr lvl="1"/>
            <a:r>
              <a:rPr lang="en-US" altLang="zh-TW" dirty="0" err="1"/>
              <a:t>shiftreg_a</a:t>
            </a:r>
            <a:r>
              <a:rPr lang="en-US" altLang="zh-TW" dirty="0"/>
              <a:t>, _bus3, n$657</a:t>
            </a:r>
          </a:p>
          <a:p>
            <a:endParaRPr lang="zh-TW" altLang="en-US" dirty="0"/>
          </a:p>
        </p:txBody>
      </p:sp>
      <p:grpSp>
        <p:nvGrpSpPr>
          <p:cNvPr id="8" name="群組 7"/>
          <p:cNvGrpSpPr/>
          <p:nvPr/>
        </p:nvGrpSpPr>
        <p:grpSpPr>
          <a:xfrm>
            <a:off x="5951984" y="3571999"/>
            <a:ext cx="6337300" cy="2446338"/>
            <a:chOff x="5951984" y="3571999"/>
            <a:chExt cx="6337300" cy="2446338"/>
          </a:xfrm>
        </p:grpSpPr>
        <p:pic>
          <p:nvPicPr>
            <p:cNvPr id="4" name="Picture 4"/>
            <p:cNvPicPr>
              <a:picLocks noChangeAspect="1" noChangeArrowheads="1"/>
            </p:cNvPicPr>
            <p:nvPr/>
          </p:nvPicPr>
          <p:blipFill>
            <a:blip r:embed="rId3" cstate="print"/>
            <a:srcRect/>
            <a:stretch>
              <a:fillRect/>
            </a:stretch>
          </p:blipFill>
          <p:spPr bwMode="auto">
            <a:xfrm>
              <a:off x="5951984" y="3645024"/>
              <a:ext cx="6337300" cy="2373313"/>
            </a:xfrm>
            <a:prstGeom prst="rect">
              <a:avLst/>
            </a:prstGeom>
            <a:noFill/>
            <a:ln w="25400" algn="ctr">
              <a:noFill/>
              <a:miter lim="800000"/>
              <a:headEnd/>
              <a:tailEnd/>
            </a:ln>
            <a:effectLst/>
          </p:spPr>
        </p:pic>
        <p:sp>
          <p:nvSpPr>
            <p:cNvPr id="5" name="Rectangle 5"/>
            <p:cNvSpPr>
              <a:spLocks noChangeArrowheads="1"/>
            </p:cNvSpPr>
            <p:nvPr/>
          </p:nvSpPr>
          <p:spPr bwMode="auto">
            <a:xfrm>
              <a:off x="6744146" y="3571999"/>
              <a:ext cx="792163" cy="360363"/>
            </a:xfrm>
            <a:prstGeom prst="rect">
              <a:avLst/>
            </a:prstGeom>
            <a:noFill/>
            <a:ln w="25400" algn="ctr">
              <a:solidFill>
                <a:srgbClr val="00CC66"/>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Rectangle 6"/>
            <p:cNvSpPr>
              <a:spLocks noChangeArrowheads="1"/>
            </p:cNvSpPr>
            <p:nvPr/>
          </p:nvSpPr>
          <p:spPr bwMode="auto">
            <a:xfrm>
              <a:off x="6672709" y="4580062"/>
              <a:ext cx="574675" cy="215900"/>
            </a:xfrm>
            <a:prstGeom prst="rect">
              <a:avLst/>
            </a:prstGeom>
            <a:noFill/>
            <a:ln w="25400" algn="ctr">
              <a:solidFill>
                <a:srgbClr val="00CC66"/>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7" name="Rectangle 11"/>
            <p:cNvSpPr>
              <a:spLocks noChangeArrowheads="1"/>
            </p:cNvSpPr>
            <p:nvPr/>
          </p:nvSpPr>
          <p:spPr bwMode="auto">
            <a:xfrm>
              <a:off x="6744146" y="3984749"/>
              <a:ext cx="431800" cy="163513"/>
            </a:xfrm>
            <a:prstGeom prst="rect">
              <a:avLst/>
            </a:prstGeom>
            <a:noFill/>
            <a:ln w="25400" algn="ctr">
              <a:solidFill>
                <a:srgbClr val="00CC66"/>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9" name="文字方塊 8"/>
          <p:cNvSpPr txBox="1"/>
          <p:nvPr/>
        </p:nvSpPr>
        <p:spPr>
          <a:xfrm>
            <a:off x="1127448" y="5418172"/>
            <a:ext cx="311816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和</a:t>
            </a:r>
            <a:r>
              <a:rPr kumimoji="0" lang="en-US" altLang="zh-TW" sz="24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C</a:t>
            </a:r>
            <a:r>
              <a:rPr kumimoji="0" lang="zh-TW" altLang="en-US" sz="24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一樣，大小寫有差</a:t>
            </a:r>
            <a:endParaRPr kumimoji="0" lang="en-US" altLang="zh-TW" sz="24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只能</a:t>
            </a:r>
            <a:r>
              <a:rPr kumimoji="0" lang="zh-TW" altLang="en-US" sz="2400" b="0" i="0" u="none" strike="noStrike" kern="1200" cap="none" spc="0" normalizeH="0" baseline="0" noProof="0" dirty="0">
                <a:ln>
                  <a:noFill/>
                </a:ln>
                <a:solidFill>
                  <a:srgbClr val="0070C0"/>
                </a:solidFill>
                <a:effectLst/>
                <a:uLnTx/>
                <a:uFillTx/>
                <a:latin typeface="Calibri"/>
                <a:ea typeface="新細明體" panose="02020500000000000000" pitchFamily="18" charset="-120"/>
                <a:cs typeface="+mn-cs"/>
              </a:rPr>
              <a:t>字母</a:t>
            </a:r>
            <a:r>
              <a:rPr kumimoji="0" lang="en-US" altLang="zh-TW" sz="2400" b="0" i="0" u="none" strike="noStrike" kern="1200" cap="none" spc="0" normalizeH="0" baseline="0" noProof="0" dirty="0">
                <a:ln>
                  <a:noFill/>
                </a:ln>
                <a:solidFill>
                  <a:srgbClr val="002060"/>
                </a:solidFill>
                <a:effectLst/>
                <a:uLnTx/>
                <a:uFillTx/>
                <a:latin typeface="Calibri"/>
                <a:ea typeface="新細明體" panose="02020500000000000000" pitchFamily="18" charset="-120"/>
                <a:cs typeface="+mn-cs"/>
              </a:rPr>
              <a:t>_</a:t>
            </a:r>
            <a:r>
              <a:rPr kumimoji="0" lang="zh-TW" altLang="en-US" sz="24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開頭</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後接字母數字</a:t>
            </a:r>
            <a:r>
              <a:rPr kumimoji="0" lang="en-US" altLang="zh-TW" sz="24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$_</a:t>
            </a:r>
            <a:r>
              <a:rPr kumimoji="0" lang="zh-TW" altLang="en-US" sz="24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a:t>
            </a:r>
          </a:p>
        </p:txBody>
      </p:sp>
    </p:spTree>
    <p:extLst>
      <p:ext uri="{BB962C8B-B14F-4D97-AF65-F5344CB8AC3E}">
        <p14:creationId xmlns:p14="http://schemas.microsoft.com/office/powerpoint/2010/main" val="30787734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Reserved keywords</a:t>
            </a:r>
          </a:p>
        </p:txBody>
      </p:sp>
      <p:graphicFrame>
        <p:nvGraphicFramePr>
          <p:cNvPr id="3" name="object 3"/>
          <p:cNvGraphicFramePr>
            <a:graphicFrameLocks noGrp="1"/>
          </p:cNvGraphicFramePr>
          <p:nvPr/>
        </p:nvGraphicFramePr>
        <p:xfrm>
          <a:off x="335361" y="1851025"/>
          <a:ext cx="11521280" cy="3786182"/>
        </p:xfrm>
        <a:graphic>
          <a:graphicData uri="http://schemas.openxmlformats.org/drawingml/2006/table">
            <a:tbl>
              <a:tblPr firstRow="1" bandRow="1">
                <a:tableStyleId>{2D5ABB26-0587-4C30-8999-92F81FD0307C}</a:tableStyleId>
              </a:tblPr>
              <a:tblGrid>
                <a:gridCol w="1098646">
                  <a:extLst>
                    <a:ext uri="{9D8B030D-6E8A-4147-A177-3AD203B41FA5}">
                      <a16:colId xmlns:a16="http://schemas.microsoft.com/office/drawing/2014/main" val="20000"/>
                    </a:ext>
                  </a:extLst>
                </a:gridCol>
                <a:gridCol w="1374159">
                  <a:extLst>
                    <a:ext uri="{9D8B030D-6E8A-4147-A177-3AD203B41FA5}">
                      <a16:colId xmlns:a16="http://schemas.microsoft.com/office/drawing/2014/main" val="20001"/>
                    </a:ext>
                  </a:extLst>
                </a:gridCol>
                <a:gridCol w="1583996">
                  <a:extLst>
                    <a:ext uri="{9D8B030D-6E8A-4147-A177-3AD203B41FA5}">
                      <a16:colId xmlns:a16="http://schemas.microsoft.com/office/drawing/2014/main" val="20002"/>
                    </a:ext>
                  </a:extLst>
                </a:gridCol>
                <a:gridCol w="1679529">
                  <a:extLst>
                    <a:ext uri="{9D8B030D-6E8A-4147-A177-3AD203B41FA5}">
                      <a16:colId xmlns:a16="http://schemas.microsoft.com/office/drawing/2014/main" val="20003"/>
                    </a:ext>
                  </a:extLst>
                </a:gridCol>
                <a:gridCol w="1508078">
                  <a:extLst>
                    <a:ext uri="{9D8B030D-6E8A-4147-A177-3AD203B41FA5}">
                      <a16:colId xmlns:a16="http://schemas.microsoft.com/office/drawing/2014/main" val="20004"/>
                    </a:ext>
                  </a:extLst>
                </a:gridCol>
                <a:gridCol w="1425339">
                  <a:extLst>
                    <a:ext uri="{9D8B030D-6E8A-4147-A177-3AD203B41FA5}">
                      <a16:colId xmlns:a16="http://schemas.microsoft.com/office/drawing/2014/main" val="20005"/>
                    </a:ext>
                  </a:extLst>
                </a:gridCol>
                <a:gridCol w="1196740">
                  <a:extLst>
                    <a:ext uri="{9D8B030D-6E8A-4147-A177-3AD203B41FA5}">
                      <a16:colId xmlns:a16="http://schemas.microsoft.com/office/drawing/2014/main" val="20006"/>
                    </a:ext>
                  </a:extLst>
                </a:gridCol>
                <a:gridCol w="1654793">
                  <a:extLst>
                    <a:ext uri="{9D8B030D-6E8A-4147-A177-3AD203B41FA5}">
                      <a16:colId xmlns:a16="http://schemas.microsoft.com/office/drawing/2014/main" val="20007"/>
                    </a:ext>
                  </a:extLst>
                </a:gridCol>
              </a:tblGrid>
              <a:tr h="315467">
                <a:tc>
                  <a:txBody>
                    <a:bodyPr/>
                    <a:lstStyle/>
                    <a:p>
                      <a:pPr algn="ctr">
                        <a:lnSpc>
                          <a:spcPts val="1645"/>
                        </a:lnSpc>
                        <a:spcBef>
                          <a:spcPts val="740"/>
                        </a:spcBef>
                      </a:pPr>
                      <a:r>
                        <a:rPr sz="1800" dirty="0">
                          <a:solidFill>
                            <a:srgbClr val="006FC0"/>
                          </a:solidFill>
                          <a:latin typeface="Consolas"/>
                          <a:cs typeface="Consolas"/>
                        </a:rPr>
                        <a:t>and</a:t>
                      </a:r>
                      <a:endParaRPr sz="1800" dirty="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always</a:t>
                      </a:r>
                      <a:endParaRPr sz="1800" dirty="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assign</a:t>
                      </a:r>
                      <a:endParaRPr sz="1800" dirty="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attribute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315595">
                        <a:lnSpc>
                          <a:spcPts val="1645"/>
                        </a:lnSpc>
                        <a:spcBef>
                          <a:spcPts val="740"/>
                        </a:spcBef>
                      </a:pPr>
                      <a:r>
                        <a:rPr sz="1800" dirty="0">
                          <a:solidFill>
                            <a:srgbClr val="006FC0"/>
                          </a:solidFill>
                          <a:latin typeface="Consolas"/>
                          <a:cs typeface="Consolas"/>
                        </a:rPr>
                        <a:t>begin</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buf</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270" algn="ctr">
                        <a:lnSpc>
                          <a:spcPts val="1645"/>
                        </a:lnSpc>
                        <a:spcBef>
                          <a:spcPts val="740"/>
                        </a:spcBef>
                      </a:pPr>
                      <a:r>
                        <a:rPr sz="1800" dirty="0">
                          <a:solidFill>
                            <a:srgbClr val="006FC0"/>
                          </a:solidFill>
                          <a:latin typeface="Consolas"/>
                          <a:cs typeface="Consolas"/>
                        </a:rPr>
                        <a:t>bufif0</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270" algn="ctr">
                        <a:lnSpc>
                          <a:spcPts val="1645"/>
                        </a:lnSpc>
                        <a:spcBef>
                          <a:spcPts val="740"/>
                        </a:spcBef>
                      </a:pPr>
                      <a:r>
                        <a:rPr sz="1800" dirty="0">
                          <a:solidFill>
                            <a:srgbClr val="006FC0"/>
                          </a:solidFill>
                          <a:latin typeface="Consolas"/>
                          <a:cs typeface="Consolas"/>
                        </a:rPr>
                        <a:t>bufif1</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0"/>
                  </a:ext>
                </a:extLst>
              </a:tr>
              <a:tr h="315595">
                <a:tc>
                  <a:txBody>
                    <a:bodyPr/>
                    <a:lstStyle/>
                    <a:p>
                      <a:pPr algn="ctr">
                        <a:lnSpc>
                          <a:spcPts val="1645"/>
                        </a:lnSpc>
                        <a:spcBef>
                          <a:spcPts val="740"/>
                        </a:spcBef>
                      </a:pPr>
                      <a:r>
                        <a:rPr sz="1800" dirty="0">
                          <a:solidFill>
                            <a:srgbClr val="006FC0"/>
                          </a:solidFill>
                          <a:latin typeface="Consolas"/>
                          <a:cs typeface="Consolas"/>
                        </a:rPr>
                        <a:t>case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cmos</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deassign</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default</a:t>
                      </a:r>
                      <a:endParaRPr sz="1800" dirty="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67640">
                        <a:lnSpc>
                          <a:spcPts val="1645"/>
                        </a:lnSpc>
                        <a:spcBef>
                          <a:spcPts val="740"/>
                        </a:spcBef>
                      </a:pPr>
                      <a:r>
                        <a:rPr sz="1800" dirty="0">
                          <a:solidFill>
                            <a:srgbClr val="006FC0"/>
                          </a:solidFill>
                          <a:latin typeface="Consolas"/>
                          <a:cs typeface="Consolas"/>
                        </a:rPr>
                        <a:t>defparam</a:t>
                      </a:r>
                      <a:endParaRPr sz="1800" dirty="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disable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else</a:t>
                      </a:r>
                      <a:endParaRPr sz="1800" dirty="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ts val="1645"/>
                        </a:lnSpc>
                        <a:spcBef>
                          <a:spcPts val="740"/>
                        </a:spcBef>
                      </a:pPr>
                      <a:r>
                        <a:rPr sz="1800" dirty="0">
                          <a:solidFill>
                            <a:srgbClr val="006FC0"/>
                          </a:solidFill>
                          <a:latin typeface="Consolas"/>
                          <a:cs typeface="Consolas"/>
                        </a:rPr>
                        <a:t>endattribute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1"/>
                  </a:ext>
                </a:extLst>
              </a:tr>
              <a:tr h="315467">
                <a:tc>
                  <a:txBody>
                    <a:bodyPr/>
                    <a:lstStyle/>
                    <a:p>
                      <a:pPr algn="ctr">
                        <a:lnSpc>
                          <a:spcPts val="1645"/>
                        </a:lnSpc>
                        <a:spcBef>
                          <a:spcPts val="740"/>
                        </a:spcBef>
                      </a:pPr>
                      <a:r>
                        <a:rPr sz="1800" dirty="0">
                          <a:solidFill>
                            <a:srgbClr val="006FC0"/>
                          </a:solidFill>
                          <a:latin typeface="Consolas"/>
                          <a:cs typeface="Consolas"/>
                        </a:rPr>
                        <a:t>end</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endcase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endfunction</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endprimitive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18745">
                        <a:lnSpc>
                          <a:spcPts val="1645"/>
                        </a:lnSpc>
                        <a:spcBef>
                          <a:spcPts val="740"/>
                        </a:spcBef>
                      </a:pPr>
                      <a:r>
                        <a:rPr sz="1800" dirty="0">
                          <a:solidFill>
                            <a:srgbClr val="006FC0"/>
                          </a:solidFill>
                          <a:latin typeface="Consolas"/>
                          <a:cs typeface="Consolas"/>
                        </a:rPr>
                        <a:t>endmodule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endtable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45"/>
                        </a:lnSpc>
                        <a:spcBef>
                          <a:spcPts val="740"/>
                        </a:spcBef>
                      </a:pPr>
                      <a:r>
                        <a:rPr sz="1800" dirty="0">
                          <a:solidFill>
                            <a:srgbClr val="006FC0"/>
                          </a:solidFill>
                          <a:latin typeface="Consolas"/>
                          <a:cs typeface="Consolas"/>
                        </a:rPr>
                        <a:t>endtask</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270" algn="ctr">
                        <a:lnSpc>
                          <a:spcPts val="1645"/>
                        </a:lnSpc>
                        <a:spcBef>
                          <a:spcPts val="740"/>
                        </a:spcBef>
                      </a:pPr>
                      <a:r>
                        <a:rPr sz="1800" dirty="0">
                          <a:solidFill>
                            <a:srgbClr val="006FC0"/>
                          </a:solidFill>
                          <a:latin typeface="Consolas"/>
                          <a:cs typeface="Consolas"/>
                        </a:rPr>
                        <a:t>event</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2"/>
                  </a:ext>
                </a:extLst>
              </a:tr>
              <a:tr h="315595">
                <a:tc>
                  <a:txBody>
                    <a:bodyPr/>
                    <a:lstStyle/>
                    <a:p>
                      <a:pPr algn="ctr">
                        <a:lnSpc>
                          <a:spcPts val="1639"/>
                        </a:lnSpc>
                        <a:spcBef>
                          <a:spcPts val="740"/>
                        </a:spcBef>
                      </a:pPr>
                      <a:r>
                        <a:rPr sz="1800" dirty="0">
                          <a:solidFill>
                            <a:srgbClr val="006FC0"/>
                          </a:solidFill>
                          <a:latin typeface="Consolas"/>
                          <a:cs typeface="Consolas"/>
                        </a:rPr>
                        <a:t>for</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0"/>
                        </a:spcBef>
                      </a:pPr>
                      <a:r>
                        <a:rPr sz="1800" dirty="0">
                          <a:solidFill>
                            <a:srgbClr val="006FC0"/>
                          </a:solidFill>
                          <a:latin typeface="Consolas"/>
                          <a:cs typeface="Consolas"/>
                        </a:rPr>
                        <a:t>force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0"/>
                        </a:spcBef>
                      </a:pPr>
                      <a:r>
                        <a:rPr sz="1800" dirty="0">
                          <a:solidFill>
                            <a:srgbClr val="006FC0"/>
                          </a:solidFill>
                          <a:latin typeface="Consolas"/>
                          <a:cs typeface="Consolas"/>
                        </a:rPr>
                        <a:t>forever</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ts val="1639"/>
                        </a:lnSpc>
                        <a:spcBef>
                          <a:spcPts val="740"/>
                        </a:spcBef>
                      </a:pPr>
                      <a:r>
                        <a:rPr sz="1800" dirty="0">
                          <a:solidFill>
                            <a:srgbClr val="006FC0"/>
                          </a:solidFill>
                          <a:latin typeface="Consolas"/>
                          <a:cs typeface="Consolas"/>
                        </a:rPr>
                        <a:t>fork</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67640">
                        <a:lnSpc>
                          <a:spcPts val="1639"/>
                        </a:lnSpc>
                        <a:spcBef>
                          <a:spcPts val="740"/>
                        </a:spcBef>
                      </a:pPr>
                      <a:r>
                        <a:rPr sz="1800" dirty="0">
                          <a:solidFill>
                            <a:srgbClr val="006FC0"/>
                          </a:solidFill>
                          <a:latin typeface="Consolas"/>
                          <a:cs typeface="Consolas"/>
                        </a:rPr>
                        <a:t>function</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ts val="1639"/>
                        </a:lnSpc>
                        <a:spcBef>
                          <a:spcPts val="740"/>
                        </a:spcBef>
                      </a:pPr>
                      <a:r>
                        <a:rPr sz="1800" dirty="0">
                          <a:solidFill>
                            <a:srgbClr val="006FC0"/>
                          </a:solidFill>
                          <a:latin typeface="Consolas"/>
                          <a:cs typeface="Consolas"/>
                        </a:rPr>
                        <a:t>highz0</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270" algn="ctr">
                        <a:lnSpc>
                          <a:spcPts val="1639"/>
                        </a:lnSpc>
                        <a:spcBef>
                          <a:spcPts val="740"/>
                        </a:spcBef>
                      </a:pPr>
                      <a:r>
                        <a:rPr sz="1800" dirty="0">
                          <a:solidFill>
                            <a:srgbClr val="006FC0"/>
                          </a:solidFill>
                          <a:latin typeface="Consolas"/>
                          <a:cs typeface="Consolas"/>
                        </a:rPr>
                        <a:t>highz1</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ts val="1639"/>
                        </a:lnSpc>
                        <a:spcBef>
                          <a:spcPts val="740"/>
                        </a:spcBef>
                      </a:pPr>
                      <a:r>
                        <a:rPr sz="1800" spc="-5" dirty="0">
                          <a:solidFill>
                            <a:srgbClr val="006FC0"/>
                          </a:solidFill>
                          <a:latin typeface="Consolas"/>
                          <a:cs typeface="Consolas"/>
                        </a:rPr>
                        <a:t>if</a:t>
                      </a:r>
                      <a:endParaRPr sz="1800" dirty="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3"/>
                  </a:ext>
                </a:extLst>
              </a:tr>
              <a:tr h="315468">
                <a:tc>
                  <a:txBody>
                    <a:bodyPr/>
                    <a:lstStyle/>
                    <a:p>
                      <a:pPr algn="ctr">
                        <a:lnSpc>
                          <a:spcPts val="1639"/>
                        </a:lnSpc>
                        <a:spcBef>
                          <a:spcPts val="740"/>
                        </a:spcBef>
                      </a:pPr>
                      <a:r>
                        <a:rPr sz="1800" dirty="0">
                          <a:solidFill>
                            <a:srgbClr val="006FC0"/>
                          </a:solidFill>
                          <a:latin typeface="Consolas"/>
                          <a:cs typeface="Consolas"/>
                        </a:rPr>
                        <a:t>initial</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0"/>
                        </a:spcBef>
                      </a:pPr>
                      <a:r>
                        <a:rPr sz="1800" dirty="0">
                          <a:solidFill>
                            <a:srgbClr val="006FC0"/>
                          </a:solidFill>
                          <a:latin typeface="Consolas"/>
                          <a:cs typeface="Consolas"/>
                        </a:rPr>
                        <a:t>inout</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0"/>
                        </a:spcBef>
                      </a:pPr>
                      <a:r>
                        <a:rPr sz="1800" dirty="0">
                          <a:solidFill>
                            <a:srgbClr val="006FC0"/>
                          </a:solidFill>
                          <a:latin typeface="Consolas"/>
                          <a:cs typeface="Consolas"/>
                        </a:rPr>
                        <a:t>input</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0"/>
                        </a:spcBef>
                      </a:pPr>
                      <a:r>
                        <a:rPr sz="1800" dirty="0">
                          <a:solidFill>
                            <a:srgbClr val="006FC0"/>
                          </a:solidFill>
                          <a:latin typeface="Consolas"/>
                          <a:cs typeface="Consolas"/>
                        </a:rPr>
                        <a:t>integer</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363855">
                        <a:lnSpc>
                          <a:spcPts val="1655"/>
                        </a:lnSpc>
                        <a:spcBef>
                          <a:spcPts val="730"/>
                        </a:spcBef>
                      </a:pPr>
                      <a:r>
                        <a:rPr sz="1800" dirty="0">
                          <a:solidFill>
                            <a:srgbClr val="006FC0"/>
                          </a:solidFill>
                          <a:latin typeface="Consolas"/>
                          <a:cs typeface="Consolas"/>
                        </a:rPr>
                        <a:t>join</a:t>
                      </a:r>
                      <a:endParaRPr sz="1800">
                        <a:latin typeface="Consolas"/>
                        <a:cs typeface="Consolas"/>
                      </a:endParaRPr>
                    </a:p>
                  </a:txBody>
                  <a:tcPr marL="0" marR="0" marT="927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0"/>
                        </a:spcBef>
                      </a:pPr>
                      <a:r>
                        <a:rPr sz="1800" dirty="0">
                          <a:solidFill>
                            <a:srgbClr val="006FC0"/>
                          </a:solidFill>
                          <a:latin typeface="Consolas"/>
                          <a:cs typeface="Consolas"/>
                        </a:rPr>
                        <a:t>large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270" algn="ctr">
                        <a:lnSpc>
                          <a:spcPts val="1639"/>
                        </a:lnSpc>
                        <a:spcBef>
                          <a:spcPts val="740"/>
                        </a:spcBef>
                      </a:pPr>
                      <a:r>
                        <a:rPr sz="1800" dirty="0">
                          <a:solidFill>
                            <a:srgbClr val="006FC0"/>
                          </a:solidFill>
                          <a:latin typeface="Consolas"/>
                          <a:cs typeface="Consolas"/>
                        </a:rPr>
                        <a:t>medium</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270" algn="ctr">
                        <a:lnSpc>
                          <a:spcPts val="1639"/>
                        </a:lnSpc>
                        <a:spcBef>
                          <a:spcPts val="740"/>
                        </a:spcBef>
                      </a:pPr>
                      <a:r>
                        <a:rPr sz="1800" dirty="0">
                          <a:solidFill>
                            <a:srgbClr val="006FC0"/>
                          </a:solidFill>
                          <a:latin typeface="Consolas"/>
                          <a:cs typeface="Consolas"/>
                        </a:rPr>
                        <a:t>module</a:t>
                      </a:r>
                      <a:endParaRPr sz="1800" dirty="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4"/>
                  </a:ext>
                </a:extLst>
              </a:tr>
              <a:tr h="315467">
                <a:tc>
                  <a:txBody>
                    <a:bodyPr/>
                    <a:lstStyle/>
                    <a:p>
                      <a:pPr algn="ctr">
                        <a:lnSpc>
                          <a:spcPts val="1639"/>
                        </a:lnSpc>
                        <a:spcBef>
                          <a:spcPts val="745"/>
                        </a:spcBef>
                      </a:pPr>
                      <a:r>
                        <a:rPr sz="1800" dirty="0">
                          <a:solidFill>
                            <a:srgbClr val="006FC0"/>
                          </a:solidFill>
                          <a:latin typeface="Consolas"/>
                          <a:cs typeface="Consolas"/>
                        </a:rPr>
                        <a:t>nand</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negedge</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nor</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not</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266700">
                        <a:lnSpc>
                          <a:spcPts val="1639"/>
                        </a:lnSpc>
                        <a:spcBef>
                          <a:spcPts val="745"/>
                        </a:spcBef>
                      </a:pPr>
                      <a:r>
                        <a:rPr sz="1800" dirty="0">
                          <a:solidFill>
                            <a:srgbClr val="006FC0"/>
                          </a:solidFill>
                          <a:latin typeface="Consolas"/>
                          <a:cs typeface="Consolas"/>
                        </a:rPr>
                        <a:t>notif0</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ts val="1639"/>
                        </a:lnSpc>
                        <a:spcBef>
                          <a:spcPts val="745"/>
                        </a:spcBef>
                      </a:pPr>
                      <a:r>
                        <a:rPr sz="1800" dirty="0">
                          <a:solidFill>
                            <a:srgbClr val="006FC0"/>
                          </a:solidFill>
                          <a:latin typeface="Consolas"/>
                          <a:cs typeface="Consolas"/>
                        </a:rPr>
                        <a:t>notif1</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nmos</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ts val="1639"/>
                        </a:lnSpc>
                        <a:spcBef>
                          <a:spcPts val="745"/>
                        </a:spcBef>
                      </a:pPr>
                      <a:r>
                        <a:rPr sz="1800" spc="-5" dirty="0">
                          <a:solidFill>
                            <a:srgbClr val="006FC0"/>
                          </a:solidFill>
                          <a:latin typeface="Consolas"/>
                          <a:cs typeface="Consolas"/>
                        </a:rPr>
                        <a:t>or</a:t>
                      </a:r>
                      <a:endParaRPr sz="1800" dirty="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5"/>
                  </a:ext>
                </a:extLst>
              </a:tr>
              <a:tr h="315594">
                <a:tc>
                  <a:txBody>
                    <a:bodyPr/>
                    <a:lstStyle/>
                    <a:p>
                      <a:pPr algn="ctr">
                        <a:lnSpc>
                          <a:spcPts val="1639"/>
                        </a:lnSpc>
                        <a:spcBef>
                          <a:spcPts val="740"/>
                        </a:spcBef>
                      </a:pPr>
                      <a:r>
                        <a:rPr sz="1800" dirty="0">
                          <a:solidFill>
                            <a:srgbClr val="006FC0"/>
                          </a:solidFill>
                          <a:latin typeface="Consolas"/>
                          <a:cs typeface="Consolas"/>
                        </a:rPr>
                        <a:t>output</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0"/>
                        </a:spcBef>
                      </a:pPr>
                      <a:r>
                        <a:rPr sz="1800" dirty="0">
                          <a:solidFill>
                            <a:srgbClr val="006FC0"/>
                          </a:solidFill>
                          <a:latin typeface="Consolas"/>
                          <a:cs typeface="Consolas"/>
                        </a:rPr>
                        <a:t>parameter</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0"/>
                        </a:spcBef>
                      </a:pPr>
                      <a:r>
                        <a:rPr sz="1800" dirty="0">
                          <a:solidFill>
                            <a:srgbClr val="006FC0"/>
                          </a:solidFill>
                          <a:latin typeface="Consolas"/>
                          <a:cs typeface="Consolas"/>
                        </a:rPr>
                        <a:t>pmos</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0"/>
                        </a:spcBef>
                      </a:pPr>
                      <a:r>
                        <a:rPr sz="1800" dirty="0">
                          <a:solidFill>
                            <a:srgbClr val="006FC0"/>
                          </a:solidFill>
                          <a:latin typeface="Consolas"/>
                          <a:cs typeface="Consolas"/>
                        </a:rPr>
                        <a:t>posedge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18745">
                        <a:lnSpc>
                          <a:spcPts val="1639"/>
                        </a:lnSpc>
                        <a:spcBef>
                          <a:spcPts val="740"/>
                        </a:spcBef>
                      </a:pPr>
                      <a:r>
                        <a:rPr sz="1800" dirty="0">
                          <a:solidFill>
                            <a:srgbClr val="006FC0"/>
                          </a:solidFill>
                          <a:latin typeface="Consolas"/>
                          <a:cs typeface="Consolas"/>
                        </a:rPr>
                        <a:t>primitive</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0"/>
                        </a:spcBef>
                      </a:pPr>
                      <a:r>
                        <a:rPr sz="1800" dirty="0">
                          <a:solidFill>
                            <a:srgbClr val="006FC0"/>
                          </a:solidFill>
                          <a:latin typeface="Consolas"/>
                          <a:cs typeface="Consolas"/>
                        </a:rPr>
                        <a:t>pulldown</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270" algn="ctr">
                        <a:lnSpc>
                          <a:spcPts val="1639"/>
                        </a:lnSpc>
                        <a:spcBef>
                          <a:spcPts val="740"/>
                        </a:spcBef>
                      </a:pPr>
                      <a:r>
                        <a:rPr sz="1800" dirty="0">
                          <a:solidFill>
                            <a:srgbClr val="006FC0"/>
                          </a:solidFill>
                          <a:latin typeface="Consolas"/>
                          <a:cs typeface="Consolas"/>
                        </a:rPr>
                        <a:t>pullup</a:t>
                      </a:r>
                      <a:endParaRPr sz="180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270" algn="ctr">
                        <a:lnSpc>
                          <a:spcPts val="1639"/>
                        </a:lnSpc>
                        <a:spcBef>
                          <a:spcPts val="740"/>
                        </a:spcBef>
                      </a:pPr>
                      <a:r>
                        <a:rPr sz="1800" dirty="0">
                          <a:solidFill>
                            <a:srgbClr val="006FC0"/>
                          </a:solidFill>
                          <a:latin typeface="Consolas"/>
                          <a:cs typeface="Consolas"/>
                        </a:rPr>
                        <a:t>pull0</a:t>
                      </a:r>
                      <a:endParaRPr sz="1800" dirty="0">
                        <a:latin typeface="Consolas"/>
                        <a:cs typeface="Consolas"/>
                      </a:endParaRPr>
                    </a:p>
                  </a:txBody>
                  <a:tcPr marL="0" marR="0" marT="939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6"/>
                  </a:ext>
                </a:extLst>
              </a:tr>
              <a:tr h="315468">
                <a:tc>
                  <a:txBody>
                    <a:bodyPr/>
                    <a:lstStyle/>
                    <a:p>
                      <a:pPr algn="ctr">
                        <a:lnSpc>
                          <a:spcPts val="1639"/>
                        </a:lnSpc>
                        <a:spcBef>
                          <a:spcPts val="745"/>
                        </a:spcBef>
                      </a:pPr>
                      <a:r>
                        <a:rPr sz="1800" dirty="0">
                          <a:solidFill>
                            <a:srgbClr val="006FC0"/>
                          </a:solidFill>
                          <a:latin typeface="Consolas"/>
                          <a:cs typeface="Consolas"/>
                        </a:rPr>
                        <a:t>pull1</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rcmos</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reg</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release</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266700">
                        <a:lnSpc>
                          <a:spcPts val="1639"/>
                        </a:lnSpc>
                        <a:spcBef>
                          <a:spcPts val="745"/>
                        </a:spcBef>
                      </a:pPr>
                      <a:r>
                        <a:rPr sz="1800" dirty="0">
                          <a:solidFill>
                            <a:srgbClr val="006FC0"/>
                          </a:solidFill>
                          <a:latin typeface="Consolas"/>
                          <a:cs typeface="Consolas"/>
                        </a:rPr>
                        <a:t>repeat</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rnmos</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ts val="1639"/>
                        </a:lnSpc>
                        <a:spcBef>
                          <a:spcPts val="745"/>
                        </a:spcBef>
                      </a:pPr>
                      <a:r>
                        <a:rPr sz="1800" dirty="0">
                          <a:solidFill>
                            <a:srgbClr val="006FC0"/>
                          </a:solidFill>
                          <a:latin typeface="Consolas"/>
                          <a:cs typeface="Consolas"/>
                        </a:rPr>
                        <a:t>rpmos</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270" algn="ctr">
                        <a:lnSpc>
                          <a:spcPts val="1639"/>
                        </a:lnSpc>
                        <a:spcBef>
                          <a:spcPts val="745"/>
                        </a:spcBef>
                      </a:pPr>
                      <a:r>
                        <a:rPr sz="1800" dirty="0">
                          <a:solidFill>
                            <a:srgbClr val="006FC0"/>
                          </a:solidFill>
                          <a:latin typeface="Consolas"/>
                          <a:cs typeface="Consolas"/>
                        </a:rPr>
                        <a:t>rtran</a:t>
                      </a:r>
                      <a:endParaRPr sz="1800" dirty="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7"/>
                  </a:ext>
                </a:extLst>
              </a:tr>
              <a:tr h="315468">
                <a:tc>
                  <a:txBody>
                    <a:bodyPr/>
                    <a:lstStyle/>
                    <a:p>
                      <a:pPr algn="ctr">
                        <a:lnSpc>
                          <a:spcPts val="1639"/>
                        </a:lnSpc>
                        <a:spcBef>
                          <a:spcPts val="745"/>
                        </a:spcBef>
                      </a:pPr>
                      <a:r>
                        <a:rPr sz="1800" dirty="0">
                          <a:solidFill>
                            <a:srgbClr val="006FC0"/>
                          </a:solidFill>
                          <a:latin typeface="Consolas"/>
                          <a:cs typeface="Consolas"/>
                        </a:rPr>
                        <a:t>rtranif0</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rtranif1</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scalared</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small</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216535">
                        <a:lnSpc>
                          <a:spcPts val="1639"/>
                        </a:lnSpc>
                        <a:spcBef>
                          <a:spcPts val="745"/>
                        </a:spcBef>
                      </a:pPr>
                      <a:r>
                        <a:rPr sz="1800" dirty="0">
                          <a:solidFill>
                            <a:srgbClr val="006FC0"/>
                          </a:solidFill>
                          <a:latin typeface="Consolas"/>
                          <a:cs typeface="Consolas"/>
                        </a:rPr>
                        <a:t>specify</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ts val="1639"/>
                        </a:lnSpc>
                        <a:spcBef>
                          <a:spcPts val="745"/>
                        </a:spcBef>
                      </a:pPr>
                      <a:r>
                        <a:rPr sz="1800" dirty="0">
                          <a:solidFill>
                            <a:srgbClr val="006FC0"/>
                          </a:solidFill>
                          <a:latin typeface="Consolas"/>
                          <a:cs typeface="Consolas"/>
                        </a:rPr>
                        <a:t>specparam</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strong0</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strong1</a:t>
                      </a:r>
                      <a:endParaRPr sz="1800" dirty="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8"/>
                  </a:ext>
                </a:extLst>
              </a:tr>
              <a:tr h="315594">
                <a:tc>
                  <a:txBody>
                    <a:bodyPr/>
                    <a:lstStyle/>
                    <a:p>
                      <a:pPr algn="ctr">
                        <a:lnSpc>
                          <a:spcPts val="1639"/>
                        </a:lnSpc>
                        <a:spcBef>
                          <a:spcPts val="745"/>
                        </a:spcBef>
                      </a:pPr>
                      <a:r>
                        <a:rPr sz="1800" dirty="0">
                          <a:solidFill>
                            <a:srgbClr val="006FC0"/>
                          </a:solidFill>
                          <a:latin typeface="Consolas"/>
                          <a:cs typeface="Consolas"/>
                        </a:rPr>
                        <a:t>supply0</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supply1</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table</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ts val="1639"/>
                        </a:lnSpc>
                        <a:spcBef>
                          <a:spcPts val="745"/>
                        </a:spcBef>
                      </a:pPr>
                      <a:r>
                        <a:rPr sz="1800" dirty="0">
                          <a:solidFill>
                            <a:srgbClr val="006FC0"/>
                          </a:solidFill>
                          <a:latin typeface="Consolas"/>
                          <a:cs typeface="Consolas"/>
                        </a:rPr>
                        <a:t>task</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363855">
                        <a:lnSpc>
                          <a:spcPts val="1639"/>
                        </a:lnSpc>
                        <a:spcBef>
                          <a:spcPts val="745"/>
                        </a:spcBef>
                      </a:pPr>
                      <a:r>
                        <a:rPr sz="1800" dirty="0">
                          <a:solidFill>
                            <a:srgbClr val="006FC0"/>
                          </a:solidFill>
                          <a:latin typeface="Consolas"/>
                          <a:cs typeface="Consolas"/>
                        </a:rPr>
                        <a:t>tran</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tranif0</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tranif1</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time</a:t>
                      </a:r>
                      <a:endParaRPr sz="1800" dirty="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9"/>
                  </a:ext>
                </a:extLst>
              </a:tr>
              <a:tr h="315468">
                <a:tc>
                  <a:txBody>
                    <a:bodyPr/>
                    <a:lstStyle/>
                    <a:p>
                      <a:pPr algn="ctr">
                        <a:lnSpc>
                          <a:spcPts val="1635"/>
                        </a:lnSpc>
                        <a:spcBef>
                          <a:spcPts val="745"/>
                        </a:spcBef>
                      </a:pPr>
                      <a:r>
                        <a:rPr sz="1800" dirty="0">
                          <a:solidFill>
                            <a:srgbClr val="006FC0"/>
                          </a:solidFill>
                          <a:latin typeface="Consolas"/>
                          <a:cs typeface="Consolas"/>
                        </a:rPr>
                        <a:t>tri</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5"/>
                        </a:lnSpc>
                        <a:spcBef>
                          <a:spcPts val="745"/>
                        </a:spcBef>
                      </a:pPr>
                      <a:r>
                        <a:rPr sz="1800" dirty="0">
                          <a:solidFill>
                            <a:srgbClr val="006FC0"/>
                          </a:solidFill>
                          <a:latin typeface="Consolas"/>
                          <a:cs typeface="Consolas"/>
                        </a:rPr>
                        <a:t>triand</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5"/>
                        </a:lnSpc>
                        <a:spcBef>
                          <a:spcPts val="745"/>
                        </a:spcBef>
                      </a:pPr>
                      <a:r>
                        <a:rPr sz="1800" dirty="0">
                          <a:solidFill>
                            <a:srgbClr val="006FC0"/>
                          </a:solidFill>
                          <a:latin typeface="Consolas"/>
                          <a:cs typeface="Consolas"/>
                        </a:rPr>
                        <a:t>trior</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5"/>
                        </a:lnSpc>
                        <a:spcBef>
                          <a:spcPts val="745"/>
                        </a:spcBef>
                      </a:pPr>
                      <a:r>
                        <a:rPr sz="1800" dirty="0">
                          <a:solidFill>
                            <a:srgbClr val="006FC0"/>
                          </a:solidFill>
                          <a:latin typeface="Consolas"/>
                          <a:cs typeface="Consolas"/>
                        </a:rPr>
                        <a:t>trireg</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363855">
                        <a:lnSpc>
                          <a:spcPts val="1635"/>
                        </a:lnSpc>
                        <a:spcBef>
                          <a:spcPts val="745"/>
                        </a:spcBef>
                      </a:pPr>
                      <a:r>
                        <a:rPr sz="1800" dirty="0">
                          <a:solidFill>
                            <a:srgbClr val="006FC0"/>
                          </a:solidFill>
                          <a:latin typeface="Consolas"/>
                          <a:cs typeface="Consolas"/>
                        </a:rPr>
                        <a:t>tri0</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5"/>
                        </a:lnSpc>
                        <a:spcBef>
                          <a:spcPts val="745"/>
                        </a:spcBef>
                      </a:pPr>
                      <a:r>
                        <a:rPr sz="1800" dirty="0">
                          <a:solidFill>
                            <a:srgbClr val="006FC0"/>
                          </a:solidFill>
                          <a:latin typeface="Consolas"/>
                          <a:cs typeface="Consolas"/>
                        </a:rPr>
                        <a:t>tri1</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ts val="1635"/>
                        </a:lnSpc>
                        <a:spcBef>
                          <a:spcPts val="745"/>
                        </a:spcBef>
                      </a:pPr>
                      <a:r>
                        <a:rPr sz="1800" dirty="0">
                          <a:solidFill>
                            <a:srgbClr val="006FC0"/>
                          </a:solidFill>
                          <a:latin typeface="Consolas"/>
                          <a:cs typeface="Consolas"/>
                        </a:rPr>
                        <a:t>vectored</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5"/>
                        </a:lnSpc>
                        <a:spcBef>
                          <a:spcPts val="745"/>
                        </a:spcBef>
                      </a:pPr>
                      <a:r>
                        <a:rPr sz="1800" dirty="0">
                          <a:solidFill>
                            <a:srgbClr val="006FC0"/>
                          </a:solidFill>
                          <a:latin typeface="Consolas"/>
                          <a:cs typeface="Consolas"/>
                        </a:rPr>
                        <a:t>wait</a:t>
                      </a:r>
                      <a:endParaRPr sz="1800" dirty="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10"/>
                  </a:ext>
                </a:extLst>
              </a:tr>
              <a:tr h="315531">
                <a:tc>
                  <a:txBody>
                    <a:bodyPr/>
                    <a:lstStyle/>
                    <a:p>
                      <a:pPr algn="ctr">
                        <a:lnSpc>
                          <a:spcPts val="1639"/>
                        </a:lnSpc>
                        <a:spcBef>
                          <a:spcPts val="745"/>
                        </a:spcBef>
                      </a:pPr>
                      <a:r>
                        <a:rPr sz="1800" dirty="0">
                          <a:solidFill>
                            <a:srgbClr val="006FC0"/>
                          </a:solidFill>
                          <a:latin typeface="Consolas"/>
                          <a:cs typeface="Consolas"/>
                        </a:rPr>
                        <a:t>wand</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weak0</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weak1</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while</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363855">
                        <a:lnSpc>
                          <a:spcPts val="1639"/>
                        </a:lnSpc>
                        <a:spcBef>
                          <a:spcPts val="745"/>
                        </a:spcBef>
                      </a:pPr>
                      <a:r>
                        <a:rPr sz="1800" dirty="0">
                          <a:solidFill>
                            <a:srgbClr val="006FC0"/>
                          </a:solidFill>
                          <a:latin typeface="Consolas"/>
                          <a:cs typeface="Consolas"/>
                        </a:rPr>
                        <a:t>wire</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ts val="1639"/>
                        </a:lnSpc>
                        <a:spcBef>
                          <a:spcPts val="745"/>
                        </a:spcBef>
                      </a:pPr>
                      <a:r>
                        <a:rPr sz="1800" dirty="0">
                          <a:solidFill>
                            <a:srgbClr val="006FC0"/>
                          </a:solidFill>
                          <a:latin typeface="Consolas"/>
                          <a:cs typeface="Consolas"/>
                        </a:rPr>
                        <a:t>wor</a:t>
                      </a:r>
                      <a:endParaRPr sz="1800">
                        <a:latin typeface="Consolas"/>
                        <a:cs typeface="Consolas"/>
                      </a:endParaRPr>
                    </a:p>
                  </a:txBody>
                  <a:tcPr marL="0" marR="0" marT="946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800" dirty="0">
                        <a:latin typeface="Times New Roman"/>
                        <a:cs typeface="Times New Roman"/>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6608382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355600" indent="-343535">
              <a:spcBef>
                <a:spcPts val="725"/>
              </a:spcBef>
              <a:buFont typeface="Arial"/>
              <a:buChar char="•"/>
              <a:tabLst>
                <a:tab pos="355600" algn="l"/>
                <a:tab pos="356235" algn="l"/>
              </a:tabLst>
            </a:pPr>
            <a:r>
              <a:rPr lang="en-US" altLang="zh-TW" sz="3000" spc="-10" dirty="0">
                <a:latin typeface="Calibri"/>
                <a:cs typeface="Calibri"/>
              </a:rPr>
              <a:t>Escaped </a:t>
            </a:r>
            <a:r>
              <a:rPr lang="en-US" altLang="zh-TW" sz="3000" spc="-15" dirty="0">
                <a:latin typeface="Calibri"/>
                <a:cs typeface="Calibri"/>
              </a:rPr>
              <a:t>identifiers</a:t>
            </a:r>
            <a:r>
              <a:rPr lang="en-US" altLang="zh-TW" sz="3000" spc="-30" dirty="0">
                <a:latin typeface="Calibri"/>
                <a:cs typeface="Calibri"/>
              </a:rPr>
              <a:t> </a:t>
            </a:r>
            <a:r>
              <a:rPr lang="en-US" altLang="zh-TW" sz="3000" dirty="0">
                <a:latin typeface="Calibri"/>
                <a:cs typeface="Calibri"/>
              </a:rPr>
              <a:t>(</a:t>
            </a:r>
            <a:r>
              <a:rPr lang="en-US" altLang="zh-TW" sz="3000" dirty="0">
                <a:latin typeface="Consolas"/>
                <a:cs typeface="Consolas"/>
              </a:rPr>
              <a:t>\</a:t>
            </a:r>
            <a:r>
              <a:rPr lang="en-US" altLang="zh-TW" sz="3000" dirty="0">
                <a:latin typeface="Calibri"/>
                <a:cs typeface="Calibri"/>
              </a:rPr>
              <a:t>)</a:t>
            </a:r>
          </a:p>
          <a:p>
            <a:pPr marL="756285" lvl="1" indent="-287020">
              <a:spcBef>
                <a:spcPts val="650"/>
              </a:spcBef>
              <a:buFont typeface="Arial"/>
              <a:buChar char="–"/>
              <a:tabLst>
                <a:tab pos="756920" algn="l"/>
              </a:tabLst>
            </a:pPr>
            <a:r>
              <a:rPr lang="en-US" altLang="zh-TW" sz="2600" spc="-10" dirty="0">
                <a:latin typeface="Calibri"/>
                <a:cs typeface="Calibri"/>
              </a:rPr>
              <a:t>Permit </a:t>
            </a:r>
            <a:r>
              <a:rPr lang="en-US" altLang="zh-TW" sz="2600" spc="-5" dirty="0">
                <a:latin typeface="Calibri"/>
                <a:cs typeface="Calibri"/>
              </a:rPr>
              <a:t>non </a:t>
            </a:r>
            <a:r>
              <a:rPr lang="en-US" altLang="zh-TW" sz="2600" dirty="0">
                <a:latin typeface="Calibri"/>
                <a:cs typeface="Calibri"/>
              </a:rPr>
              <a:t>alphanumeric </a:t>
            </a:r>
            <a:r>
              <a:rPr lang="en-US" altLang="zh-TW" sz="2600" spc="-10" dirty="0">
                <a:latin typeface="Calibri"/>
                <a:cs typeface="Calibri"/>
              </a:rPr>
              <a:t>characters </a:t>
            </a:r>
            <a:r>
              <a:rPr lang="en-US" altLang="zh-TW" sz="2600" dirty="0">
                <a:latin typeface="Calibri"/>
                <a:cs typeface="Calibri"/>
              </a:rPr>
              <a:t>in </a:t>
            </a:r>
            <a:r>
              <a:rPr lang="en-US" altLang="zh-TW" sz="2600" spc="-20" dirty="0">
                <a:latin typeface="Calibri"/>
                <a:cs typeface="Calibri"/>
              </a:rPr>
              <a:t>Verilog</a:t>
            </a:r>
            <a:r>
              <a:rPr lang="en-US" altLang="zh-TW" sz="2600" spc="-85" dirty="0">
                <a:latin typeface="Calibri"/>
                <a:cs typeface="Calibri"/>
              </a:rPr>
              <a:t> </a:t>
            </a:r>
            <a:r>
              <a:rPr lang="en-US" altLang="zh-TW" sz="2600" spc="-5" dirty="0">
                <a:latin typeface="Calibri"/>
                <a:cs typeface="Calibri"/>
              </a:rPr>
              <a:t>name</a:t>
            </a:r>
            <a:endParaRPr lang="en-US" altLang="zh-TW" sz="2600" dirty="0">
              <a:latin typeface="Calibri"/>
              <a:cs typeface="Calibri"/>
            </a:endParaRPr>
          </a:p>
          <a:p>
            <a:pPr marL="756285" marR="365125" lvl="1" indent="-287020">
              <a:spcBef>
                <a:spcPts val="625"/>
              </a:spcBef>
              <a:buFont typeface="Arial"/>
              <a:buChar char="–"/>
              <a:tabLst>
                <a:tab pos="756920" algn="l"/>
              </a:tabLst>
            </a:pPr>
            <a:r>
              <a:rPr lang="en-US" altLang="zh-TW" sz="2600" spc="-5" dirty="0">
                <a:latin typeface="Calibri"/>
                <a:cs typeface="Calibri"/>
              </a:rPr>
              <a:t>The escaped name </a:t>
            </a:r>
            <a:r>
              <a:rPr lang="en-US" altLang="zh-TW" sz="2600" dirty="0">
                <a:latin typeface="Calibri"/>
                <a:cs typeface="Calibri"/>
              </a:rPr>
              <a:t>includes all the </a:t>
            </a:r>
            <a:r>
              <a:rPr lang="en-US" altLang="zh-TW" sz="2600" spc="-10" dirty="0">
                <a:latin typeface="Calibri"/>
                <a:cs typeface="Calibri"/>
              </a:rPr>
              <a:t>characters  following </a:t>
            </a:r>
            <a:r>
              <a:rPr lang="en-US" altLang="zh-TW" sz="2600" dirty="0">
                <a:latin typeface="Calibri"/>
                <a:cs typeface="Calibri"/>
              </a:rPr>
              <a:t>the </a:t>
            </a:r>
            <a:r>
              <a:rPr lang="en-US" altLang="zh-TW" sz="2600" spc="-5" dirty="0">
                <a:latin typeface="Calibri"/>
                <a:cs typeface="Calibri"/>
              </a:rPr>
              <a:t>backslash </a:t>
            </a:r>
            <a:r>
              <a:rPr lang="en-US" altLang="zh-TW" sz="2600" b="1" spc="-10" dirty="0">
                <a:latin typeface="Calibri"/>
                <a:cs typeface="Calibri"/>
              </a:rPr>
              <a:t>until </a:t>
            </a:r>
            <a:r>
              <a:rPr lang="en-US" altLang="zh-TW" sz="2600" b="1" dirty="0">
                <a:latin typeface="Calibri"/>
                <a:cs typeface="Calibri"/>
              </a:rPr>
              <a:t>the </a:t>
            </a:r>
            <a:r>
              <a:rPr lang="en-US" altLang="zh-TW" sz="2600" b="1" spc="-15" dirty="0">
                <a:latin typeface="Calibri"/>
                <a:cs typeface="Calibri"/>
              </a:rPr>
              <a:t>first white </a:t>
            </a:r>
            <a:r>
              <a:rPr lang="en-US" altLang="zh-TW" sz="2600" b="1" dirty="0">
                <a:latin typeface="Calibri"/>
                <a:cs typeface="Calibri"/>
              </a:rPr>
              <a:t>space  </a:t>
            </a:r>
            <a:r>
              <a:rPr lang="en-US" altLang="zh-TW" sz="2600" spc="-10" dirty="0">
                <a:latin typeface="Calibri"/>
                <a:cs typeface="Calibri"/>
              </a:rPr>
              <a:t>character</a:t>
            </a:r>
            <a:endParaRPr lang="en-US" altLang="zh-TW" sz="2600" dirty="0">
              <a:latin typeface="Calibri"/>
              <a:cs typeface="Calibri"/>
            </a:endParaRPr>
          </a:p>
          <a:p>
            <a:endParaRPr lang="zh-TW" altLang="en-US" dirty="0"/>
          </a:p>
        </p:txBody>
      </p:sp>
      <p:sp>
        <p:nvSpPr>
          <p:cNvPr id="6" name="object 4"/>
          <p:cNvSpPr/>
          <p:nvPr/>
        </p:nvSpPr>
        <p:spPr>
          <a:xfrm>
            <a:off x="1986781" y="4128544"/>
            <a:ext cx="6624955" cy="647700"/>
          </a:xfrm>
          <a:custGeom>
            <a:avLst/>
            <a:gdLst/>
            <a:ahLst/>
            <a:cxnLst/>
            <a:rect l="l" t="t" r="r" b="b"/>
            <a:pathLst>
              <a:path w="6624955" h="647700">
                <a:moveTo>
                  <a:pt x="0" y="647700"/>
                </a:moveTo>
                <a:lnTo>
                  <a:pt x="6624701" y="647700"/>
                </a:lnTo>
                <a:lnTo>
                  <a:pt x="6624701" y="0"/>
                </a:lnTo>
                <a:lnTo>
                  <a:pt x="0" y="0"/>
                </a:lnTo>
                <a:lnTo>
                  <a:pt x="0" y="647700"/>
                </a:lnTo>
                <a:close/>
              </a:path>
            </a:pathLst>
          </a:custGeom>
          <a:ln w="952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5"/>
          <p:cNvSpPr txBox="1"/>
          <p:nvPr/>
        </p:nvSpPr>
        <p:spPr>
          <a:xfrm>
            <a:off x="1991544" y="4149080"/>
            <a:ext cx="6615430" cy="628377"/>
          </a:xfrm>
          <a:prstGeom prst="rect">
            <a:avLst/>
          </a:prstGeom>
        </p:spPr>
        <p:txBody>
          <a:bodyPr vert="horz" wrap="square" lIns="0" tIns="12700" rIns="0" bIns="0" rtlCol="0">
            <a:spAutoFit/>
          </a:bodyPr>
          <a:lstStyle/>
          <a:p>
            <a:pPr marL="86360" marR="0" lvl="0" indent="0" algn="l" defTabSz="914400" rtl="0" eaLnBrk="1" fontAlgn="auto" latinLnBrk="0" hangingPunct="1">
              <a:lnSpc>
                <a:spcPct val="100000"/>
              </a:lnSpc>
              <a:spcBef>
                <a:spcPts val="100"/>
              </a:spcBef>
              <a:spcAft>
                <a:spcPts val="0"/>
              </a:spcAft>
              <a:buClrTx/>
              <a:buSzTx/>
              <a:buFontTx/>
              <a:buNone/>
              <a:tabLst>
                <a:tab pos="2091055" algn="l"/>
              </a:tabLst>
              <a:defRPr/>
            </a:pPr>
            <a:r>
              <a:rPr kumimoji="0" sz="2000" b="0" i="0" u="none" strike="noStrike" kern="1200" cap="none" spc="-10" normalizeH="0" baseline="0" noProof="0" dirty="0">
                <a:ln>
                  <a:noFill/>
                </a:ln>
                <a:solidFill>
                  <a:srgbClr val="006FC0"/>
                </a:solidFill>
                <a:effectLst/>
                <a:uLnTx/>
                <a:uFillTx/>
                <a:latin typeface="Consolas"/>
                <a:ea typeface="+mn-ea"/>
                <a:cs typeface="Consolas"/>
              </a:rPr>
              <a:t>wire</a:t>
            </a:r>
            <a:r>
              <a:rPr kumimoji="0" sz="2000" b="0" i="0" u="none" strike="noStrike" kern="1200" cap="none" spc="10" normalizeH="0" baseline="0" noProof="0" dirty="0">
                <a:ln>
                  <a:noFill/>
                </a:ln>
                <a:solidFill>
                  <a:srgbClr val="006FC0"/>
                </a:solidFill>
                <a:effectLst/>
                <a:uLnTx/>
                <a:uFillTx/>
                <a:latin typeface="Consolas"/>
                <a:ea typeface="+mn-ea"/>
                <a:cs typeface="Consolas"/>
              </a:rPr>
              <a:t> </a:t>
            </a:r>
            <a:r>
              <a:rPr kumimoji="0" sz="2000" b="0" i="0" u="none" strike="noStrike" kern="1200" cap="none" spc="-10" normalizeH="0" baseline="0" noProof="0" dirty="0">
                <a:ln>
                  <a:noFill/>
                </a:ln>
                <a:solidFill>
                  <a:srgbClr val="FF0000"/>
                </a:solidFill>
                <a:effectLst/>
                <a:uLnTx/>
                <a:uFillTx/>
                <a:latin typeface="Consolas"/>
                <a:ea typeface="+mn-ea"/>
                <a:cs typeface="Consolas"/>
              </a:rPr>
              <a:t>\</a:t>
            </a:r>
            <a:r>
              <a:rPr kumimoji="0" sz="2000" b="0" i="0" u="none" strike="noStrike" kern="1200" cap="none" spc="-10" normalizeH="0" baseline="0" noProof="0" dirty="0">
                <a:ln>
                  <a:noFill/>
                </a:ln>
                <a:solidFill>
                  <a:prstClr val="black"/>
                </a:solidFill>
                <a:effectLst/>
                <a:uLnTx/>
                <a:uFillTx/>
                <a:latin typeface="Consolas"/>
                <a:ea typeface="+mn-ea"/>
                <a:cs typeface="Consolas"/>
              </a:rPr>
              <a:t>fo</a:t>
            </a:r>
            <a:r>
              <a:rPr kumimoji="0" sz="2000" b="0" i="0" u="none" strike="noStrike" kern="1200" cap="none" spc="-10" normalizeH="0" baseline="0" noProof="0" dirty="0">
                <a:ln>
                  <a:noFill/>
                </a:ln>
                <a:solidFill>
                  <a:srgbClr val="FF0000"/>
                </a:solidFill>
                <a:effectLst/>
                <a:uLnTx/>
                <a:uFillTx/>
                <a:latin typeface="Consolas"/>
                <a:ea typeface="+mn-ea"/>
                <a:cs typeface="Consolas"/>
              </a:rPr>
              <a:t>+</a:t>
            </a:r>
            <a:r>
              <a:rPr kumimoji="0" sz="2000" b="0" i="0" u="none" strike="noStrike" kern="1200" cap="none" spc="-10" normalizeH="0" baseline="0" noProof="0" dirty="0">
                <a:ln>
                  <a:noFill/>
                </a:ln>
                <a:solidFill>
                  <a:prstClr val="black"/>
                </a:solidFill>
                <a:effectLst/>
                <a:uLnTx/>
                <a:uFillTx/>
                <a:latin typeface="Consolas"/>
                <a:ea typeface="+mn-ea"/>
                <a:cs typeface="Consolas"/>
              </a:rPr>
              <a:t>o</a:t>
            </a:r>
            <a:r>
              <a:rPr kumimoji="0" sz="2000" b="0" i="0" u="none" strike="noStrike" kern="1200" cap="none" spc="-10" normalizeH="0" baseline="0" noProof="0" dirty="0">
                <a:ln>
                  <a:noFill/>
                </a:ln>
                <a:solidFill>
                  <a:srgbClr val="FF0000"/>
                </a:solidFill>
                <a:effectLst/>
                <a:uLnTx/>
                <a:uFillTx/>
                <a:latin typeface="Consolas"/>
                <a:ea typeface="+mn-ea"/>
                <a:cs typeface="Consolas"/>
              </a:rPr>
              <a:t>=</a:t>
            </a:r>
            <a:r>
              <a:rPr kumimoji="0" sz="2000" b="0" i="0" u="none" strike="noStrike" kern="1200" cap="none" spc="-10" normalizeH="0" baseline="0" noProof="0" dirty="0">
                <a:ln>
                  <a:noFill/>
                </a:ln>
                <a:solidFill>
                  <a:prstClr val="black"/>
                </a:solidFill>
                <a:effectLst/>
                <a:uLnTx/>
                <a:uFillTx/>
                <a:latin typeface="Consolas"/>
                <a:ea typeface="+mn-ea"/>
                <a:cs typeface="Consolas"/>
              </a:rPr>
              <a:t>a</a:t>
            </a:r>
            <a:r>
              <a:rPr kumimoji="0" sz="2000" b="0" i="0" u="none" strike="noStrike" kern="1200" cap="none" spc="15" normalizeH="0" baseline="0" noProof="0" dirty="0">
                <a:ln>
                  <a:noFill/>
                </a:ln>
                <a:solidFill>
                  <a:prstClr val="black"/>
                </a:solidFill>
                <a:effectLst/>
                <a:uLnTx/>
                <a:uFillTx/>
                <a:latin typeface="Consolas"/>
                <a:ea typeface="+mn-ea"/>
                <a:cs typeface="Consolas"/>
              </a:rPr>
              <a:t> </a:t>
            </a:r>
            <a:r>
              <a:rPr kumimoji="0" sz="2000" b="0" i="0" u="none" strike="noStrike" kern="1200" cap="none" spc="0" normalizeH="0" baseline="0" noProof="0" dirty="0">
                <a:ln>
                  <a:noFill/>
                </a:ln>
                <a:solidFill>
                  <a:prstClr val="black"/>
                </a:solidFill>
                <a:effectLst/>
                <a:uLnTx/>
                <a:uFillTx/>
                <a:latin typeface="Consolas"/>
                <a:ea typeface="+mn-ea"/>
                <a:cs typeface="Consolas"/>
              </a:rPr>
              <a:t>;	</a:t>
            </a:r>
            <a:r>
              <a:rPr kumimoji="0" sz="2000" b="0" i="0" u="none" strike="noStrike" kern="1200" cap="none" spc="0" normalizeH="0" baseline="0" noProof="0" dirty="0">
                <a:ln>
                  <a:noFill/>
                </a:ln>
                <a:solidFill>
                  <a:srgbClr val="00AF50"/>
                </a:solidFill>
                <a:effectLst/>
                <a:uLnTx/>
                <a:uFillTx/>
                <a:latin typeface="Consolas"/>
                <a:ea typeface="+mn-ea"/>
                <a:cs typeface="Consolas"/>
              </a:rPr>
              <a:t>// </a:t>
            </a:r>
            <a:r>
              <a:rPr kumimoji="0" sz="2000" b="0" i="0" u="none" strike="noStrike" kern="1200" cap="none" spc="-5" normalizeH="0" baseline="0" noProof="0" dirty="0">
                <a:ln>
                  <a:noFill/>
                </a:ln>
                <a:solidFill>
                  <a:srgbClr val="00AF50"/>
                </a:solidFill>
                <a:effectLst/>
                <a:uLnTx/>
                <a:uFillTx/>
                <a:latin typeface="Consolas"/>
                <a:ea typeface="+mn-ea"/>
                <a:cs typeface="Consolas"/>
              </a:rPr>
              <a:t>Declare the varaible</a:t>
            </a:r>
            <a:r>
              <a:rPr kumimoji="0" sz="2000" b="0" i="0" u="none" strike="noStrike" kern="1200" cap="none" spc="-70" normalizeH="0" baseline="0" noProof="0" dirty="0">
                <a:ln>
                  <a:noFill/>
                </a:ln>
                <a:solidFill>
                  <a:srgbClr val="00AF50"/>
                </a:solidFill>
                <a:effectLst/>
                <a:uLnTx/>
                <a:uFillTx/>
                <a:latin typeface="Consolas"/>
                <a:ea typeface="+mn-ea"/>
                <a:cs typeface="Consolas"/>
              </a:rPr>
              <a:t> </a:t>
            </a:r>
            <a:r>
              <a:rPr kumimoji="0" sz="2000" b="0" i="0" u="none" strike="noStrike" kern="1200" cap="none" spc="-5" normalizeH="0" baseline="0" noProof="0" dirty="0">
                <a:ln>
                  <a:noFill/>
                </a:ln>
                <a:solidFill>
                  <a:srgbClr val="00AF50"/>
                </a:solidFill>
                <a:effectLst/>
                <a:uLnTx/>
                <a:uFillTx/>
                <a:latin typeface="Consolas"/>
                <a:ea typeface="+mn-ea"/>
                <a:cs typeface="Consolas"/>
              </a:rPr>
              <a:t>fo+o=a=a</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a:p>
            <a:pPr marL="8636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10" normalizeH="0" baseline="0" noProof="0" dirty="0">
                <a:ln>
                  <a:noFill/>
                </a:ln>
                <a:solidFill>
                  <a:srgbClr val="006FC0"/>
                </a:solidFill>
                <a:effectLst/>
                <a:uLnTx/>
                <a:uFillTx/>
                <a:latin typeface="Consolas"/>
                <a:ea typeface="+mn-ea"/>
                <a:cs typeface="Consolas"/>
              </a:rPr>
              <a:t>wire </a:t>
            </a:r>
            <a:r>
              <a:rPr kumimoji="0" sz="2000" b="0" i="0" u="none" strike="noStrike" kern="1200" cap="none" spc="-5" normalizeH="0" baseline="0" noProof="0" dirty="0">
                <a:ln>
                  <a:noFill/>
                </a:ln>
                <a:solidFill>
                  <a:srgbClr val="FF0000"/>
                </a:solidFill>
                <a:effectLst/>
                <a:uLnTx/>
                <a:uFillTx/>
                <a:latin typeface="Consolas"/>
                <a:ea typeface="+mn-ea"/>
                <a:cs typeface="Consolas"/>
              </a:rPr>
              <a:t>\</a:t>
            </a:r>
            <a:r>
              <a:rPr kumimoji="0" sz="2000" b="0" i="0" u="none" strike="noStrike" kern="1200" cap="none" spc="-5" normalizeH="0" baseline="0" noProof="0" dirty="0">
                <a:ln>
                  <a:noFill/>
                </a:ln>
                <a:solidFill>
                  <a:prstClr val="black"/>
                </a:solidFill>
                <a:effectLst/>
                <a:uLnTx/>
                <a:uFillTx/>
                <a:latin typeface="Consolas"/>
                <a:ea typeface="+mn-ea"/>
                <a:cs typeface="Consolas"/>
              </a:rPr>
              <a:t>fo</a:t>
            </a:r>
            <a:r>
              <a:rPr kumimoji="0" sz="2000" b="0" i="0" u="none" strike="noStrike" kern="1200" cap="none" spc="-5" normalizeH="0" baseline="0" noProof="0" dirty="0">
                <a:ln>
                  <a:noFill/>
                </a:ln>
                <a:solidFill>
                  <a:srgbClr val="FF0000"/>
                </a:solidFill>
                <a:effectLst/>
                <a:uLnTx/>
                <a:uFillTx/>
                <a:latin typeface="Consolas"/>
                <a:ea typeface="+mn-ea"/>
                <a:cs typeface="Consolas"/>
              </a:rPr>
              <a:t>+</a:t>
            </a:r>
            <a:r>
              <a:rPr kumimoji="0" sz="2000" b="0" i="0" u="none" strike="noStrike" kern="1200" cap="none" spc="-5" normalizeH="0" baseline="0" noProof="0" dirty="0">
                <a:ln>
                  <a:noFill/>
                </a:ln>
                <a:solidFill>
                  <a:prstClr val="black"/>
                </a:solidFill>
                <a:effectLst/>
                <a:uLnTx/>
                <a:uFillTx/>
                <a:latin typeface="Consolas"/>
                <a:ea typeface="+mn-ea"/>
                <a:cs typeface="Consolas"/>
              </a:rPr>
              <a:t>o </a:t>
            </a:r>
            <a:r>
              <a:rPr kumimoji="0" sz="2000" b="0" i="0" u="none" strike="noStrike" kern="1200" cap="none" spc="0" normalizeH="0" baseline="0" noProof="0" dirty="0">
                <a:ln>
                  <a:noFill/>
                </a:ln>
                <a:solidFill>
                  <a:prstClr val="black"/>
                </a:solidFill>
                <a:effectLst/>
                <a:uLnTx/>
                <a:uFillTx/>
                <a:latin typeface="Consolas"/>
                <a:ea typeface="+mn-ea"/>
                <a:cs typeface="Consolas"/>
              </a:rPr>
              <a:t>=a ; </a:t>
            </a:r>
            <a:r>
              <a:rPr kumimoji="0" sz="2000" b="0" i="0" u="none" strike="noStrike" kern="1200" cap="none" spc="0" normalizeH="0" baseline="0" noProof="0" dirty="0">
                <a:ln>
                  <a:noFill/>
                </a:ln>
                <a:solidFill>
                  <a:srgbClr val="00AF50"/>
                </a:solidFill>
                <a:effectLst/>
                <a:uLnTx/>
                <a:uFillTx/>
                <a:latin typeface="Consolas"/>
                <a:ea typeface="+mn-ea"/>
                <a:cs typeface="Consolas"/>
              </a:rPr>
              <a:t>// </a:t>
            </a:r>
            <a:r>
              <a:rPr kumimoji="0" sz="2000" b="0" i="0" u="none" strike="noStrike" kern="1200" cap="none" spc="-5" normalizeH="0" baseline="0" noProof="0" dirty="0">
                <a:ln>
                  <a:noFill/>
                </a:ln>
                <a:solidFill>
                  <a:srgbClr val="00AF50"/>
                </a:solidFill>
                <a:effectLst/>
                <a:uLnTx/>
                <a:uFillTx/>
                <a:latin typeface="Consolas"/>
                <a:ea typeface="+mn-ea"/>
                <a:cs typeface="Consolas"/>
              </a:rPr>
              <a:t>Assign </a:t>
            </a:r>
            <a:r>
              <a:rPr kumimoji="0" sz="2000" b="0" i="0" u="none" strike="noStrike" kern="1200" cap="none" spc="0" normalizeH="0" baseline="0" noProof="0" dirty="0">
                <a:ln>
                  <a:noFill/>
                </a:ln>
                <a:solidFill>
                  <a:srgbClr val="00AF50"/>
                </a:solidFill>
                <a:effectLst/>
                <a:uLnTx/>
                <a:uFillTx/>
                <a:latin typeface="Consolas"/>
                <a:ea typeface="+mn-ea"/>
                <a:cs typeface="Consolas"/>
              </a:rPr>
              <a:t>a to </a:t>
            </a:r>
            <a:r>
              <a:rPr kumimoji="0" sz="2000" b="0" i="0" u="none" strike="noStrike" kern="1200" cap="none" spc="-5" normalizeH="0" baseline="0" noProof="0" dirty="0">
                <a:ln>
                  <a:noFill/>
                </a:ln>
                <a:solidFill>
                  <a:srgbClr val="00AF50"/>
                </a:solidFill>
                <a:effectLst/>
                <a:uLnTx/>
                <a:uFillTx/>
                <a:latin typeface="Consolas"/>
                <a:ea typeface="+mn-ea"/>
                <a:cs typeface="Consolas"/>
              </a:rPr>
              <a:t>wire</a:t>
            </a:r>
            <a:r>
              <a:rPr kumimoji="0" sz="2000" b="0" i="0" u="none" strike="noStrike" kern="1200" cap="none" spc="-120" normalizeH="0" baseline="0" noProof="0" dirty="0">
                <a:ln>
                  <a:noFill/>
                </a:ln>
                <a:solidFill>
                  <a:srgbClr val="00AF50"/>
                </a:solidFill>
                <a:effectLst/>
                <a:uLnTx/>
                <a:uFillTx/>
                <a:latin typeface="Consolas"/>
                <a:ea typeface="+mn-ea"/>
                <a:cs typeface="Consolas"/>
              </a:rPr>
              <a:t> </a:t>
            </a:r>
            <a:r>
              <a:rPr kumimoji="0" sz="2000" b="0" i="0" u="none" strike="noStrike" kern="1200" cap="none" spc="-5" normalizeH="0" baseline="0" noProof="0" dirty="0">
                <a:ln>
                  <a:noFill/>
                </a:ln>
                <a:solidFill>
                  <a:srgbClr val="00AF50"/>
                </a:solidFill>
                <a:effectLst/>
                <a:uLnTx/>
                <a:uFillTx/>
                <a:latin typeface="Consolas"/>
                <a:ea typeface="+mn-ea"/>
                <a:cs typeface="Consolas"/>
              </a:rPr>
              <a:t>fo+o</a:t>
            </a:r>
            <a:endParaRPr kumimoji="0" sz="2000" b="0" i="0" u="none" strike="noStrike" kern="1200" cap="none" spc="0" normalizeH="0" baseline="0" noProof="0" dirty="0">
              <a:ln>
                <a:noFill/>
              </a:ln>
              <a:solidFill>
                <a:prstClr val="black"/>
              </a:solidFill>
              <a:effectLst/>
              <a:uLnTx/>
              <a:uFillTx/>
              <a:latin typeface="Consolas"/>
              <a:ea typeface="+mn-ea"/>
              <a:cs typeface="Consolas"/>
            </a:endParaRPr>
          </a:p>
        </p:txBody>
      </p:sp>
    </p:spTree>
    <p:extLst>
      <p:ext uri="{BB962C8B-B14F-4D97-AF65-F5344CB8AC3E}">
        <p14:creationId xmlns:p14="http://schemas.microsoft.com/office/powerpoint/2010/main" val="469638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Find the bug</a:t>
            </a:r>
            <a:endParaRPr lang="zh-TW" altLang="en-US" dirty="0"/>
          </a:p>
        </p:txBody>
      </p:sp>
      <p:sp>
        <p:nvSpPr>
          <p:cNvPr id="3" name="內容版面配置區 2"/>
          <p:cNvSpPr>
            <a:spLocks noGrp="1"/>
          </p:cNvSpPr>
          <p:nvPr>
            <p:ph idx="1"/>
          </p:nvPr>
        </p:nvSpPr>
        <p:spPr/>
        <p:txBody>
          <a:bodyPr/>
          <a:lstStyle/>
          <a:p>
            <a:r>
              <a:rPr lang="en-US" altLang="zh-TW" dirty="0">
                <a:solidFill>
                  <a:srgbClr val="FF0000"/>
                </a:solidFill>
              </a:rPr>
              <a:t>Illegal identifier</a:t>
            </a:r>
          </a:p>
          <a:p>
            <a:pPr lvl="1"/>
            <a:r>
              <a:rPr lang="en-US" altLang="zh-TW" dirty="0">
                <a:solidFill>
                  <a:schemeClr val="tx1"/>
                </a:solidFill>
              </a:rPr>
              <a:t>12_reg, $</a:t>
            </a:r>
            <a:r>
              <a:rPr lang="en-US" altLang="zh-TW" dirty="0" err="1">
                <a:solidFill>
                  <a:schemeClr val="tx1"/>
                </a:solidFill>
              </a:rPr>
              <a:t>abc</a:t>
            </a:r>
            <a:r>
              <a:rPr lang="en-US" altLang="zh-TW" dirty="0">
                <a:solidFill>
                  <a:schemeClr val="tx1"/>
                </a:solidFill>
              </a:rPr>
              <a:t>, a*</a:t>
            </a:r>
            <a:r>
              <a:rPr lang="en-US" altLang="zh-TW" dirty="0" err="1">
                <a:solidFill>
                  <a:schemeClr val="tx1"/>
                </a:solidFill>
              </a:rPr>
              <a:t>b_net</a:t>
            </a:r>
            <a:r>
              <a:rPr lang="en-US" altLang="zh-TW" dirty="0">
                <a:solidFill>
                  <a:schemeClr val="tx1"/>
                </a:solidFill>
              </a:rPr>
              <a:t>, n@238 </a:t>
            </a:r>
          </a:p>
          <a:p>
            <a:pPr lvl="1"/>
            <a:endParaRPr lang="en-US" altLang="zh-TW" dirty="0">
              <a:solidFill>
                <a:srgbClr val="FF0000"/>
              </a:solidFill>
            </a:endParaRPr>
          </a:p>
          <a:p>
            <a:pPr lvl="1"/>
            <a:endParaRPr lang="en-US" altLang="zh-TW" dirty="0">
              <a:solidFill>
                <a:srgbClr val="FF0000"/>
              </a:solidFill>
            </a:endParaRPr>
          </a:p>
          <a:p>
            <a:r>
              <a:rPr lang="en-US" altLang="zh-TW" dirty="0"/>
              <a:t>Answer: Error part</a:t>
            </a:r>
          </a:p>
          <a:p>
            <a:pPr lvl="1"/>
            <a:r>
              <a:rPr lang="en-US" altLang="zh-TW" dirty="0">
                <a:solidFill>
                  <a:srgbClr val="FF0000"/>
                </a:solidFill>
              </a:rPr>
              <a:t>12</a:t>
            </a:r>
            <a:r>
              <a:rPr lang="en-US" altLang="zh-TW" dirty="0">
                <a:solidFill>
                  <a:schemeClr val="tx1"/>
                </a:solidFill>
              </a:rPr>
              <a:t>_reg, </a:t>
            </a:r>
            <a:r>
              <a:rPr lang="en-US" altLang="zh-TW" dirty="0">
                <a:solidFill>
                  <a:srgbClr val="FF0000"/>
                </a:solidFill>
              </a:rPr>
              <a:t>$</a:t>
            </a:r>
            <a:r>
              <a:rPr lang="en-US" altLang="zh-TW" dirty="0" err="1">
                <a:solidFill>
                  <a:schemeClr val="tx1"/>
                </a:solidFill>
              </a:rPr>
              <a:t>abc</a:t>
            </a:r>
            <a:r>
              <a:rPr lang="en-US" altLang="zh-TW" dirty="0">
                <a:solidFill>
                  <a:schemeClr val="tx1"/>
                </a:solidFill>
              </a:rPr>
              <a:t>, a</a:t>
            </a:r>
            <a:r>
              <a:rPr lang="en-US" altLang="zh-TW" dirty="0">
                <a:solidFill>
                  <a:srgbClr val="FF0000"/>
                </a:solidFill>
              </a:rPr>
              <a:t>*</a:t>
            </a:r>
            <a:r>
              <a:rPr lang="en-US" altLang="zh-TW" dirty="0" err="1">
                <a:solidFill>
                  <a:schemeClr val="tx1"/>
                </a:solidFill>
              </a:rPr>
              <a:t>b_net</a:t>
            </a:r>
            <a:r>
              <a:rPr lang="en-US" altLang="zh-TW" dirty="0">
                <a:solidFill>
                  <a:schemeClr val="tx1"/>
                </a:solidFill>
              </a:rPr>
              <a:t>, n</a:t>
            </a:r>
            <a:r>
              <a:rPr lang="en-US" altLang="zh-TW" dirty="0">
                <a:solidFill>
                  <a:srgbClr val="FF0000"/>
                </a:solidFill>
              </a:rPr>
              <a:t>@</a:t>
            </a:r>
            <a:r>
              <a:rPr lang="en-US" altLang="zh-TW" dirty="0">
                <a:solidFill>
                  <a:schemeClr val="tx1"/>
                </a:solidFill>
              </a:rPr>
              <a:t>238 </a:t>
            </a:r>
          </a:p>
          <a:p>
            <a:pPr lvl="1"/>
            <a:r>
              <a:rPr lang="en-US" altLang="zh-TW" dirty="0">
                <a:solidFill>
                  <a:schemeClr val="tx1"/>
                </a:solidFill>
              </a:rPr>
              <a:t>illegal, cannot start with digits, or $</a:t>
            </a:r>
          </a:p>
          <a:p>
            <a:pPr lvl="1"/>
            <a:r>
              <a:rPr lang="en-US" altLang="zh-TW" dirty="0">
                <a:solidFill>
                  <a:schemeClr val="tx1"/>
                </a:solidFill>
              </a:rPr>
              <a:t>Cannot contain special character like *, @</a:t>
            </a:r>
          </a:p>
          <a:p>
            <a:pPr lvl="1"/>
            <a:endParaRPr lang="en-US" altLang="zh-TW" dirty="0">
              <a:solidFill>
                <a:srgbClr val="FF0000"/>
              </a:solidFill>
            </a:endParaRPr>
          </a:p>
          <a:p>
            <a:endParaRPr lang="zh-TW" altLang="en-US" dirty="0"/>
          </a:p>
        </p:txBody>
      </p:sp>
    </p:spTree>
    <p:extLst>
      <p:ext uri="{BB962C8B-B14F-4D97-AF65-F5344CB8AC3E}">
        <p14:creationId xmlns:p14="http://schemas.microsoft.com/office/powerpoint/2010/main" val="311965826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8323" name="Rectangle 3"/>
          <p:cNvSpPr>
            <a:spLocks noGrp="1" noChangeArrowheads="1"/>
          </p:cNvSpPr>
          <p:nvPr>
            <p:ph idx="1"/>
          </p:nvPr>
        </p:nvSpPr>
        <p:spPr/>
        <p:txBody>
          <a:bodyPr>
            <a:normAutofit/>
          </a:bodyPr>
          <a:lstStyle/>
          <a:p>
            <a:r>
              <a:rPr lang="en-US" altLang="zh-TW" sz="2000" u="sng" dirty="0">
                <a:solidFill>
                  <a:srgbClr val="FF00FF"/>
                </a:solidFill>
              </a:rPr>
              <a:t>white space: </a:t>
            </a:r>
            <a:r>
              <a:rPr lang="en-US" altLang="zh-TW" sz="2000" dirty="0"/>
              <a:t>ignored, used for readability</a:t>
            </a:r>
          </a:p>
          <a:p>
            <a:pPr>
              <a:buClr>
                <a:srgbClr val="000066"/>
              </a:buClr>
            </a:pPr>
            <a:r>
              <a:rPr lang="en-US" altLang="zh-TW" sz="2000" u="sng" dirty="0">
                <a:solidFill>
                  <a:srgbClr val="FF0000"/>
                </a:solidFill>
              </a:rPr>
              <a:t>Single-line</a:t>
            </a:r>
            <a:r>
              <a:rPr lang="en-US" altLang="zh-TW" sz="2000" dirty="0"/>
              <a:t> comments begin with </a:t>
            </a:r>
            <a:r>
              <a:rPr lang="en-US" altLang="zh-TW" sz="2000" dirty="0">
                <a:solidFill>
                  <a:srgbClr val="FF0000"/>
                </a:solidFill>
              </a:rPr>
              <a:t>//</a:t>
            </a:r>
            <a:r>
              <a:rPr lang="en-US" altLang="zh-TW" sz="2000" dirty="0"/>
              <a:t> and end with a new-line character.</a:t>
            </a:r>
          </a:p>
          <a:p>
            <a:pPr>
              <a:buClr>
                <a:srgbClr val="000066"/>
              </a:buClr>
            </a:pPr>
            <a:r>
              <a:rPr lang="en-US" altLang="zh-TW" sz="2000" u="sng" dirty="0">
                <a:solidFill>
                  <a:srgbClr val="339933"/>
                </a:solidFill>
              </a:rPr>
              <a:t>Multiple-line</a:t>
            </a:r>
            <a:r>
              <a:rPr lang="en-US" altLang="zh-TW" sz="2000" u="sng" dirty="0"/>
              <a:t> </a:t>
            </a:r>
            <a:r>
              <a:rPr lang="en-US" altLang="zh-TW" sz="2000" dirty="0"/>
              <a:t>comments start with </a:t>
            </a:r>
            <a:r>
              <a:rPr lang="en-US" altLang="zh-TW" sz="2000" dirty="0">
                <a:solidFill>
                  <a:srgbClr val="339933"/>
                </a:solidFill>
              </a:rPr>
              <a:t>/* </a:t>
            </a:r>
            <a:r>
              <a:rPr lang="en-US" altLang="zh-TW" sz="2000" dirty="0"/>
              <a:t>and end with </a:t>
            </a:r>
            <a:r>
              <a:rPr lang="en-US" altLang="zh-TW" sz="2000" dirty="0">
                <a:solidFill>
                  <a:srgbClr val="339933"/>
                </a:solidFill>
              </a:rPr>
              <a:t>*/</a:t>
            </a:r>
            <a:r>
              <a:rPr lang="en-US" altLang="zh-TW" sz="2000" dirty="0">
                <a:solidFill>
                  <a:srgbClr val="FF9900"/>
                </a:solidFill>
              </a:rPr>
              <a:t> </a:t>
            </a:r>
            <a:r>
              <a:rPr lang="en-US" altLang="zh-TW" sz="2000" dirty="0"/>
              <a:t>.</a:t>
            </a:r>
          </a:p>
          <a:p>
            <a:pPr>
              <a:buClr>
                <a:srgbClr val="000066"/>
              </a:buClr>
            </a:pPr>
            <a:endParaRPr lang="en-US" altLang="zh-TW" sz="2000" dirty="0"/>
          </a:p>
          <a:p>
            <a:pPr>
              <a:spcBef>
                <a:spcPct val="10000"/>
              </a:spcBef>
              <a:buFont typeface="Wingdings 2" pitchFamily="18" charset="2"/>
              <a:buNone/>
            </a:pPr>
            <a:r>
              <a:rPr lang="en-US" altLang="zh-TW" sz="1800" dirty="0"/>
              <a:t>		module	MUX2_1 (</a:t>
            </a:r>
            <a:r>
              <a:rPr lang="en-US" altLang="zh-TW" sz="1800" dirty="0" err="1"/>
              <a:t>out,a,b,sel</a:t>
            </a:r>
            <a:r>
              <a:rPr lang="en-US" altLang="zh-TW" sz="1800" dirty="0"/>
              <a:t>);</a:t>
            </a:r>
          </a:p>
          <a:p>
            <a:pPr>
              <a:spcBef>
                <a:spcPct val="10000"/>
              </a:spcBef>
              <a:buFont typeface="Wingdings 2" pitchFamily="18" charset="2"/>
              <a:buNone/>
            </a:pPr>
            <a:r>
              <a:rPr lang="en-US" altLang="zh-TW" sz="1800" dirty="0"/>
              <a:t>		</a:t>
            </a:r>
            <a:r>
              <a:rPr lang="en-US" altLang="zh-TW" sz="1800" dirty="0">
                <a:solidFill>
                  <a:srgbClr val="FF0000"/>
                </a:solidFill>
              </a:rPr>
              <a:t>// Port declarations, this is a single line comment</a:t>
            </a:r>
            <a:r>
              <a:rPr lang="en-US" altLang="zh-TW" sz="1800" dirty="0">
                <a:solidFill>
                  <a:srgbClr val="FF9900"/>
                </a:solidFill>
              </a:rPr>
              <a:t> </a:t>
            </a:r>
          </a:p>
          <a:p>
            <a:pPr>
              <a:spcBef>
                <a:spcPct val="10000"/>
              </a:spcBef>
              <a:buFont typeface="Wingdings 2" pitchFamily="18" charset="2"/>
              <a:buNone/>
            </a:pPr>
            <a:r>
              <a:rPr lang="en-US" altLang="zh-TW" sz="1800" dirty="0">
                <a:solidFill>
                  <a:srgbClr val="FF9900"/>
                </a:solidFill>
              </a:rPr>
              <a:t>		</a:t>
            </a:r>
            <a:r>
              <a:rPr lang="en-US" altLang="zh-TW" sz="1800" dirty="0"/>
              <a:t>output out;</a:t>
            </a:r>
          </a:p>
          <a:p>
            <a:pPr>
              <a:spcBef>
                <a:spcPct val="10000"/>
              </a:spcBef>
              <a:buFont typeface="Wingdings 2" pitchFamily="18" charset="2"/>
              <a:buNone/>
            </a:pPr>
            <a:r>
              <a:rPr lang="en-US" altLang="zh-TW" sz="1800" dirty="0"/>
              <a:t>		input </a:t>
            </a:r>
            <a:r>
              <a:rPr lang="en-US" altLang="zh-TW" sz="1800" dirty="0" err="1"/>
              <a:t>sel</a:t>
            </a:r>
            <a:r>
              <a:rPr lang="en-US" altLang="zh-TW" sz="1800" dirty="0"/>
              <a:t>,  </a:t>
            </a:r>
            <a:r>
              <a:rPr lang="en-US" altLang="zh-TW" sz="1800" dirty="0">
                <a:solidFill>
                  <a:srgbClr val="FF0000"/>
                </a:solidFill>
              </a:rPr>
              <a:t>// control input</a:t>
            </a:r>
          </a:p>
          <a:p>
            <a:pPr>
              <a:spcBef>
                <a:spcPct val="10000"/>
              </a:spcBef>
              <a:buFont typeface="Wingdings 2" pitchFamily="18" charset="2"/>
              <a:buNone/>
            </a:pPr>
            <a:r>
              <a:rPr lang="en-US" altLang="zh-TW" sz="1800" dirty="0"/>
              <a:t>		         b,	    </a:t>
            </a:r>
            <a:r>
              <a:rPr lang="en-US" altLang="zh-TW" sz="1800" dirty="0">
                <a:solidFill>
                  <a:srgbClr val="339933"/>
                </a:solidFill>
              </a:rPr>
              <a:t>/* data inputs	*/</a:t>
            </a:r>
            <a:r>
              <a:rPr lang="en-US" altLang="zh-TW" sz="1800" dirty="0"/>
              <a:t>	</a:t>
            </a:r>
          </a:p>
          <a:p>
            <a:pPr>
              <a:spcBef>
                <a:spcPct val="10000"/>
              </a:spcBef>
              <a:buFont typeface="Wingdings 2" pitchFamily="18" charset="2"/>
              <a:buNone/>
            </a:pPr>
            <a:r>
              <a:rPr lang="en-US" altLang="zh-TW" sz="1800" dirty="0"/>
              <a:t>  		         a;      </a:t>
            </a:r>
            <a:r>
              <a:rPr lang="en-US" altLang="zh-TW" sz="1800" dirty="0">
                <a:solidFill>
                  <a:srgbClr val="339933"/>
                </a:solidFill>
              </a:rPr>
              <a:t>/* The netlist logic selects input ”a” </a:t>
            </a:r>
          </a:p>
          <a:p>
            <a:pPr>
              <a:spcBef>
                <a:spcPct val="10000"/>
              </a:spcBef>
              <a:buFont typeface="Wingdings 2" pitchFamily="18" charset="2"/>
              <a:buNone/>
            </a:pPr>
            <a:r>
              <a:rPr lang="en-US" altLang="zh-TW" sz="1800" dirty="0">
                <a:solidFill>
                  <a:srgbClr val="339933"/>
                </a:solidFill>
              </a:rPr>
              <a:t> 			      when </a:t>
            </a:r>
            <a:r>
              <a:rPr lang="en-US" altLang="zh-TW" sz="1800" dirty="0" err="1">
                <a:solidFill>
                  <a:srgbClr val="339933"/>
                </a:solidFill>
              </a:rPr>
              <a:t>sel</a:t>
            </a:r>
            <a:r>
              <a:rPr lang="en-US" altLang="zh-TW" sz="1800" dirty="0">
                <a:solidFill>
                  <a:srgbClr val="339933"/>
                </a:solidFill>
              </a:rPr>
              <a:t> = 0 and it selects ”b” when </a:t>
            </a:r>
            <a:r>
              <a:rPr lang="en-US" altLang="zh-TW" sz="1800" dirty="0" err="1">
                <a:solidFill>
                  <a:srgbClr val="339933"/>
                </a:solidFill>
              </a:rPr>
              <a:t>sel</a:t>
            </a:r>
            <a:r>
              <a:rPr lang="en-US" altLang="zh-TW" sz="1800" dirty="0">
                <a:solidFill>
                  <a:srgbClr val="339933"/>
                </a:solidFill>
              </a:rPr>
              <a:t> = 1. */</a:t>
            </a:r>
          </a:p>
          <a:p>
            <a:pPr>
              <a:spcBef>
                <a:spcPct val="10000"/>
              </a:spcBef>
              <a:buFont typeface="Wingdings 2" pitchFamily="18" charset="2"/>
              <a:buNone/>
            </a:pPr>
            <a:r>
              <a:rPr lang="en-US" altLang="zh-TW" sz="1800" dirty="0"/>
              <a:t>		not (</a:t>
            </a:r>
            <a:r>
              <a:rPr lang="en-US" altLang="zh-TW" sz="1800" dirty="0" err="1"/>
              <a:t>sel</a:t>
            </a:r>
            <a:r>
              <a:rPr lang="en-US" altLang="zh-TW" sz="1800" dirty="0"/>
              <a:t>_, </a:t>
            </a:r>
            <a:r>
              <a:rPr lang="en-US" altLang="zh-TW" sz="1800" dirty="0" err="1"/>
              <a:t>sel</a:t>
            </a:r>
            <a:r>
              <a:rPr lang="en-US" altLang="zh-TW" sz="1800" dirty="0"/>
              <a:t>);</a:t>
            </a:r>
          </a:p>
          <a:p>
            <a:pPr>
              <a:spcBef>
                <a:spcPct val="10000"/>
              </a:spcBef>
              <a:buFont typeface="Wingdings 2" pitchFamily="18" charset="2"/>
              <a:buNone/>
            </a:pPr>
            <a:r>
              <a:rPr lang="en-US" altLang="zh-TW" sz="1800" dirty="0"/>
              <a:t>		and (a1, a, </a:t>
            </a:r>
            <a:r>
              <a:rPr lang="en-US" altLang="zh-TW" sz="1800" dirty="0" err="1"/>
              <a:t>sel</a:t>
            </a:r>
            <a:r>
              <a:rPr lang="en-US" altLang="zh-TW" sz="1800" dirty="0"/>
              <a:t>_), (b1, </a:t>
            </a:r>
            <a:r>
              <a:rPr lang="en-US" altLang="zh-TW" sz="1800" dirty="0" err="1"/>
              <a:t>b,sel</a:t>
            </a:r>
            <a:r>
              <a:rPr lang="en-US" altLang="zh-TW" sz="1800" dirty="0"/>
              <a:t>);  </a:t>
            </a:r>
            <a:r>
              <a:rPr lang="en-US" altLang="zh-TW" sz="1800" dirty="0">
                <a:solidFill>
                  <a:srgbClr val="FF0000"/>
                </a:solidFill>
              </a:rPr>
              <a:t>// What does this line do?</a:t>
            </a:r>
          </a:p>
          <a:p>
            <a:pPr>
              <a:spcBef>
                <a:spcPct val="10000"/>
              </a:spcBef>
              <a:buFont typeface="Wingdings 2" pitchFamily="18" charset="2"/>
              <a:buNone/>
            </a:pPr>
            <a:r>
              <a:rPr lang="en-US" altLang="zh-TW" sz="1800" dirty="0"/>
              <a:t>		or (out, a1, b1);</a:t>
            </a:r>
          </a:p>
          <a:p>
            <a:pPr>
              <a:spcBef>
                <a:spcPct val="10000"/>
              </a:spcBef>
              <a:buFont typeface="Wingdings 2" pitchFamily="18" charset="2"/>
              <a:buNone/>
            </a:pPr>
            <a:r>
              <a:rPr lang="en-US" altLang="zh-TW" sz="1800" dirty="0"/>
              <a:t>		</a:t>
            </a:r>
            <a:r>
              <a:rPr lang="en-US" altLang="zh-TW" sz="1800" dirty="0" err="1"/>
              <a:t>endmodule</a:t>
            </a:r>
            <a:endParaRPr lang="en-US" altLang="zh-TW" sz="1800" dirty="0"/>
          </a:p>
        </p:txBody>
      </p:sp>
      <p:sp>
        <p:nvSpPr>
          <p:cNvPr id="568322" name="Rectangle 2"/>
          <p:cNvSpPr>
            <a:spLocks noGrp="1" noChangeArrowheads="1"/>
          </p:cNvSpPr>
          <p:nvPr>
            <p:ph type="title"/>
          </p:nvPr>
        </p:nvSpPr>
        <p:spPr/>
        <p:txBody>
          <a:bodyPr>
            <a:normAutofit fontScale="90000"/>
          </a:bodyPr>
          <a:lstStyle/>
          <a:p>
            <a:r>
              <a:rPr lang="en-US" altLang="zh-TW" dirty="0"/>
              <a:t>Lexical Convention: White Space and Comments</a:t>
            </a:r>
          </a:p>
        </p:txBody>
      </p:sp>
      <p:sp>
        <p:nvSpPr>
          <p:cNvPr id="5"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828C96-546E-460F-95E4-FDF27FDEDD19}" type="slidenum">
              <a:rPr kumimoji="0" lang="en-US" altLang="zh-TW"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
        <p:nvSpPr>
          <p:cNvPr id="2" name="文字方塊 1"/>
          <p:cNvSpPr txBox="1"/>
          <p:nvPr/>
        </p:nvSpPr>
        <p:spPr>
          <a:xfrm>
            <a:off x="9198037" y="3356992"/>
            <a:ext cx="1923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註解寫法和</a:t>
            </a:r>
            <a:r>
              <a:rPr kumimoji="0" lang="en-US" altLang="zh-TW"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C</a:t>
            </a:r>
            <a:r>
              <a:rPr kumimoji="0" lang="zh-TW" altLang="en-US"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一樣</a:t>
            </a:r>
          </a:p>
        </p:txBody>
      </p:sp>
    </p:spTree>
    <p:extLst>
      <p:ext uri="{BB962C8B-B14F-4D97-AF65-F5344CB8AC3E}">
        <p14:creationId xmlns:p14="http://schemas.microsoft.com/office/powerpoint/2010/main" val="18763865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8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8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3CA20ED-0D83-4D28-AEC6-8450AEEF89EB}" type="slidenum">
              <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ctr" defTabSz="914400" rtl="0" eaLnBrk="1" fontAlgn="auto" latinLnBrk="0" hangingPunct="1">
                <a:lnSpc>
                  <a:spcPct val="100000"/>
                </a:lnSpc>
                <a:spcBef>
                  <a:spcPts val="0"/>
                </a:spcBef>
                <a:spcAft>
                  <a:spcPts val="0"/>
                </a:spcAft>
                <a:buClrTx/>
                <a:buSzTx/>
                <a:buFontTx/>
                <a:buNone/>
                <a:tabLst/>
                <a:defRPr/>
              </a:pPr>
              <a:t>68</a:t>
            </a:fld>
            <a:endPar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
        <p:nvSpPr>
          <p:cNvPr id="6" name="日期版面配置區 5"/>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t>copyright © 2004</a:t>
            </a:r>
          </a:p>
        </p:txBody>
      </p:sp>
      <p:sp>
        <p:nvSpPr>
          <p:cNvPr id="442370" name="Rectangle 2"/>
          <p:cNvSpPr>
            <a:spLocks noGrp="1" noChangeArrowheads="1"/>
          </p:cNvSpPr>
          <p:nvPr>
            <p:ph type="title"/>
          </p:nvPr>
        </p:nvSpPr>
        <p:spPr/>
        <p:txBody>
          <a:bodyPr/>
          <a:lstStyle/>
          <a:p>
            <a:r>
              <a:rPr lang="en-US" altLang="zh-TW" dirty="0">
                <a:solidFill>
                  <a:srgbClr val="FF0000"/>
                </a:solidFill>
              </a:rPr>
              <a:t>Coding Style</a:t>
            </a:r>
            <a:r>
              <a:rPr lang="en-US" altLang="zh-TW" dirty="0"/>
              <a:t>: Naming Conventions</a:t>
            </a:r>
          </a:p>
        </p:txBody>
      </p:sp>
      <p:sp>
        <p:nvSpPr>
          <p:cNvPr id="442371" name="Rectangle 3"/>
          <p:cNvSpPr>
            <a:spLocks noGrp="1" noChangeArrowheads="1"/>
          </p:cNvSpPr>
          <p:nvPr>
            <p:ph type="body" idx="1"/>
          </p:nvPr>
        </p:nvSpPr>
        <p:spPr/>
        <p:txBody>
          <a:bodyPr/>
          <a:lstStyle/>
          <a:p>
            <a:r>
              <a:rPr lang="en-US" altLang="zh-TW" sz="2400" b="1" dirty="0">
                <a:solidFill>
                  <a:schemeClr val="accent2"/>
                </a:solidFill>
              </a:rPr>
              <a:t>Consistent naming convention</a:t>
            </a:r>
            <a:r>
              <a:rPr lang="en-US" altLang="zh-TW" sz="2400" dirty="0"/>
              <a:t> for the design</a:t>
            </a:r>
          </a:p>
          <a:p>
            <a:pPr>
              <a:buFontTx/>
              <a:buNone/>
            </a:pPr>
            <a:endParaRPr lang="en-US" altLang="zh-TW" sz="2400" dirty="0"/>
          </a:p>
          <a:p>
            <a:r>
              <a:rPr lang="en-US" altLang="zh-TW" sz="2400" dirty="0"/>
              <a:t>Lowercase letters for signal names: </a:t>
            </a:r>
            <a:r>
              <a:rPr lang="en-US" altLang="zh-TW" sz="2400" dirty="0">
                <a:solidFill>
                  <a:srgbClr val="FF0000"/>
                </a:solidFill>
              </a:rPr>
              <a:t>valid</a:t>
            </a:r>
          </a:p>
          <a:p>
            <a:r>
              <a:rPr lang="en-US" altLang="zh-TW" sz="2400" dirty="0"/>
              <a:t>Uppercase letters for constants: </a:t>
            </a:r>
            <a:r>
              <a:rPr lang="en-US" altLang="zh-TW" sz="2400" dirty="0">
                <a:solidFill>
                  <a:srgbClr val="FF0000"/>
                </a:solidFill>
              </a:rPr>
              <a:t>MAX</a:t>
            </a:r>
          </a:p>
          <a:p>
            <a:r>
              <a:rPr lang="en-US" altLang="zh-TW" sz="2400" i="1" dirty="0" err="1">
                <a:solidFill>
                  <a:schemeClr val="accent2"/>
                </a:solidFill>
              </a:rPr>
              <a:t>clk</a:t>
            </a:r>
            <a:r>
              <a:rPr lang="en-US" altLang="zh-TW" sz="2400" dirty="0"/>
              <a:t> sub-string for clocks: </a:t>
            </a:r>
            <a:r>
              <a:rPr lang="en-US" altLang="zh-TW" sz="2400" dirty="0" err="1">
                <a:solidFill>
                  <a:srgbClr val="FF0000"/>
                </a:solidFill>
              </a:rPr>
              <a:t>in_clk</a:t>
            </a:r>
            <a:endParaRPr lang="en-US" altLang="zh-TW" sz="2400" dirty="0">
              <a:solidFill>
                <a:srgbClr val="FF0000"/>
              </a:solidFill>
            </a:endParaRPr>
          </a:p>
          <a:p>
            <a:r>
              <a:rPr lang="en-US" altLang="zh-TW" sz="2400" i="1" dirty="0" err="1">
                <a:solidFill>
                  <a:schemeClr val="accent2"/>
                </a:solidFill>
              </a:rPr>
              <a:t>rst</a:t>
            </a:r>
            <a:r>
              <a:rPr lang="en-US" altLang="zh-TW" sz="2400" dirty="0"/>
              <a:t> sub-string for resets: </a:t>
            </a:r>
            <a:r>
              <a:rPr lang="en-US" altLang="zh-TW" sz="2400" dirty="0" err="1">
                <a:solidFill>
                  <a:srgbClr val="FF0000"/>
                </a:solidFill>
              </a:rPr>
              <a:t>g_rst</a:t>
            </a:r>
            <a:endParaRPr lang="en-US" altLang="zh-TW" sz="2400" dirty="0">
              <a:solidFill>
                <a:srgbClr val="FF0000"/>
              </a:solidFill>
            </a:endParaRPr>
          </a:p>
          <a:p>
            <a:r>
              <a:rPr lang="en-US" altLang="zh-TW" sz="2400" dirty="0"/>
              <a:t>Suffix</a:t>
            </a:r>
          </a:p>
          <a:p>
            <a:pPr lvl="1"/>
            <a:r>
              <a:rPr lang="en-US" altLang="zh-TW" sz="2000" i="1" dirty="0">
                <a:solidFill>
                  <a:schemeClr val="accent2"/>
                </a:solidFill>
              </a:rPr>
              <a:t>_n</a:t>
            </a:r>
            <a:r>
              <a:rPr lang="en-US" altLang="zh-TW" sz="2000" dirty="0"/>
              <a:t> for active-low, </a:t>
            </a:r>
            <a:r>
              <a:rPr lang="en-US" altLang="zh-TW" sz="2000" i="1" dirty="0"/>
              <a:t>_z</a:t>
            </a:r>
            <a:r>
              <a:rPr lang="en-US" altLang="zh-TW" sz="2000" dirty="0"/>
              <a:t> for </a:t>
            </a:r>
            <a:r>
              <a:rPr lang="en-US" altLang="zh-TW" sz="2000" dirty="0" err="1"/>
              <a:t>tri-state</a:t>
            </a:r>
            <a:r>
              <a:rPr lang="en-US" altLang="zh-TW" sz="2000" dirty="0"/>
              <a:t>, </a:t>
            </a:r>
            <a:r>
              <a:rPr lang="en-US" altLang="zh-TW" sz="2000" i="1" dirty="0"/>
              <a:t>_a</a:t>
            </a:r>
            <a:r>
              <a:rPr lang="en-US" altLang="zh-TW" sz="2000" dirty="0"/>
              <a:t> for </a:t>
            </a:r>
            <a:r>
              <a:rPr lang="en-US" altLang="zh-TW" sz="2000" dirty="0" err="1"/>
              <a:t>async</a:t>
            </a:r>
            <a:r>
              <a:rPr lang="en-US" altLang="zh-TW" sz="2000" dirty="0"/>
              <a:t> , …: </a:t>
            </a:r>
            <a:r>
              <a:rPr lang="en-US" altLang="zh-TW" sz="2000" dirty="0" err="1">
                <a:solidFill>
                  <a:srgbClr val="FF0000"/>
                </a:solidFill>
              </a:rPr>
              <a:t>rst_n</a:t>
            </a:r>
            <a:r>
              <a:rPr lang="en-US" altLang="zh-TW" sz="2000" dirty="0">
                <a:solidFill>
                  <a:srgbClr val="FF0000"/>
                </a:solidFill>
              </a:rPr>
              <a:t>, </a:t>
            </a:r>
            <a:r>
              <a:rPr lang="en-US" altLang="zh-TW" sz="2000" dirty="0" err="1">
                <a:solidFill>
                  <a:srgbClr val="FF0000"/>
                </a:solidFill>
              </a:rPr>
              <a:t>out_z</a:t>
            </a:r>
            <a:endParaRPr lang="en-US" altLang="zh-TW" sz="2000" dirty="0">
              <a:solidFill>
                <a:srgbClr val="FF0000"/>
              </a:solidFill>
            </a:endParaRPr>
          </a:p>
          <a:p>
            <a:r>
              <a:rPr lang="en-US" altLang="zh-TW" sz="2400" i="1" dirty="0">
                <a:solidFill>
                  <a:schemeClr val="accent2"/>
                </a:solidFill>
              </a:rPr>
              <a:t>[name]_</a:t>
            </a:r>
            <a:r>
              <a:rPr lang="en-US" altLang="zh-TW" sz="2400" i="1" dirty="0" err="1">
                <a:solidFill>
                  <a:schemeClr val="accent2"/>
                </a:solidFill>
              </a:rPr>
              <a:t>cs</a:t>
            </a:r>
            <a:r>
              <a:rPr lang="en-US" altLang="zh-TW" sz="2400" dirty="0"/>
              <a:t> for current state, </a:t>
            </a:r>
            <a:r>
              <a:rPr lang="en-US" altLang="zh-TW" sz="2400" i="1" dirty="0">
                <a:solidFill>
                  <a:schemeClr val="accent2"/>
                </a:solidFill>
              </a:rPr>
              <a:t>[name]_ns</a:t>
            </a:r>
            <a:r>
              <a:rPr lang="en-US" altLang="zh-TW" sz="2400" dirty="0"/>
              <a:t> for next state</a:t>
            </a:r>
          </a:p>
          <a:p>
            <a:r>
              <a:rPr lang="en-US" altLang="zh-TW" sz="2400" dirty="0"/>
              <a:t>Identical(similar) names for connected signals and ports</a:t>
            </a:r>
          </a:p>
          <a:p>
            <a:r>
              <a:rPr lang="en-US" altLang="zh-TW" sz="2400" dirty="0"/>
              <a:t>Consistency within group, division and corporation</a:t>
            </a:r>
          </a:p>
        </p:txBody>
      </p:sp>
      <p:sp>
        <p:nvSpPr>
          <p:cNvPr id="2" name="文字方塊 1"/>
          <p:cNvSpPr txBox="1"/>
          <p:nvPr/>
        </p:nvSpPr>
        <p:spPr>
          <a:xfrm>
            <a:off x="7032104" y="3212976"/>
            <a:ext cx="486306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FF0000"/>
                </a:solidFill>
                <a:latin typeface="Calibri"/>
                <a:ea typeface="新細明體" panose="02020500000000000000" pitchFamily="18" charset="-120"/>
              </a:rPr>
              <a:t>Rule of thumb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You shall know what you write after three months</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FF0000"/>
                </a:solidFill>
                <a:latin typeface="Calibri"/>
                <a:ea typeface="新細明體" panose="02020500000000000000" pitchFamily="18" charset="-120"/>
              </a:rPr>
              <a:t>好的命名規則</a:t>
            </a:r>
            <a:endParaRPr kumimoji="0" lang="en-US" altLang="zh-TW"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5234930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2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23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23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23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23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237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2371">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2371">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2371">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23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1"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5" name="Rectangle 3"/>
          <p:cNvSpPr>
            <a:spLocks noGrp="1" noChangeArrowheads="1"/>
          </p:cNvSpPr>
          <p:nvPr>
            <p:ph idx="1"/>
          </p:nvPr>
        </p:nvSpPr>
        <p:spPr/>
        <p:txBody>
          <a:bodyPr>
            <a:normAutofit/>
          </a:bodyPr>
          <a:lstStyle/>
          <a:p>
            <a:pPr>
              <a:buFont typeface="Wingdings 2" pitchFamily="18" charset="2"/>
              <a:buNone/>
            </a:pPr>
            <a:r>
              <a:rPr lang="en-US" altLang="zh-TW" b="1" u="sng" dirty="0">
                <a:solidFill>
                  <a:srgbClr val="FF0000"/>
                </a:solidFill>
              </a:rPr>
              <a:t>For System Tasks and Functions</a:t>
            </a:r>
          </a:p>
          <a:p>
            <a:pPr>
              <a:buFont typeface="Wingdings 2" pitchFamily="18" charset="2"/>
              <a:buNone/>
            </a:pPr>
            <a:endParaRPr lang="en-US" altLang="zh-TW" dirty="0"/>
          </a:p>
          <a:p>
            <a:pPr>
              <a:buFont typeface="Wingdings 2" pitchFamily="18" charset="2"/>
              <a:buNone/>
            </a:pPr>
            <a:r>
              <a:rPr lang="en-US" altLang="zh-TW" sz="2200" b="1" i="1" dirty="0">
                <a:solidFill>
                  <a:srgbClr val="FF0000"/>
                </a:solidFill>
              </a:rPr>
              <a:t>$</a:t>
            </a:r>
            <a:r>
              <a:rPr lang="en-US" altLang="zh-TW" sz="2200" b="1" i="1" dirty="0"/>
              <a:t>&lt;identifier&gt;</a:t>
            </a:r>
          </a:p>
          <a:p>
            <a:r>
              <a:rPr lang="en-US" altLang="zh-TW" sz="2200" dirty="0"/>
              <a:t>The ‘</a:t>
            </a:r>
            <a:r>
              <a:rPr lang="en-US" altLang="zh-TW" sz="2200" dirty="0">
                <a:solidFill>
                  <a:srgbClr val="FF0000"/>
                </a:solidFill>
              </a:rPr>
              <a:t>$</a:t>
            </a:r>
            <a:r>
              <a:rPr lang="en-US" altLang="zh-TW" sz="2200" dirty="0"/>
              <a:t>’ sign denotes </a:t>
            </a:r>
            <a:r>
              <a:rPr lang="en-US" altLang="zh-TW" sz="2200" dirty="0" err="1"/>
              <a:t>Verilog</a:t>
            </a:r>
            <a:r>
              <a:rPr lang="en-US" altLang="zh-TW" sz="2200" dirty="0"/>
              <a:t> system </a:t>
            </a:r>
            <a:r>
              <a:rPr lang="en-US" altLang="zh-TW" sz="2200" dirty="0">
                <a:solidFill>
                  <a:srgbClr val="FF0000"/>
                </a:solidFill>
              </a:rPr>
              <a:t>tasks</a:t>
            </a:r>
            <a:r>
              <a:rPr lang="en-US" altLang="zh-TW" sz="2200" dirty="0"/>
              <a:t> and</a:t>
            </a:r>
            <a:r>
              <a:rPr lang="en-US" altLang="zh-TW" sz="2200" dirty="0">
                <a:solidFill>
                  <a:srgbClr val="FF0000"/>
                </a:solidFill>
              </a:rPr>
              <a:t> functions</a:t>
            </a:r>
            <a:r>
              <a:rPr lang="en-US" altLang="zh-TW" sz="2200" dirty="0"/>
              <a:t>.</a:t>
            </a:r>
          </a:p>
          <a:p>
            <a:r>
              <a:rPr lang="en-US" altLang="zh-TW" sz="2200" dirty="0"/>
              <a:t>A number of system tasks and functions are available to perform different operations, such as:</a:t>
            </a:r>
          </a:p>
          <a:p>
            <a:pPr lvl="1"/>
            <a:r>
              <a:rPr lang="en-US" altLang="zh-TW" dirty="0"/>
              <a:t>Finding the current simulation time </a:t>
            </a:r>
            <a:r>
              <a:rPr lang="en-US" altLang="zh-TW" dirty="0">
                <a:solidFill>
                  <a:srgbClr val="FF0000"/>
                </a:solidFill>
              </a:rPr>
              <a:t>($time))</a:t>
            </a:r>
          </a:p>
          <a:p>
            <a:pPr lvl="1"/>
            <a:r>
              <a:rPr lang="en-US" altLang="zh-TW" dirty="0"/>
              <a:t>Displaying/monitoring the values of the signal </a:t>
            </a:r>
            <a:r>
              <a:rPr lang="en-US" altLang="zh-TW" dirty="0">
                <a:solidFill>
                  <a:srgbClr val="FF0000"/>
                </a:solidFill>
              </a:rPr>
              <a:t>($display, $monitor</a:t>
            </a:r>
            <a:r>
              <a:rPr lang="en-US" altLang="zh-TW" dirty="0"/>
              <a:t>)</a:t>
            </a:r>
          </a:p>
          <a:p>
            <a:pPr lvl="1"/>
            <a:r>
              <a:rPr lang="en-US" altLang="zh-TW" dirty="0"/>
              <a:t>Stopping the simulation </a:t>
            </a:r>
            <a:r>
              <a:rPr lang="en-US" altLang="zh-TW" dirty="0">
                <a:solidFill>
                  <a:srgbClr val="FF0000"/>
                </a:solidFill>
              </a:rPr>
              <a:t>($stop)</a:t>
            </a:r>
          </a:p>
          <a:p>
            <a:pPr lvl="1"/>
            <a:r>
              <a:rPr lang="en-US" altLang="zh-TW" dirty="0"/>
              <a:t>Finishing the simulation </a:t>
            </a:r>
            <a:r>
              <a:rPr lang="en-US" altLang="zh-TW" dirty="0">
                <a:solidFill>
                  <a:srgbClr val="FF0000"/>
                </a:solidFill>
              </a:rPr>
              <a:t>($finish)</a:t>
            </a:r>
          </a:p>
          <a:p>
            <a:pPr lvl="1">
              <a:buFont typeface="Wingdings" pitchFamily="2" charset="2"/>
              <a:buNone/>
            </a:pPr>
            <a:r>
              <a:rPr lang="en-US" altLang="zh-TW" dirty="0"/>
              <a:t>       $monitor ($time, “a = %b, b = %h”, a, b);</a:t>
            </a:r>
          </a:p>
        </p:txBody>
      </p:sp>
      <p:sp>
        <p:nvSpPr>
          <p:cNvPr id="576514" name="Rectangle 2"/>
          <p:cNvSpPr>
            <a:spLocks noGrp="1" noChangeArrowheads="1"/>
          </p:cNvSpPr>
          <p:nvPr>
            <p:ph type="title"/>
          </p:nvPr>
        </p:nvSpPr>
        <p:spPr/>
        <p:txBody>
          <a:bodyPr>
            <a:normAutofit/>
          </a:bodyPr>
          <a:lstStyle/>
          <a:p>
            <a:r>
              <a:rPr lang="en-US" altLang="zh-TW"/>
              <a:t>Special Language Tokens: </a:t>
            </a:r>
            <a:r>
              <a:rPr lang="en-US" altLang="zh-TW" i="1">
                <a:solidFill>
                  <a:srgbClr val="FF00FF"/>
                </a:solidFill>
              </a:rPr>
              <a:t>$</a:t>
            </a:r>
          </a:p>
        </p:txBody>
      </p:sp>
      <p:sp>
        <p:nvSpPr>
          <p:cNvPr id="5" name="投影片編號版面配置區 5"/>
          <p:cNvSpPr>
            <a:spLocks noGrp="1"/>
          </p:cNvSpPr>
          <p:nvPr>
            <p:ph type="sldNum" sz="quarter" idx="12"/>
          </p:nvPr>
        </p:nvSpPr>
        <p:spPr>
          <a:xfrm>
            <a:off x="8077200" y="6356351"/>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2D5CA8-3693-4385-BC91-B232128463B7}" type="slidenum">
              <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Tree>
    <p:extLst>
      <p:ext uri="{BB962C8B-B14F-4D97-AF65-F5344CB8AC3E}">
        <p14:creationId xmlns:p14="http://schemas.microsoft.com/office/powerpoint/2010/main" val="31755592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5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65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65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65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651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651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6515">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6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如何學好</a:t>
            </a:r>
            <a:r>
              <a:rPr lang="en-US" altLang="zh-TW" strike="sngStrike" dirty="0"/>
              <a:t>Verilog</a:t>
            </a:r>
            <a:r>
              <a:rPr lang="en-US" altLang="zh-TW" dirty="0"/>
              <a:t> </a:t>
            </a:r>
            <a:r>
              <a:rPr lang="en-US" altLang="zh-TW" dirty="0">
                <a:solidFill>
                  <a:srgbClr val="FF0000"/>
                </a:solidFill>
              </a:rPr>
              <a:t>IC</a:t>
            </a:r>
            <a:r>
              <a:rPr lang="zh-TW" altLang="en-US" dirty="0">
                <a:solidFill>
                  <a:srgbClr val="FF0000"/>
                </a:solidFill>
              </a:rPr>
              <a:t>設計</a:t>
            </a:r>
          </a:p>
        </p:txBody>
      </p:sp>
      <p:sp>
        <p:nvSpPr>
          <p:cNvPr id="3" name="內容版面配置區 2"/>
          <p:cNvSpPr>
            <a:spLocks noGrp="1"/>
          </p:cNvSpPr>
          <p:nvPr>
            <p:ph idx="1"/>
          </p:nvPr>
        </p:nvSpPr>
        <p:spPr/>
        <p:txBody>
          <a:bodyPr>
            <a:normAutofit fontScale="92500"/>
          </a:bodyPr>
          <a:lstStyle/>
          <a:p>
            <a:r>
              <a:rPr lang="zh-TW" altLang="en-US" dirty="0">
                <a:solidFill>
                  <a:srgbClr val="FF0000"/>
                </a:solidFill>
              </a:rPr>
              <a:t>心態要正確</a:t>
            </a:r>
            <a:r>
              <a:rPr lang="en-US" altLang="zh-TW" dirty="0">
                <a:solidFill>
                  <a:srgbClr val="FF0000"/>
                </a:solidFill>
              </a:rPr>
              <a:t>:</a:t>
            </a:r>
            <a:r>
              <a:rPr lang="zh-TW" altLang="en-US" dirty="0">
                <a:solidFill>
                  <a:srgbClr val="FF0000"/>
                </a:solidFill>
              </a:rPr>
              <a:t> 先有硬體架構</a:t>
            </a:r>
            <a:r>
              <a:rPr lang="en-US" altLang="zh-TW" dirty="0"/>
              <a:t>(aka.</a:t>
            </a:r>
            <a:r>
              <a:rPr lang="zh-TW" altLang="en-US" dirty="0"/>
              <a:t>邏輯設計</a:t>
            </a:r>
            <a:r>
              <a:rPr lang="en-US" altLang="zh-TW" dirty="0"/>
              <a:t>)</a:t>
            </a:r>
            <a:r>
              <a:rPr lang="zh-TW" altLang="en-US" dirty="0">
                <a:solidFill>
                  <a:srgbClr val="FF0000"/>
                </a:solidFill>
              </a:rPr>
              <a:t>，再找合適的</a:t>
            </a:r>
            <a:r>
              <a:rPr lang="en-US" altLang="zh-TW" dirty="0">
                <a:solidFill>
                  <a:srgbClr val="FF0000"/>
                </a:solidFill>
              </a:rPr>
              <a:t>Verilog</a:t>
            </a:r>
            <a:r>
              <a:rPr lang="zh-TW" altLang="en-US" dirty="0">
                <a:solidFill>
                  <a:srgbClr val="FF0000"/>
                </a:solidFill>
              </a:rPr>
              <a:t>語法實現</a:t>
            </a:r>
            <a:endParaRPr lang="en-US" altLang="zh-TW" dirty="0">
              <a:solidFill>
                <a:srgbClr val="FF0000"/>
              </a:solidFill>
            </a:endParaRPr>
          </a:p>
          <a:p>
            <a:endParaRPr lang="en-US" altLang="zh-TW" dirty="0">
              <a:solidFill>
                <a:srgbClr val="FF0000"/>
              </a:solidFill>
            </a:endParaRPr>
          </a:p>
          <a:p>
            <a:r>
              <a:rPr lang="zh-TW" altLang="en-US" dirty="0"/>
              <a:t>課程重點</a:t>
            </a:r>
            <a:r>
              <a:rPr lang="en-US" altLang="zh-TW" dirty="0"/>
              <a:t>:</a:t>
            </a:r>
            <a:r>
              <a:rPr lang="zh-TW" altLang="en-US" dirty="0"/>
              <a:t> 從架構設計到</a:t>
            </a:r>
            <a:r>
              <a:rPr lang="en-US" altLang="zh-TW" dirty="0"/>
              <a:t>Verilog </a:t>
            </a:r>
            <a:r>
              <a:rPr lang="zh-TW" altLang="en-US" dirty="0"/>
              <a:t>實現</a:t>
            </a:r>
            <a:endParaRPr lang="en-US" altLang="zh-TW" dirty="0"/>
          </a:p>
          <a:p>
            <a:r>
              <a:rPr lang="en-US" altLang="zh-TW" dirty="0"/>
              <a:t>Verilog </a:t>
            </a:r>
            <a:r>
              <a:rPr lang="zh-TW" altLang="en-US" dirty="0"/>
              <a:t>實現</a:t>
            </a:r>
            <a:endParaRPr lang="en-US" altLang="zh-TW" dirty="0"/>
          </a:p>
          <a:p>
            <a:pPr lvl="1"/>
            <a:r>
              <a:rPr lang="en-US" altLang="zh-TW" dirty="0"/>
              <a:t>Verilog</a:t>
            </a:r>
            <a:r>
              <a:rPr lang="zh-TW" altLang="en-US" dirty="0"/>
              <a:t>語法</a:t>
            </a:r>
            <a:r>
              <a:rPr lang="en-US" altLang="zh-TW" dirty="0"/>
              <a:t>(</a:t>
            </a:r>
            <a:r>
              <a:rPr lang="zh-TW" altLang="en-US" dirty="0"/>
              <a:t>基礎</a:t>
            </a:r>
            <a:r>
              <a:rPr lang="en-US" altLang="zh-TW" dirty="0"/>
              <a:t>)=&gt;</a:t>
            </a:r>
            <a:r>
              <a:rPr lang="zh-TW" altLang="en-US" dirty="0"/>
              <a:t> 正確的使用方法</a:t>
            </a:r>
            <a:r>
              <a:rPr lang="en-US" altLang="zh-TW" dirty="0"/>
              <a:t>(</a:t>
            </a:r>
            <a:r>
              <a:rPr lang="zh-TW" altLang="en-US" dirty="0"/>
              <a:t>進階</a:t>
            </a:r>
            <a:r>
              <a:rPr lang="en-US" altLang="zh-TW" dirty="0"/>
              <a:t>)&lt;= (</a:t>
            </a:r>
            <a:r>
              <a:rPr lang="zh-TW" altLang="en-US" dirty="0"/>
              <a:t>會踩到的陷阱</a:t>
            </a:r>
            <a:r>
              <a:rPr lang="en-US" altLang="zh-TW" dirty="0"/>
              <a:t>)(</a:t>
            </a:r>
            <a:r>
              <a:rPr lang="zh-TW" altLang="en-US" dirty="0"/>
              <a:t>中階</a:t>
            </a:r>
            <a:r>
              <a:rPr lang="en-US" altLang="zh-TW" dirty="0"/>
              <a:t>)</a:t>
            </a:r>
          </a:p>
          <a:p>
            <a:pPr lvl="2"/>
            <a:r>
              <a:rPr lang="en-US" altLang="zh-TW" dirty="0"/>
              <a:t>Combinational logic/sequential logic</a:t>
            </a:r>
          </a:p>
          <a:p>
            <a:r>
              <a:rPr lang="zh-TW" altLang="en-US" dirty="0"/>
              <a:t>架構設計</a:t>
            </a:r>
            <a:endParaRPr lang="en-US" altLang="zh-TW" dirty="0"/>
          </a:p>
          <a:p>
            <a:pPr lvl="1"/>
            <a:r>
              <a:rPr lang="zh-TW" altLang="en-US" dirty="0"/>
              <a:t>基礎</a:t>
            </a:r>
            <a:r>
              <a:rPr lang="en-US" altLang="zh-TW" dirty="0"/>
              <a:t>:</a:t>
            </a:r>
            <a:r>
              <a:rPr lang="zh-TW" altLang="en-US" dirty="0"/>
              <a:t>搬出你學過的邏輯設計</a:t>
            </a:r>
            <a:r>
              <a:rPr lang="en-US" altLang="zh-TW" dirty="0"/>
              <a:t>/VLSI/</a:t>
            </a:r>
            <a:r>
              <a:rPr lang="zh-TW" altLang="en-US" dirty="0"/>
              <a:t>計算機組織</a:t>
            </a:r>
            <a:endParaRPr lang="en-US" altLang="zh-TW" dirty="0"/>
          </a:p>
          <a:p>
            <a:pPr lvl="1"/>
            <a:r>
              <a:rPr lang="zh-TW" altLang="en-US" dirty="0"/>
              <a:t>中階</a:t>
            </a:r>
            <a:r>
              <a:rPr lang="en-US" altLang="zh-TW" dirty="0"/>
              <a:t>:</a:t>
            </a:r>
            <a:r>
              <a:rPr lang="zh-TW" altLang="en-US" dirty="0"/>
              <a:t>數位電路</a:t>
            </a:r>
            <a:endParaRPr lang="en-US" altLang="zh-TW" dirty="0"/>
          </a:p>
          <a:p>
            <a:pPr lvl="1"/>
            <a:r>
              <a:rPr lang="zh-TW" altLang="en-US" dirty="0"/>
              <a:t>進階</a:t>
            </a:r>
            <a:r>
              <a:rPr lang="en-US" altLang="zh-TW" dirty="0"/>
              <a:t>:</a:t>
            </a:r>
            <a:r>
              <a:rPr lang="zh-TW" altLang="en-US" dirty="0"/>
              <a:t>論文</a:t>
            </a:r>
            <a:r>
              <a:rPr lang="en-US" altLang="zh-TW" dirty="0"/>
              <a:t>/VLSI signal processing</a:t>
            </a:r>
          </a:p>
          <a:p>
            <a:r>
              <a:rPr lang="zh-TW" altLang="en-US" dirty="0"/>
              <a:t>設計最佳化</a:t>
            </a:r>
            <a:r>
              <a:rPr lang="en-US" altLang="zh-TW" dirty="0"/>
              <a:t>:</a:t>
            </a:r>
            <a:r>
              <a:rPr lang="zh-TW" altLang="en-US" dirty="0"/>
              <a:t> 如何讓你的設計變得更快</a:t>
            </a:r>
            <a:r>
              <a:rPr lang="en-US" altLang="zh-TW" dirty="0"/>
              <a:t>/</a:t>
            </a:r>
            <a:r>
              <a:rPr lang="zh-TW" altLang="en-US" dirty="0"/>
              <a:t>更省面積</a:t>
            </a:r>
            <a:r>
              <a:rPr lang="en-US" altLang="zh-TW" dirty="0"/>
              <a:t>/</a:t>
            </a:r>
            <a:r>
              <a:rPr lang="zh-TW" altLang="en-US" dirty="0"/>
              <a:t>更省電</a:t>
            </a:r>
            <a:endParaRPr lang="en-US" altLang="zh-TW" dirty="0"/>
          </a:p>
          <a:p>
            <a:endParaRPr lang="zh-TW" altLang="en-US" dirty="0"/>
          </a:p>
          <a:p>
            <a:endParaRPr lang="zh-TW" altLang="en-US" dirty="0"/>
          </a:p>
        </p:txBody>
      </p:sp>
    </p:spTree>
    <p:extLst>
      <p:ext uri="{BB962C8B-B14F-4D97-AF65-F5344CB8AC3E}">
        <p14:creationId xmlns:p14="http://schemas.microsoft.com/office/powerpoint/2010/main" val="22492591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9" name="Rectangle 3"/>
          <p:cNvSpPr>
            <a:spLocks noGrp="1" noChangeArrowheads="1"/>
          </p:cNvSpPr>
          <p:nvPr>
            <p:ph idx="1"/>
          </p:nvPr>
        </p:nvSpPr>
        <p:spPr/>
        <p:txBody>
          <a:bodyPr>
            <a:normAutofit fontScale="92500" lnSpcReduction="10000"/>
          </a:bodyPr>
          <a:lstStyle/>
          <a:p>
            <a:pPr>
              <a:buFont typeface="Wingdings 2" pitchFamily="18" charset="2"/>
              <a:buNone/>
            </a:pPr>
            <a:r>
              <a:rPr lang="en-US" altLang="zh-TW" b="1" u="sng" dirty="0">
                <a:solidFill>
                  <a:srgbClr val="339933"/>
                </a:solidFill>
              </a:rPr>
              <a:t>Delay Specification</a:t>
            </a:r>
          </a:p>
          <a:p>
            <a:endParaRPr lang="en-US" altLang="zh-TW" dirty="0"/>
          </a:p>
          <a:p>
            <a:pPr>
              <a:buFont typeface="Wingdings 2" pitchFamily="18" charset="2"/>
              <a:buNone/>
            </a:pPr>
            <a:r>
              <a:rPr lang="en-US" altLang="zh-TW" sz="2200" dirty="0"/>
              <a:t>The pound sign (</a:t>
            </a:r>
            <a:r>
              <a:rPr lang="en-US" altLang="zh-TW" sz="2200" dirty="0">
                <a:solidFill>
                  <a:srgbClr val="FF0000"/>
                </a:solidFill>
              </a:rPr>
              <a:t>#</a:t>
            </a:r>
            <a:r>
              <a:rPr lang="en-US" altLang="zh-TW" sz="2200" dirty="0"/>
              <a:t>) character denotes the</a:t>
            </a:r>
            <a:r>
              <a:rPr lang="en-US" altLang="zh-TW" sz="2200" b="1" dirty="0">
                <a:solidFill>
                  <a:srgbClr val="0000FF"/>
                </a:solidFill>
              </a:rPr>
              <a:t> </a:t>
            </a:r>
            <a:r>
              <a:rPr lang="en-US" altLang="zh-TW" sz="2200" b="1" dirty="0">
                <a:solidFill>
                  <a:srgbClr val="FF0000"/>
                </a:solidFill>
              </a:rPr>
              <a:t>delay</a:t>
            </a:r>
            <a:r>
              <a:rPr lang="en-US" altLang="zh-TW" sz="2200" dirty="0"/>
              <a:t> specification for </a:t>
            </a:r>
          </a:p>
          <a:p>
            <a:pPr>
              <a:buFont typeface="Wingdings 2" pitchFamily="18" charset="2"/>
              <a:buNone/>
            </a:pPr>
            <a:r>
              <a:rPr lang="en-US" altLang="zh-TW" sz="2200" u="sng" dirty="0"/>
              <a:t>procedural statements</a:t>
            </a:r>
            <a:r>
              <a:rPr lang="en-US" altLang="zh-TW" sz="2200" dirty="0"/>
              <a:t>, and for </a:t>
            </a:r>
            <a:r>
              <a:rPr lang="en-US" altLang="zh-TW" sz="2200" u="sng" dirty="0"/>
              <a:t>gate instances</a:t>
            </a:r>
            <a:r>
              <a:rPr lang="en-US" altLang="zh-TW" sz="2200" dirty="0"/>
              <a:t> but not module</a:t>
            </a:r>
          </a:p>
          <a:p>
            <a:pPr>
              <a:buFont typeface="Wingdings 2" pitchFamily="18" charset="2"/>
              <a:buNone/>
            </a:pPr>
            <a:r>
              <a:rPr lang="en-US" altLang="zh-TW" sz="2200" dirty="0"/>
              <a:t>instances.</a:t>
            </a:r>
          </a:p>
          <a:p>
            <a:r>
              <a:rPr lang="en-US" altLang="zh-TW" sz="2000" dirty="0"/>
              <a:t>The # delay for gate instances is referred to by many names, including gate delay, propagation delay, intrinsic delay, and intra-object delay.</a:t>
            </a:r>
          </a:p>
          <a:p>
            <a:pPr lvl="1">
              <a:buFont typeface="Wingdings" pitchFamily="2" charset="2"/>
              <a:buNone/>
            </a:pPr>
            <a:r>
              <a:rPr lang="en-US" altLang="zh-TW" sz="1800" b="1" dirty="0"/>
              <a:t>			</a:t>
            </a:r>
            <a:r>
              <a:rPr lang="en-US" altLang="zh-TW" sz="1800" i="1" dirty="0">
                <a:latin typeface="Consolas" panose="020B0609020204030204" pitchFamily="49" charset="0"/>
              </a:rPr>
              <a:t>module MUX2_1 (out, a, b, </a:t>
            </a:r>
            <a:r>
              <a:rPr lang="en-US" altLang="zh-TW" sz="1800" i="1" dirty="0" err="1">
                <a:latin typeface="Consolas" panose="020B0609020204030204" pitchFamily="49" charset="0"/>
              </a:rPr>
              <a:t>sel</a:t>
            </a:r>
            <a:r>
              <a:rPr lang="en-US" altLang="zh-TW" sz="1800" i="1" dirty="0">
                <a:latin typeface="Consolas" panose="020B0609020204030204" pitchFamily="49" charset="0"/>
              </a:rPr>
              <a:t>) ;</a:t>
            </a:r>
          </a:p>
          <a:p>
            <a:pPr lvl="1">
              <a:buFont typeface="Wingdings" pitchFamily="2" charset="2"/>
              <a:buNone/>
            </a:pPr>
            <a:r>
              <a:rPr lang="en-US" altLang="zh-TW" sz="1800" i="1" dirty="0">
                <a:latin typeface="Consolas" panose="020B0609020204030204" pitchFamily="49" charset="0"/>
              </a:rPr>
              <a:t>			output out ;</a:t>
            </a:r>
          </a:p>
          <a:p>
            <a:pPr lvl="1">
              <a:buFont typeface="Wingdings" pitchFamily="2" charset="2"/>
              <a:buNone/>
            </a:pPr>
            <a:r>
              <a:rPr lang="en-US" altLang="zh-TW" sz="1800" i="1" dirty="0">
                <a:latin typeface="Consolas" panose="020B0609020204030204" pitchFamily="49" charset="0"/>
              </a:rPr>
              <a:t>			input   a, b, </a:t>
            </a:r>
            <a:r>
              <a:rPr lang="en-US" altLang="zh-TW" sz="1800" i="1" dirty="0" err="1">
                <a:latin typeface="Consolas" panose="020B0609020204030204" pitchFamily="49" charset="0"/>
              </a:rPr>
              <a:t>sel</a:t>
            </a:r>
            <a:r>
              <a:rPr lang="en-US" altLang="zh-TW" sz="1800" i="1" dirty="0">
                <a:latin typeface="Consolas" panose="020B0609020204030204" pitchFamily="49" charset="0"/>
              </a:rPr>
              <a:t>;</a:t>
            </a:r>
          </a:p>
          <a:p>
            <a:pPr lvl="1">
              <a:buFont typeface="Wingdings" pitchFamily="2" charset="2"/>
              <a:buNone/>
            </a:pPr>
            <a:r>
              <a:rPr lang="en-US" altLang="zh-TW" sz="1800" i="1" dirty="0">
                <a:latin typeface="Consolas" panose="020B0609020204030204" pitchFamily="49" charset="0"/>
              </a:rPr>
              <a:t>			not   </a:t>
            </a:r>
            <a:r>
              <a:rPr lang="en-US" altLang="zh-TW" sz="1800" i="1" dirty="0">
                <a:solidFill>
                  <a:srgbClr val="FF0000"/>
                </a:solidFill>
                <a:latin typeface="Consolas" panose="020B0609020204030204" pitchFamily="49" charset="0"/>
              </a:rPr>
              <a:t>#1</a:t>
            </a:r>
            <a:r>
              <a:rPr lang="en-US" altLang="zh-TW" sz="1800" i="1" dirty="0">
                <a:latin typeface="Consolas" panose="020B0609020204030204" pitchFamily="49" charset="0"/>
              </a:rPr>
              <a:t>  not1(</a:t>
            </a:r>
            <a:r>
              <a:rPr lang="en-US" altLang="zh-TW" sz="1800" i="1" dirty="0" err="1">
                <a:latin typeface="Consolas" panose="020B0609020204030204" pitchFamily="49" charset="0"/>
              </a:rPr>
              <a:t>sel</a:t>
            </a:r>
            <a:r>
              <a:rPr lang="en-US" altLang="zh-TW" sz="1800" i="1" dirty="0">
                <a:latin typeface="Consolas" panose="020B0609020204030204" pitchFamily="49" charset="0"/>
              </a:rPr>
              <a:t>_,</a:t>
            </a:r>
            <a:r>
              <a:rPr lang="en-US" altLang="zh-TW" sz="1800" i="1" dirty="0" err="1">
                <a:latin typeface="Consolas" panose="020B0609020204030204" pitchFamily="49" charset="0"/>
              </a:rPr>
              <a:t>sel</a:t>
            </a:r>
            <a:r>
              <a:rPr lang="en-US" altLang="zh-TW" sz="1800" i="1" dirty="0">
                <a:latin typeface="Consolas" panose="020B0609020204030204" pitchFamily="49" charset="0"/>
              </a:rPr>
              <a:t>); </a:t>
            </a:r>
          </a:p>
          <a:p>
            <a:pPr lvl="1">
              <a:buFont typeface="Wingdings" pitchFamily="2" charset="2"/>
              <a:buNone/>
            </a:pPr>
            <a:r>
              <a:rPr lang="en-US" altLang="zh-TW" sz="1800" i="1" dirty="0">
                <a:latin typeface="Consolas" panose="020B0609020204030204" pitchFamily="49" charset="0"/>
              </a:rPr>
              <a:t>			and  </a:t>
            </a:r>
            <a:r>
              <a:rPr lang="en-US" altLang="zh-TW" sz="1800" i="1" dirty="0">
                <a:solidFill>
                  <a:srgbClr val="FF0000"/>
                </a:solidFill>
                <a:latin typeface="Consolas" panose="020B0609020204030204" pitchFamily="49" charset="0"/>
              </a:rPr>
              <a:t>#2</a:t>
            </a:r>
            <a:r>
              <a:rPr lang="en-US" altLang="zh-TW" sz="1800" i="1" dirty="0">
                <a:latin typeface="Consolas" panose="020B0609020204030204" pitchFamily="49" charset="0"/>
              </a:rPr>
              <a:t>  and1(a1,a,sel_); </a:t>
            </a:r>
          </a:p>
          <a:p>
            <a:pPr lvl="1">
              <a:buFont typeface="Wingdings" pitchFamily="2" charset="2"/>
              <a:buNone/>
            </a:pPr>
            <a:r>
              <a:rPr lang="en-US" altLang="zh-TW" sz="1800" i="1" dirty="0">
                <a:latin typeface="Consolas" panose="020B0609020204030204" pitchFamily="49" charset="0"/>
              </a:rPr>
              <a:t>			and  </a:t>
            </a:r>
            <a:r>
              <a:rPr lang="en-US" altLang="zh-TW" sz="1800" i="1" dirty="0">
                <a:solidFill>
                  <a:srgbClr val="FF0000"/>
                </a:solidFill>
                <a:latin typeface="Consolas" panose="020B0609020204030204" pitchFamily="49" charset="0"/>
              </a:rPr>
              <a:t>#2  </a:t>
            </a:r>
            <a:r>
              <a:rPr lang="en-US" altLang="zh-TW" sz="1800" i="1" dirty="0">
                <a:latin typeface="Consolas" panose="020B0609020204030204" pitchFamily="49" charset="0"/>
              </a:rPr>
              <a:t>and2(b1,b,sel);</a:t>
            </a:r>
          </a:p>
          <a:p>
            <a:pPr lvl="1">
              <a:buFont typeface="Wingdings" pitchFamily="2" charset="2"/>
              <a:buNone/>
            </a:pPr>
            <a:r>
              <a:rPr lang="en-US" altLang="zh-TW" sz="1800" i="1" dirty="0">
                <a:latin typeface="Consolas" panose="020B0609020204030204" pitchFamily="49" charset="0"/>
              </a:rPr>
              <a:t>			or    </a:t>
            </a:r>
            <a:r>
              <a:rPr lang="en-US" altLang="zh-TW" sz="1800" i="1" dirty="0">
                <a:solidFill>
                  <a:srgbClr val="FF0000"/>
                </a:solidFill>
                <a:latin typeface="Consolas" panose="020B0609020204030204" pitchFamily="49" charset="0"/>
              </a:rPr>
              <a:t>#1</a:t>
            </a:r>
            <a:r>
              <a:rPr lang="en-US" altLang="zh-TW" sz="1800" i="1" dirty="0">
                <a:latin typeface="Consolas" panose="020B0609020204030204" pitchFamily="49" charset="0"/>
              </a:rPr>
              <a:t>  or1(out,a1,b1);</a:t>
            </a:r>
          </a:p>
          <a:p>
            <a:pPr lvl="1">
              <a:buFont typeface="Wingdings" pitchFamily="2" charset="2"/>
              <a:buNone/>
            </a:pPr>
            <a:r>
              <a:rPr lang="en-US" altLang="zh-TW" sz="1800" i="1" dirty="0">
                <a:latin typeface="Consolas" panose="020B0609020204030204" pitchFamily="49" charset="0"/>
              </a:rPr>
              <a:t>			</a:t>
            </a:r>
            <a:r>
              <a:rPr lang="en-US" altLang="zh-TW" sz="1800" i="1" dirty="0" err="1">
                <a:latin typeface="Consolas" panose="020B0609020204030204" pitchFamily="49" charset="0"/>
              </a:rPr>
              <a:t>endmodule</a:t>
            </a:r>
            <a:endParaRPr lang="en-US" altLang="zh-TW" sz="1800" i="1" dirty="0">
              <a:latin typeface="Consolas" panose="020B0609020204030204" pitchFamily="49" charset="0"/>
            </a:endParaRPr>
          </a:p>
        </p:txBody>
      </p:sp>
      <p:sp>
        <p:nvSpPr>
          <p:cNvPr id="577538" name="Rectangle 2"/>
          <p:cNvSpPr>
            <a:spLocks noGrp="1" noChangeArrowheads="1"/>
          </p:cNvSpPr>
          <p:nvPr>
            <p:ph type="title"/>
          </p:nvPr>
        </p:nvSpPr>
        <p:spPr/>
        <p:txBody>
          <a:bodyPr>
            <a:normAutofit/>
          </a:bodyPr>
          <a:lstStyle/>
          <a:p>
            <a:r>
              <a:rPr lang="en-US" altLang="zh-TW" dirty="0"/>
              <a:t>Special Language Tokens: </a:t>
            </a:r>
            <a:r>
              <a:rPr lang="en-US" altLang="zh-TW" dirty="0">
                <a:solidFill>
                  <a:srgbClr val="FF00FF"/>
                </a:solidFill>
              </a:rPr>
              <a:t>#</a:t>
            </a:r>
            <a:endParaRPr lang="en-US" altLang="zh-TW" sz="1800" dirty="0">
              <a:solidFill>
                <a:srgbClr val="FF00FF"/>
              </a:solidFill>
            </a:endParaRPr>
          </a:p>
        </p:txBody>
      </p:sp>
      <p:sp>
        <p:nvSpPr>
          <p:cNvPr id="5" name="投影片編號版面配置區 5"/>
          <p:cNvSpPr>
            <a:spLocks noGrp="1"/>
          </p:cNvSpPr>
          <p:nvPr>
            <p:ph type="sldNum" sz="quarter" idx="12"/>
          </p:nvPr>
        </p:nvSpPr>
        <p:spPr>
          <a:xfrm>
            <a:off x="9840416" y="6381328"/>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5DF4F6-5F9B-4A0B-A95B-ECAAD00B6388}" type="slidenum">
              <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zh-TW" sz="1200" b="0" i="0" u="none" strike="noStrike" kern="1200" cap="none" spc="0" normalizeH="0" baseline="0" noProof="0" dirty="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grpSp>
        <p:nvGrpSpPr>
          <p:cNvPr id="6" name="群組 5"/>
          <p:cNvGrpSpPr/>
          <p:nvPr/>
        </p:nvGrpSpPr>
        <p:grpSpPr>
          <a:xfrm>
            <a:off x="6960096" y="4653136"/>
            <a:ext cx="4395597" cy="1109206"/>
            <a:chOff x="7315120" y="5112446"/>
            <a:chExt cx="4395597" cy="1109206"/>
          </a:xfrm>
        </p:grpSpPr>
        <p:pic>
          <p:nvPicPr>
            <p:cNvPr id="7" name="圖片 6"/>
            <p:cNvPicPr>
              <a:picLocks noChangeAspect="1"/>
            </p:cNvPicPr>
            <p:nvPr/>
          </p:nvPicPr>
          <p:blipFill rotWithShape="1">
            <a:blip r:embed="rId2"/>
            <a:srcRect l="49469" t="36705" r="2191" b="54193"/>
            <a:stretch/>
          </p:blipFill>
          <p:spPr>
            <a:xfrm>
              <a:off x="7315120" y="5112446"/>
              <a:ext cx="4392538" cy="476794"/>
            </a:xfrm>
            <a:prstGeom prst="rect">
              <a:avLst/>
            </a:prstGeom>
          </p:spPr>
        </p:pic>
        <p:pic>
          <p:nvPicPr>
            <p:cNvPr id="8" name="圖片 7"/>
            <p:cNvPicPr>
              <a:picLocks noChangeAspect="1"/>
            </p:cNvPicPr>
            <p:nvPr/>
          </p:nvPicPr>
          <p:blipFill rotWithShape="1">
            <a:blip r:embed="rId3"/>
            <a:srcRect t="75469"/>
            <a:stretch/>
          </p:blipFill>
          <p:spPr>
            <a:xfrm>
              <a:off x="7315120" y="5666810"/>
              <a:ext cx="4395597" cy="554842"/>
            </a:xfrm>
            <a:prstGeom prst="rect">
              <a:avLst/>
            </a:prstGeom>
          </p:spPr>
        </p:pic>
      </p:grpSp>
      <p:sp>
        <p:nvSpPr>
          <p:cNvPr id="9" name="文字方塊 8"/>
          <p:cNvSpPr txBox="1"/>
          <p:nvPr/>
        </p:nvSpPr>
        <p:spPr>
          <a:xfrm>
            <a:off x="8533589" y="4754130"/>
            <a:ext cx="22652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Input is changed here </a:t>
            </a: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
        <p:nvSpPr>
          <p:cNvPr id="10" name="文字方塊 9"/>
          <p:cNvSpPr txBox="1"/>
          <p:nvPr/>
        </p:nvSpPr>
        <p:spPr>
          <a:xfrm>
            <a:off x="8832304" y="5733256"/>
            <a:ext cx="30728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Output is changed after #delay</a:t>
            </a: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4063666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753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7539">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75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7539">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7539">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7539">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7539">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7539">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7539">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7539">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7539">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753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uiExpand="1" build="p"/>
      <p:bldP spid="9"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Compiler directives</a:t>
            </a:r>
            <a:endParaRPr lang="zh-TW" altLang="en-US" dirty="0"/>
          </a:p>
        </p:txBody>
      </p:sp>
      <p:sp>
        <p:nvSpPr>
          <p:cNvPr id="5" name="內容版面配置區 4"/>
          <p:cNvSpPr>
            <a:spLocks noGrp="1"/>
          </p:cNvSpPr>
          <p:nvPr>
            <p:ph sz="half" idx="1"/>
          </p:nvPr>
        </p:nvSpPr>
        <p:spPr/>
        <p:txBody>
          <a:bodyPr/>
          <a:lstStyle/>
          <a:p>
            <a:pPr marL="355600" marR="5080" indent="-343535">
              <a:lnSpc>
                <a:spcPct val="90000"/>
              </a:lnSpc>
              <a:spcBef>
                <a:spcPts val="434"/>
              </a:spcBef>
              <a:buFont typeface="Arial"/>
              <a:buChar char="•"/>
              <a:tabLst>
                <a:tab pos="355600" algn="l"/>
                <a:tab pos="356235" algn="l"/>
              </a:tabLst>
            </a:pPr>
            <a:r>
              <a:rPr lang="en-US" altLang="zh-TW" spc="-5" dirty="0">
                <a:latin typeface="Calibri"/>
                <a:cs typeface="Calibri"/>
              </a:rPr>
              <a:t>The </a:t>
            </a:r>
            <a:r>
              <a:rPr lang="en-US" altLang="zh-TW" spc="-15" dirty="0">
                <a:latin typeface="Calibri"/>
                <a:cs typeface="Calibri"/>
              </a:rPr>
              <a:t>directives </a:t>
            </a:r>
            <a:r>
              <a:rPr lang="en-US" altLang="zh-TW" spc="-20" dirty="0">
                <a:latin typeface="Calibri"/>
                <a:cs typeface="Calibri"/>
              </a:rPr>
              <a:t>start </a:t>
            </a:r>
            <a:r>
              <a:rPr lang="en-US" altLang="zh-TW" spc="-5" dirty="0">
                <a:latin typeface="Calibri"/>
                <a:cs typeface="Calibri"/>
              </a:rPr>
              <a:t>with  a </a:t>
            </a:r>
            <a:r>
              <a:rPr lang="en-US" altLang="zh-TW" spc="-30" dirty="0">
                <a:latin typeface="Calibri"/>
                <a:cs typeface="Calibri"/>
              </a:rPr>
              <a:t>grave </a:t>
            </a:r>
            <a:r>
              <a:rPr lang="en-US" altLang="zh-TW" spc="-10" dirty="0">
                <a:latin typeface="Calibri"/>
                <a:cs typeface="Calibri"/>
              </a:rPr>
              <a:t>accent </a:t>
            </a:r>
            <a:r>
              <a:rPr lang="en-US" altLang="zh-TW" spc="-5" dirty="0">
                <a:latin typeface="Calibri"/>
                <a:cs typeface="Calibri"/>
              </a:rPr>
              <a:t>( </a:t>
            </a:r>
            <a:r>
              <a:rPr lang="en-US" altLang="zh-TW" spc="-5" dirty="0">
                <a:solidFill>
                  <a:srgbClr val="6F2F9F"/>
                </a:solidFill>
                <a:latin typeface="Consolas"/>
                <a:cs typeface="Consolas"/>
              </a:rPr>
              <a:t>` </a:t>
            </a:r>
            <a:r>
              <a:rPr lang="en-US" altLang="zh-TW" spc="-5" dirty="0">
                <a:latin typeface="Calibri"/>
                <a:cs typeface="Calibri"/>
              </a:rPr>
              <a:t>)  </a:t>
            </a:r>
            <a:r>
              <a:rPr lang="en-US" altLang="zh-TW" spc="-20" dirty="0">
                <a:latin typeface="Calibri"/>
                <a:cs typeface="Calibri"/>
              </a:rPr>
              <a:t>followed </a:t>
            </a:r>
            <a:r>
              <a:rPr lang="en-US" altLang="zh-TW" spc="-15" dirty="0">
                <a:latin typeface="Calibri"/>
                <a:cs typeface="Calibri"/>
              </a:rPr>
              <a:t>by </a:t>
            </a:r>
            <a:r>
              <a:rPr lang="en-US" altLang="zh-TW" spc="-10" dirty="0">
                <a:latin typeface="Calibri"/>
                <a:cs typeface="Calibri"/>
              </a:rPr>
              <a:t>some  </a:t>
            </a:r>
            <a:r>
              <a:rPr lang="en-US" altLang="zh-TW" spc="-30" dirty="0">
                <a:latin typeface="Calibri"/>
                <a:cs typeface="Calibri"/>
              </a:rPr>
              <a:t>keyword</a:t>
            </a:r>
            <a:endParaRPr lang="en-US" altLang="zh-TW" dirty="0">
              <a:latin typeface="Calibri"/>
              <a:cs typeface="Calibri"/>
            </a:endParaRPr>
          </a:p>
          <a:p>
            <a:pPr marL="0" indent="0">
              <a:lnSpc>
                <a:spcPts val="2735"/>
              </a:lnSpc>
              <a:spcBef>
                <a:spcPts val="325"/>
              </a:spcBef>
              <a:buNone/>
            </a:pPr>
            <a:r>
              <a:rPr lang="en-US" altLang="zh-TW" sz="2400" dirty="0">
                <a:solidFill>
                  <a:srgbClr val="6F2F9F"/>
                </a:solidFill>
                <a:latin typeface="Consolas"/>
                <a:cs typeface="Consolas"/>
              </a:rPr>
              <a:t>`define</a:t>
            </a:r>
            <a:endParaRPr lang="en-US" altLang="zh-TW" sz="2400" dirty="0">
              <a:latin typeface="Consolas"/>
              <a:cs typeface="Consolas"/>
            </a:endParaRPr>
          </a:p>
          <a:p>
            <a:pPr marL="0" indent="0" algn="ctr">
              <a:lnSpc>
                <a:spcPts val="2735"/>
              </a:lnSpc>
              <a:buNone/>
            </a:pPr>
            <a:r>
              <a:rPr lang="en-US" altLang="zh-TW" sz="2400" spc="-30" dirty="0">
                <a:latin typeface="Calibri"/>
                <a:cs typeface="Calibri"/>
              </a:rPr>
              <a:t>Text-macro</a:t>
            </a:r>
            <a:r>
              <a:rPr lang="en-US" altLang="zh-TW" sz="2400" spc="-40" dirty="0">
                <a:latin typeface="Calibri"/>
                <a:cs typeface="Calibri"/>
              </a:rPr>
              <a:t> </a:t>
            </a:r>
            <a:r>
              <a:rPr lang="en-US" altLang="zh-TW" sz="2400" spc="-5" dirty="0">
                <a:latin typeface="Calibri"/>
                <a:cs typeface="Calibri"/>
              </a:rPr>
              <a:t>substitution</a:t>
            </a:r>
          </a:p>
          <a:p>
            <a:pPr marL="0" indent="0" algn="ctr">
              <a:lnSpc>
                <a:spcPts val="2735"/>
              </a:lnSpc>
              <a:buNone/>
            </a:pPr>
            <a:endParaRPr lang="en-US" altLang="zh-TW" sz="2400" dirty="0">
              <a:latin typeface="Calibri"/>
              <a:cs typeface="Calibri"/>
            </a:endParaRPr>
          </a:p>
          <a:p>
            <a:pPr marL="0" indent="0">
              <a:lnSpc>
                <a:spcPts val="2735"/>
              </a:lnSpc>
              <a:spcBef>
                <a:spcPts val="290"/>
              </a:spcBef>
              <a:buNone/>
              <a:tabLst>
                <a:tab pos="2590165" algn="l"/>
              </a:tabLst>
            </a:pPr>
            <a:r>
              <a:rPr lang="en-US" altLang="zh-TW" sz="2400" dirty="0">
                <a:solidFill>
                  <a:srgbClr val="6F2F9F"/>
                </a:solidFill>
                <a:latin typeface="Consolas"/>
                <a:cs typeface="Consolas"/>
              </a:rPr>
              <a:t>`</a:t>
            </a:r>
            <a:r>
              <a:rPr lang="en-US" altLang="zh-TW" sz="2400" dirty="0" err="1">
                <a:solidFill>
                  <a:srgbClr val="6F2F9F"/>
                </a:solidFill>
                <a:latin typeface="Consolas"/>
                <a:cs typeface="Consolas"/>
              </a:rPr>
              <a:t>ifdef</a:t>
            </a:r>
            <a:r>
              <a:rPr lang="en-US" altLang="zh-TW" sz="2400" dirty="0">
                <a:latin typeface="Calibri"/>
                <a:cs typeface="Calibri"/>
              </a:rPr>
              <a:t>,</a:t>
            </a:r>
            <a:r>
              <a:rPr lang="en-US" altLang="zh-TW" sz="2400" spc="20" dirty="0">
                <a:latin typeface="Calibri"/>
                <a:cs typeface="Calibri"/>
              </a:rPr>
              <a:t> </a:t>
            </a:r>
            <a:r>
              <a:rPr lang="en-US" altLang="zh-TW" sz="2400" dirty="0">
                <a:solidFill>
                  <a:srgbClr val="6F2F9F"/>
                </a:solidFill>
                <a:latin typeface="Consolas"/>
                <a:cs typeface="Consolas"/>
              </a:rPr>
              <a:t>`</a:t>
            </a:r>
            <a:r>
              <a:rPr lang="en-US" altLang="zh-TW" sz="2400" dirty="0" err="1">
                <a:solidFill>
                  <a:srgbClr val="6F2F9F"/>
                </a:solidFill>
                <a:latin typeface="Consolas"/>
                <a:cs typeface="Consolas"/>
              </a:rPr>
              <a:t>ifndef</a:t>
            </a:r>
            <a:r>
              <a:rPr lang="en-US" altLang="zh-TW" sz="2400" dirty="0">
                <a:latin typeface="Calibri"/>
                <a:cs typeface="Calibri"/>
              </a:rPr>
              <a:t>,	</a:t>
            </a:r>
            <a:r>
              <a:rPr lang="en-US" altLang="zh-TW" sz="2400" dirty="0">
                <a:solidFill>
                  <a:srgbClr val="6F2F9F"/>
                </a:solidFill>
                <a:latin typeface="Consolas"/>
                <a:cs typeface="Consolas"/>
              </a:rPr>
              <a:t>`else</a:t>
            </a:r>
            <a:r>
              <a:rPr lang="en-US" altLang="zh-TW" sz="2400" dirty="0">
                <a:latin typeface="Calibri"/>
                <a:cs typeface="Calibri"/>
              </a:rPr>
              <a:t>,</a:t>
            </a:r>
          </a:p>
          <a:p>
            <a:pPr marL="12700" indent="0">
              <a:lnSpc>
                <a:spcPts val="2590"/>
              </a:lnSpc>
              <a:buNone/>
            </a:pPr>
            <a:r>
              <a:rPr lang="en-US" altLang="zh-TW" sz="2400" dirty="0">
                <a:solidFill>
                  <a:srgbClr val="6F2F9F"/>
                </a:solidFill>
                <a:latin typeface="Consolas"/>
                <a:cs typeface="Consolas"/>
              </a:rPr>
              <a:t>`</a:t>
            </a:r>
            <a:r>
              <a:rPr lang="en-US" altLang="zh-TW" sz="2400" dirty="0" err="1">
                <a:solidFill>
                  <a:srgbClr val="6F2F9F"/>
                </a:solidFill>
                <a:latin typeface="Consolas"/>
                <a:cs typeface="Consolas"/>
              </a:rPr>
              <a:t>endif</a:t>
            </a:r>
            <a:endParaRPr lang="en-US" altLang="zh-TW" sz="2400" dirty="0">
              <a:latin typeface="Consolas"/>
              <a:cs typeface="Consolas"/>
            </a:endParaRPr>
          </a:p>
          <a:p>
            <a:pPr marL="12700" indent="0">
              <a:lnSpc>
                <a:spcPts val="2730"/>
              </a:lnSpc>
              <a:buNone/>
            </a:pPr>
            <a:r>
              <a:rPr lang="en-US" altLang="zh-TW" sz="2400" spc="-5" dirty="0">
                <a:latin typeface="Calibri"/>
                <a:cs typeface="Calibri"/>
              </a:rPr>
              <a:t>Conditional</a:t>
            </a:r>
            <a:r>
              <a:rPr lang="en-US" altLang="zh-TW" sz="2400" spc="-30" dirty="0">
                <a:latin typeface="Calibri"/>
                <a:cs typeface="Calibri"/>
              </a:rPr>
              <a:t> </a:t>
            </a:r>
            <a:r>
              <a:rPr lang="en-US" altLang="zh-TW" sz="2400" spc="-10" dirty="0">
                <a:latin typeface="Calibri"/>
                <a:cs typeface="Calibri"/>
              </a:rPr>
              <a:t>compilation</a:t>
            </a:r>
          </a:p>
          <a:p>
            <a:pPr marL="12700" indent="0">
              <a:lnSpc>
                <a:spcPts val="2730"/>
              </a:lnSpc>
              <a:buNone/>
            </a:pPr>
            <a:endParaRPr lang="en-US" altLang="zh-TW" sz="2400" dirty="0">
              <a:latin typeface="Calibri"/>
              <a:cs typeface="Calibri"/>
            </a:endParaRPr>
          </a:p>
          <a:p>
            <a:pPr marL="0" indent="0">
              <a:lnSpc>
                <a:spcPts val="2730"/>
              </a:lnSpc>
              <a:spcBef>
                <a:spcPts val="300"/>
              </a:spcBef>
              <a:buNone/>
            </a:pPr>
            <a:r>
              <a:rPr lang="en-US" altLang="zh-TW" sz="2400" dirty="0">
                <a:solidFill>
                  <a:srgbClr val="6F2F9F"/>
                </a:solidFill>
                <a:latin typeface="Consolas"/>
                <a:cs typeface="Consolas"/>
              </a:rPr>
              <a:t>`include</a:t>
            </a:r>
            <a:endParaRPr lang="en-US" altLang="zh-TW" sz="2400" dirty="0">
              <a:latin typeface="Consolas"/>
              <a:cs typeface="Consolas"/>
            </a:endParaRPr>
          </a:p>
          <a:p>
            <a:pPr marL="12700" indent="0">
              <a:lnSpc>
                <a:spcPts val="2730"/>
              </a:lnSpc>
              <a:buNone/>
            </a:pPr>
            <a:r>
              <a:rPr lang="en-US" altLang="zh-TW" sz="2400" spc="-5" dirty="0">
                <a:latin typeface="Calibri"/>
                <a:cs typeface="Calibri"/>
              </a:rPr>
              <a:t>File</a:t>
            </a:r>
            <a:r>
              <a:rPr lang="en-US" altLang="zh-TW" sz="2400" spc="-20" dirty="0">
                <a:latin typeface="Calibri"/>
                <a:cs typeface="Calibri"/>
              </a:rPr>
              <a:t> </a:t>
            </a:r>
            <a:r>
              <a:rPr lang="en-US" altLang="zh-TW" sz="2400" spc="-5" dirty="0">
                <a:latin typeface="Calibri"/>
                <a:cs typeface="Calibri"/>
              </a:rPr>
              <a:t>inclusion</a:t>
            </a:r>
            <a:endParaRPr lang="en-US" altLang="zh-TW" sz="2400" dirty="0">
              <a:latin typeface="Calibri"/>
              <a:cs typeface="Calibri"/>
            </a:endParaRPr>
          </a:p>
          <a:p>
            <a:endParaRPr lang="zh-TW" altLang="en-US" dirty="0"/>
          </a:p>
        </p:txBody>
      </p:sp>
      <p:sp>
        <p:nvSpPr>
          <p:cNvPr id="6" name="內容版面配置區 5"/>
          <p:cNvSpPr>
            <a:spLocks noGrp="1"/>
          </p:cNvSpPr>
          <p:nvPr>
            <p:ph sz="half" idx="2"/>
          </p:nvPr>
        </p:nvSpPr>
        <p:spPr/>
        <p:txBody>
          <a:bodyPr/>
          <a:lstStyle/>
          <a:p>
            <a:endParaRPr lang="zh-TW" altLang="en-US"/>
          </a:p>
        </p:txBody>
      </p:sp>
      <p:sp>
        <p:nvSpPr>
          <p:cNvPr id="7" name="object 4"/>
          <p:cNvSpPr txBox="1"/>
          <p:nvPr/>
        </p:nvSpPr>
        <p:spPr>
          <a:xfrm>
            <a:off x="6528048" y="1827057"/>
            <a:ext cx="4316730" cy="3989704"/>
          </a:xfrm>
          <a:prstGeom prst="rect">
            <a:avLst/>
          </a:prstGeom>
          <a:ln w="9525">
            <a:solidFill>
              <a:srgbClr val="000000"/>
            </a:solidFill>
          </a:ln>
        </p:spPr>
        <p:txBody>
          <a:bodyPr vert="horz" wrap="square" lIns="0" tIns="2540" rIns="0" bIns="0" rtlCol="0">
            <a:spAutoFit/>
          </a:bodyPr>
          <a:lstStyle/>
          <a:p>
            <a:pPr marL="92075" marR="0" lvl="0" indent="0" algn="l" defTabSz="914400" rtl="0" eaLnBrk="1" fontAlgn="auto" latinLnBrk="0" hangingPunct="1">
              <a:lnSpc>
                <a:spcPct val="100000"/>
              </a:lnSpc>
              <a:spcBef>
                <a:spcPts val="20"/>
              </a:spcBef>
              <a:spcAft>
                <a:spcPts val="0"/>
              </a:spcAft>
              <a:buClrTx/>
              <a:buSzTx/>
              <a:buFontTx/>
              <a:buNone/>
              <a:tabLst/>
              <a:defRPr/>
            </a:pPr>
            <a:r>
              <a:rPr kumimoji="0" sz="1900" b="0" i="0" u="none" strike="noStrike" kern="1200" cap="none" spc="0" normalizeH="0" baseline="0" noProof="0" dirty="0">
                <a:ln>
                  <a:noFill/>
                </a:ln>
                <a:solidFill>
                  <a:srgbClr val="6F2F9F"/>
                </a:solidFill>
                <a:effectLst/>
                <a:uLnTx/>
                <a:uFillTx/>
                <a:latin typeface="Consolas"/>
                <a:ea typeface="+mn-ea"/>
                <a:cs typeface="Consolas"/>
              </a:rPr>
              <a:t>`include </a:t>
            </a:r>
            <a:r>
              <a:rPr kumimoji="0" sz="1900" b="0" i="0" u="none" strike="noStrike" kern="1200" cap="none" spc="0" normalizeH="0" baseline="0" noProof="0" dirty="0">
                <a:ln>
                  <a:noFill/>
                </a:ln>
                <a:solidFill>
                  <a:prstClr val="black"/>
                </a:solidFill>
                <a:effectLst/>
                <a:uLnTx/>
                <a:uFillTx/>
                <a:latin typeface="Consolas"/>
                <a:ea typeface="+mn-ea"/>
                <a:cs typeface="Consolas"/>
              </a:rPr>
              <a:t>“file1.v”</a:t>
            </a:r>
          </a:p>
          <a:p>
            <a:pPr marL="92075" marR="0" lvl="0" indent="0" algn="l" defTabSz="914400" rtl="0" eaLnBrk="1" fontAlgn="auto" latinLnBrk="0" hangingPunct="1">
              <a:lnSpc>
                <a:spcPct val="100000"/>
              </a:lnSpc>
              <a:spcBef>
                <a:spcPts val="229"/>
              </a:spcBef>
              <a:spcAft>
                <a:spcPts val="0"/>
              </a:spcAft>
              <a:buClrTx/>
              <a:buSzTx/>
              <a:buFontTx/>
              <a:buNone/>
              <a:tabLst/>
              <a:defRPr/>
            </a:pPr>
            <a:r>
              <a:rPr kumimoji="0" sz="1900" b="0" i="0" u="none" strike="noStrike" kern="1200" cap="none" spc="-5" normalizeH="0" baseline="0" noProof="0" dirty="0">
                <a:ln>
                  <a:noFill/>
                </a:ln>
                <a:solidFill>
                  <a:srgbClr val="00AF50"/>
                </a:solidFill>
                <a:effectLst/>
                <a:uLnTx/>
                <a:uFillTx/>
                <a:latin typeface="Consolas"/>
                <a:ea typeface="+mn-ea"/>
                <a:cs typeface="Consolas"/>
              </a:rPr>
              <a:t>// </a:t>
            </a:r>
            <a:r>
              <a:rPr kumimoji="0" sz="1900" b="0" i="0" u="none" strike="noStrike" kern="1200" cap="none" spc="0" normalizeH="0" baseline="0" noProof="0" dirty="0">
                <a:ln>
                  <a:noFill/>
                </a:ln>
                <a:solidFill>
                  <a:srgbClr val="00AF50"/>
                </a:solidFill>
                <a:effectLst/>
                <a:uLnTx/>
                <a:uFillTx/>
                <a:latin typeface="Consolas"/>
                <a:ea typeface="+mn-ea"/>
                <a:cs typeface="Consolas"/>
              </a:rPr>
              <a:t>Used </a:t>
            </a:r>
            <a:r>
              <a:rPr kumimoji="0" sz="1900" b="0" i="0" u="none" strike="noStrike" kern="1200" cap="none" spc="5" normalizeH="0" baseline="0" noProof="0" dirty="0">
                <a:ln>
                  <a:noFill/>
                </a:ln>
                <a:solidFill>
                  <a:srgbClr val="00AF50"/>
                </a:solidFill>
                <a:effectLst/>
                <a:uLnTx/>
                <a:uFillTx/>
                <a:latin typeface="Consolas"/>
                <a:ea typeface="+mn-ea"/>
                <a:cs typeface="Consolas"/>
              </a:rPr>
              <a:t>as </a:t>
            </a:r>
            <a:r>
              <a:rPr kumimoji="0" sz="1900" b="0" i="0" u="none" strike="noStrike" kern="1200" cap="none" spc="0" normalizeH="0" baseline="0" noProof="0" dirty="0">
                <a:ln>
                  <a:noFill/>
                </a:ln>
                <a:solidFill>
                  <a:srgbClr val="00AF50"/>
                </a:solidFill>
                <a:effectLst/>
                <a:uLnTx/>
                <a:uFillTx/>
                <a:latin typeface="Consolas"/>
                <a:ea typeface="+mn-ea"/>
                <a:cs typeface="Consolas"/>
              </a:rPr>
              <a:t>`WORD_SIZE </a:t>
            </a:r>
            <a:r>
              <a:rPr kumimoji="0" sz="1900" b="0" i="0" u="none" strike="noStrike" kern="1200" cap="none" spc="-5" normalizeH="0" baseline="0" noProof="0" dirty="0">
                <a:ln>
                  <a:noFill/>
                </a:ln>
                <a:solidFill>
                  <a:srgbClr val="00AF50"/>
                </a:solidFill>
                <a:effectLst/>
                <a:uLnTx/>
                <a:uFillTx/>
                <a:latin typeface="Consolas"/>
                <a:ea typeface="+mn-ea"/>
                <a:cs typeface="Consolas"/>
              </a:rPr>
              <a:t>in</a:t>
            </a:r>
            <a:r>
              <a:rPr kumimoji="0" sz="1900" b="0" i="0" u="none" strike="noStrike" kern="1200" cap="none" spc="50" normalizeH="0" baseline="0" noProof="0" dirty="0">
                <a:ln>
                  <a:noFill/>
                </a:ln>
                <a:solidFill>
                  <a:srgbClr val="00AF50"/>
                </a:solidFill>
                <a:effectLst/>
                <a:uLnTx/>
                <a:uFillTx/>
                <a:latin typeface="Consolas"/>
                <a:ea typeface="+mn-ea"/>
                <a:cs typeface="Consolas"/>
              </a:rPr>
              <a:t> </a:t>
            </a:r>
            <a:r>
              <a:rPr kumimoji="0" sz="1900" b="0" i="0" u="none" strike="noStrike" kern="1200" cap="none" spc="0" normalizeH="0" baseline="0" noProof="0" dirty="0">
                <a:ln>
                  <a:noFill/>
                </a:ln>
                <a:solidFill>
                  <a:srgbClr val="00AF50"/>
                </a:solidFill>
                <a:effectLst/>
                <a:uLnTx/>
                <a:uFillTx/>
                <a:latin typeface="Consolas"/>
                <a:ea typeface="+mn-ea"/>
                <a:cs typeface="Consolas"/>
              </a:rPr>
              <a:t>code</a:t>
            </a:r>
            <a:endParaRPr kumimoji="0" sz="1900" b="0" i="0" u="none" strike="noStrike" kern="1200" cap="none" spc="0" normalizeH="0" baseline="0" noProof="0" dirty="0">
              <a:ln>
                <a:noFill/>
              </a:ln>
              <a:solidFill>
                <a:prstClr val="black"/>
              </a:solidFill>
              <a:effectLst/>
              <a:uLnTx/>
              <a:uFillTx/>
              <a:latin typeface="Consolas"/>
              <a:ea typeface="+mn-ea"/>
              <a:cs typeface="Consolas"/>
            </a:endParaRPr>
          </a:p>
          <a:p>
            <a:pPr marL="92075" marR="0" lvl="0" indent="0" algn="l" defTabSz="914400" rtl="0" eaLnBrk="1" fontAlgn="auto" latinLnBrk="0" hangingPunct="1">
              <a:lnSpc>
                <a:spcPct val="100000"/>
              </a:lnSpc>
              <a:spcBef>
                <a:spcPts val="229"/>
              </a:spcBef>
              <a:spcAft>
                <a:spcPts val="0"/>
              </a:spcAft>
              <a:buClrTx/>
              <a:buSzTx/>
              <a:buFontTx/>
              <a:buNone/>
              <a:tabLst/>
              <a:defRPr/>
            </a:pPr>
            <a:r>
              <a:rPr kumimoji="0" sz="1900" b="0" i="0" u="none" strike="noStrike" kern="1200" cap="none" spc="0" normalizeH="0" baseline="0" noProof="0" dirty="0">
                <a:ln>
                  <a:noFill/>
                </a:ln>
                <a:solidFill>
                  <a:srgbClr val="6F2F9F"/>
                </a:solidFill>
                <a:effectLst/>
                <a:uLnTx/>
                <a:uFillTx/>
                <a:latin typeface="Consolas"/>
                <a:ea typeface="+mn-ea"/>
                <a:cs typeface="Consolas"/>
              </a:rPr>
              <a:t>`define </a:t>
            </a:r>
            <a:r>
              <a:rPr kumimoji="0" sz="1900" b="0" i="0" u="none" strike="noStrike" kern="1200" cap="none" spc="0" normalizeH="0" baseline="0" noProof="0" dirty="0">
                <a:ln>
                  <a:noFill/>
                </a:ln>
                <a:solidFill>
                  <a:prstClr val="black"/>
                </a:solidFill>
                <a:effectLst/>
                <a:uLnTx/>
                <a:uFillTx/>
                <a:latin typeface="Consolas"/>
                <a:ea typeface="+mn-ea"/>
                <a:cs typeface="Consolas"/>
              </a:rPr>
              <a:t>WORD_SIZE</a:t>
            </a:r>
            <a:r>
              <a:rPr kumimoji="0" sz="1900" b="0" i="0" u="none" strike="noStrike" kern="1200" cap="none" spc="15" normalizeH="0" baseline="0" noProof="0" dirty="0">
                <a:ln>
                  <a:noFill/>
                </a:ln>
                <a:solidFill>
                  <a:prstClr val="black"/>
                </a:solidFill>
                <a:effectLst/>
                <a:uLnTx/>
                <a:uFillTx/>
                <a:latin typeface="Consolas"/>
                <a:ea typeface="+mn-ea"/>
                <a:cs typeface="Consolas"/>
              </a:rPr>
              <a:t> </a:t>
            </a:r>
            <a:r>
              <a:rPr kumimoji="0" sz="1900" b="0" i="0" u="none" strike="noStrike" kern="1200" cap="none" spc="-5" normalizeH="0" baseline="0" noProof="0" dirty="0">
                <a:ln>
                  <a:noFill/>
                </a:ln>
                <a:solidFill>
                  <a:prstClr val="black"/>
                </a:solidFill>
                <a:effectLst/>
                <a:uLnTx/>
                <a:uFillTx/>
                <a:latin typeface="Consolas"/>
                <a:ea typeface="+mn-ea"/>
                <a:cs typeface="Consolas"/>
              </a:rPr>
              <a:t>32</a:t>
            </a:r>
            <a:endParaRPr kumimoji="0" sz="1900" b="0" i="0" u="none" strike="noStrike" kern="1200" cap="none" spc="0" normalizeH="0" baseline="0" noProof="0" dirty="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2300" b="0" i="0" u="none" strike="noStrike" kern="1200" cap="none" spc="0" normalizeH="0" baseline="0" noProof="0" dirty="0">
              <a:ln>
                <a:noFill/>
              </a:ln>
              <a:solidFill>
                <a:prstClr val="black"/>
              </a:solidFill>
              <a:effectLst/>
              <a:uLnTx/>
              <a:uFillTx/>
              <a:latin typeface="Consolas"/>
              <a:ea typeface="+mn-ea"/>
              <a:cs typeface="Consolas"/>
            </a:endParaRPr>
          </a:p>
          <a:p>
            <a:pPr marL="92075" marR="0" lvl="0" indent="0" algn="l" defTabSz="914400" rtl="0" eaLnBrk="1" fontAlgn="auto" latinLnBrk="0" hangingPunct="1">
              <a:lnSpc>
                <a:spcPct val="100000"/>
              </a:lnSpc>
              <a:spcBef>
                <a:spcPts val="0"/>
              </a:spcBef>
              <a:spcAft>
                <a:spcPts val="0"/>
              </a:spcAft>
              <a:buClrTx/>
              <a:buSzTx/>
              <a:buFontTx/>
              <a:buNone/>
              <a:tabLst/>
              <a:defRPr/>
            </a:pPr>
            <a:r>
              <a:rPr kumimoji="0" sz="1900" b="0" i="0" u="none" strike="noStrike" kern="1200" cap="none" spc="0" normalizeH="0" baseline="0" noProof="0" dirty="0">
                <a:ln>
                  <a:noFill/>
                </a:ln>
                <a:solidFill>
                  <a:srgbClr val="006FC0"/>
                </a:solidFill>
                <a:effectLst/>
                <a:uLnTx/>
                <a:uFillTx/>
                <a:latin typeface="Consolas"/>
                <a:ea typeface="+mn-ea"/>
                <a:cs typeface="Consolas"/>
              </a:rPr>
              <a:t>module </a:t>
            </a:r>
            <a:r>
              <a:rPr kumimoji="0" sz="1900" b="0" i="0" u="none" strike="noStrike" kern="1200" cap="none" spc="0" normalizeH="0" baseline="0" noProof="0" dirty="0">
                <a:ln>
                  <a:noFill/>
                </a:ln>
                <a:solidFill>
                  <a:prstClr val="black"/>
                </a:solidFill>
                <a:effectLst/>
                <a:uLnTx/>
                <a:uFillTx/>
                <a:latin typeface="Consolas"/>
                <a:ea typeface="+mn-ea"/>
                <a:cs typeface="Consolas"/>
              </a:rPr>
              <a:t>test</a:t>
            </a:r>
            <a:r>
              <a:rPr kumimoji="0" sz="1900" b="0" i="0" u="none" strike="noStrike" kern="1200" cap="none" spc="10" normalizeH="0" baseline="0" noProof="0" dirty="0">
                <a:ln>
                  <a:noFill/>
                </a:ln>
                <a:solidFill>
                  <a:prstClr val="black"/>
                </a:solidFill>
                <a:effectLst/>
                <a:uLnTx/>
                <a:uFillTx/>
                <a:latin typeface="Consolas"/>
                <a:ea typeface="+mn-ea"/>
                <a:cs typeface="Consolas"/>
              </a:rPr>
              <a:t> </a:t>
            </a:r>
            <a:r>
              <a:rPr kumimoji="0" sz="1900" b="0" i="0" u="none" strike="noStrike" kern="1200" cap="none" spc="0" normalizeH="0" baseline="0" noProof="0" dirty="0">
                <a:ln>
                  <a:noFill/>
                </a:ln>
                <a:solidFill>
                  <a:prstClr val="black"/>
                </a:solidFill>
                <a:effectLst/>
                <a:uLnTx/>
                <a:uFillTx/>
                <a:latin typeface="Consolas"/>
                <a:ea typeface="+mn-ea"/>
                <a:cs typeface="Consolas"/>
              </a:rPr>
              <a:t>();</a:t>
            </a:r>
          </a:p>
          <a:p>
            <a:pPr marL="92075" marR="0" lvl="0" indent="0" algn="l" defTabSz="914400" rtl="0" eaLnBrk="1" fontAlgn="auto" latinLnBrk="0" hangingPunct="1">
              <a:lnSpc>
                <a:spcPct val="100000"/>
              </a:lnSpc>
              <a:spcBef>
                <a:spcPts val="229"/>
              </a:spcBef>
              <a:spcAft>
                <a:spcPts val="0"/>
              </a:spcAft>
              <a:buClrTx/>
              <a:buSzTx/>
              <a:buFontTx/>
              <a:buNone/>
              <a:tabLst/>
              <a:defRPr/>
            </a:pPr>
            <a:r>
              <a:rPr kumimoji="0" sz="1900" b="0" i="0" u="none" strike="noStrike" kern="1200" cap="none" spc="0" normalizeH="0" baseline="0" noProof="0" dirty="0">
                <a:ln>
                  <a:noFill/>
                </a:ln>
                <a:solidFill>
                  <a:srgbClr val="6F2F9F"/>
                </a:solidFill>
                <a:effectLst/>
                <a:uLnTx/>
                <a:uFillTx/>
                <a:latin typeface="Consolas"/>
                <a:ea typeface="+mn-ea"/>
                <a:cs typeface="Consolas"/>
              </a:rPr>
              <a:t>`ifdef </a:t>
            </a:r>
            <a:r>
              <a:rPr kumimoji="0" sz="1900" b="0" i="0" u="none" strike="noStrike" kern="1200" cap="none" spc="0" normalizeH="0" baseline="0" noProof="0" dirty="0">
                <a:ln>
                  <a:noFill/>
                </a:ln>
                <a:solidFill>
                  <a:prstClr val="black"/>
                </a:solidFill>
                <a:effectLst/>
                <a:uLnTx/>
                <a:uFillTx/>
                <a:latin typeface="Consolas"/>
                <a:ea typeface="+mn-ea"/>
                <a:cs typeface="Consolas"/>
              </a:rPr>
              <a:t>TEST</a:t>
            </a:r>
          </a:p>
          <a:p>
            <a:pPr marL="92075" marR="0" lvl="0" indent="0" algn="l" defTabSz="914400" rtl="0" eaLnBrk="1" fontAlgn="auto" latinLnBrk="0" hangingPunct="1">
              <a:lnSpc>
                <a:spcPct val="100000"/>
              </a:lnSpc>
              <a:spcBef>
                <a:spcPts val="229"/>
              </a:spcBef>
              <a:spcAft>
                <a:spcPts val="0"/>
              </a:spcAft>
              <a:buClrTx/>
              <a:buSzTx/>
              <a:buFontTx/>
              <a:buNone/>
              <a:tabLst/>
              <a:defRPr/>
            </a:pPr>
            <a:r>
              <a:rPr kumimoji="0" sz="1900" b="0" i="0" u="none" strike="noStrike" kern="1200" cap="none" spc="-5" normalizeH="0" baseline="0" noProof="0" dirty="0">
                <a:ln>
                  <a:noFill/>
                </a:ln>
                <a:solidFill>
                  <a:srgbClr val="00AF50"/>
                </a:solidFill>
                <a:effectLst/>
                <a:uLnTx/>
                <a:uFillTx/>
                <a:latin typeface="Consolas"/>
                <a:ea typeface="+mn-ea"/>
                <a:cs typeface="Consolas"/>
              </a:rPr>
              <a:t>// A</a:t>
            </a:r>
            <a:r>
              <a:rPr kumimoji="0" sz="1900" b="0" i="0" u="none" strike="noStrike" kern="1200" cap="none" spc="30" normalizeH="0" baseline="0" noProof="0" dirty="0">
                <a:ln>
                  <a:noFill/>
                </a:ln>
                <a:solidFill>
                  <a:srgbClr val="00AF50"/>
                </a:solidFill>
                <a:effectLst/>
                <a:uLnTx/>
                <a:uFillTx/>
                <a:latin typeface="Consolas"/>
                <a:ea typeface="+mn-ea"/>
                <a:cs typeface="Consolas"/>
              </a:rPr>
              <a:t> </a:t>
            </a:r>
            <a:r>
              <a:rPr kumimoji="0" sz="1900" b="0" i="0" u="none" strike="noStrike" kern="1200" cap="none" spc="0" normalizeH="0" baseline="0" noProof="0" dirty="0">
                <a:ln>
                  <a:noFill/>
                </a:ln>
                <a:solidFill>
                  <a:srgbClr val="00AF50"/>
                </a:solidFill>
                <a:effectLst/>
                <a:uLnTx/>
                <a:uFillTx/>
                <a:latin typeface="Consolas"/>
                <a:ea typeface="+mn-ea"/>
                <a:cs typeface="Consolas"/>
              </a:rPr>
              <a:t>implementation</a:t>
            </a:r>
            <a:endParaRPr kumimoji="0" sz="1900" b="0" i="0" u="none" strike="noStrike" kern="1200" cap="none" spc="0" normalizeH="0" baseline="0" noProof="0" dirty="0">
              <a:ln>
                <a:noFill/>
              </a:ln>
              <a:solidFill>
                <a:prstClr val="black"/>
              </a:solidFill>
              <a:effectLst/>
              <a:uLnTx/>
              <a:uFillTx/>
              <a:latin typeface="Consolas"/>
              <a:ea typeface="+mn-ea"/>
              <a:cs typeface="Consolas"/>
            </a:endParaRPr>
          </a:p>
          <a:p>
            <a:pPr marL="92075" marR="0" lvl="0" indent="0" algn="l" defTabSz="914400" rtl="0" eaLnBrk="1" fontAlgn="auto" latinLnBrk="0" hangingPunct="1">
              <a:lnSpc>
                <a:spcPct val="100000"/>
              </a:lnSpc>
              <a:spcBef>
                <a:spcPts val="229"/>
              </a:spcBef>
              <a:spcAft>
                <a:spcPts val="0"/>
              </a:spcAft>
              <a:buClrTx/>
              <a:buSzTx/>
              <a:buFontTx/>
              <a:buNone/>
              <a:tabLst/>
              <a:defRPr/>
            </a:pPr>
            <a:r>
              <a:rPr kumimoji="0" sz="1900" b="0" i="0" u="none" strike="noStrike" kern="1200" cap="none" spc="0" normalizeH="0" baseline="0" noProof="0" dirty="0">
                <a:ln>
                  <a:noFill/>
                </a:ln>
                <a:solidFill>
                  <a:srgbClr val="6F2F9F"/>
                </a:solidFill>
                <a:effectLst/>
                <a:uLnTx/>
                <a:uFillTx/>
                <a:latin typeface="Consolas"/>
                <a:ea typeface="+mn-ea"/>
                <a:cs typeface="Consolas"/>
              </a:rPr>
              <a:t>`else</a:t>
            </a:r>
            <a:endParaRPr kumimoji="0" sz="1900" b="0" i="0" u="none" strike="noStrike" kern="1200" cap="none" spc="0" normalizeH="0" baseline="0" noProof="0" dirty="0">
              <a:ln>
                <a:noFill/>
              </a:ln>
              <a:solidFill>
                <a:prstClr val="black"/>
              </a:solidFill>
              <a:effectLst/>
              <a:uLnTx/>
              <a:uFillTx/>
              <a:latin typeface="Consolas"/>
              <a:ea typeface="+mn-ea"/>
              <a:cs typeface="Consolas"/>
            </a:endParaRPr>
          </a:p>
          <a:p>
            <a:pPr marL="92075" marR="0" lvl="0" indent="0" algn="l" defTabSz="914400" rtl="0" eaLnBrk="1" fontAlgn="auto" latinLnBrk="0" hangingPunct="1">
              <a:lnSpc>
                <a:spcPct val="100000"/>
              </a:lnSpc>
              <a:spcBef>
                <a:spcPts val="229"/>
              </a:spcBef>
              <a:spcAft>
                <a:spcPts val="0"/>
              </a:spcAft>
              <a:buClrTx/>
              <a:buSzTx/>
              <a:buFontTx/>
              <a:buNone/>
              <a:tabLst/>
              <a:defRPr/>
            </a:pPr>
            <a:r>
              <a:rPr kumimoji="0" sz="1900" b="0" i="0" u="none" strike="noStrike" kern="1200" cap="none" spc="-5" normalizeH="0" baseline="0" noProof="0" dirty="0">
                <a:ln>
                  <a:noFill/>
                </a:ln>
                <a:solidFill>
                  <a:srgbClr val="00AF50"/>
                </a:solidFill>
                <a:effectLst/>
                <a:uLnTx/>
                <a:uFillTx/>
                <a:latin typeface="Consolas"/>
                <a:ea typeface="+mn-ea"/>
                <a:cs typeface="Consolas"/>
              </a:rPr>
              <a:t>// B</a:t>
            </a:r>
            <a:r>
              <a:rPr kumimoji="0" sz="1900" b="0" i="0" u="none" strike="noStrike" kern="1200" cap="none" spc="20" normalizeH="0" baseline="0" noProof="0" dirty="0">
                <a:ln>
                  <a:noFill/>
                </a:ln>
                <a:solidFill>
                  <a:srgbClr val="00AF50"/>
                </a:solidFill>
                <a:effectLst/>
                <a:uLnTx/>
                <a:uFillTx/>
                <a:latin typeface="Consolas"/>
                <a:ea typeface="+mn-ea"/>
                <a:cs typeface="Consolas"/>
              </a:rPr>
              <a:t> </a:t>
            </a:r>
            <a:r>
              <a:rPr kumimoji="0" sz="1900" b="0" i="0" u="none" strike="noStrike" kern="1200" cap="none" spc="5" normalizeH="0" baseline="0" noProof="0" dirty="0">
                <a:ln>
                  <a:noFill/>
                </a:ln>
                <a:solidFill>
                  <a:srgbClr val="00AF50"/>
                </a:solidFill>
                <a:effectLst/>
                <a:uLnTx/>
                <a:uFillTx/>
                <a:latin typeface="Consolas"/>
                <a:ea typeface="+mn-ea"/>
                <a:cs typeface="Consolas"/>
              </a:rPr>
              <a:t>implementation</a:t>
            </a:r>
            <a:endParaRPr kumimoji="0" sz="1900" b="0" i="0" u="none" strike="noStrike" kern="1200" cap="none" spc="0" normalizeH="0" baseline="0" noProof="0" dirty="0">
              <a:ln>
                <a:noFill/>
              </a:ln>
              <a:solidFill>
                <a:prstClr val="black"/>
              </a:solidFill>
              <a:effectLst/>
              <a:uLnTx/>
              <a:uFillTx/>
              <a:latin typeface="Consolas"/>
              <a:ea typeface="+mn-ea"/>
              <a:cs typeface="Consolas"/>
            </a:endParaRPr>
          </a:p>
          <a:p>
            <a:pPr marL="92075" marR="0" lvl="0" indent="0" algn="l" defTabSz="914400" rtl="0" eaLnBrk="1" fontAlgn="auto" latinLnBrk="0" hangingPunct="1">
              <a:lnSpc>
                <a:spcPct val="100000"/>
              </a:lnSpc>
              <a:spcBef>
                <a:spcPts val="225"/>
              </a:spcBef>
              <a:spcAft>
                <a:spcPts val="0"/>
              </a:spcAft>
              <a:buClrTx/>
              <a:buSzTx/>
              <a:buFontTx/>
              <a:buNone/>
              <a:tabLst/>
              <a:defRPr/>
            </a:pPr>
            <a:r>
              <a:rPr kumimoji="0" sz="1900" b="0" i="0" u="none" strike="noStrike" kern="1200" cap="none" spc="0" normalizeH="0" baseline="0" noProof="0" dirty="0">
                <a:ln>
                  <a:noFill/>
                </a:ln>
                <a:solidFill>
                  <a:srgbClr val="6F2F9F"/>
                </a:solidFill>
                <a:effectLst/>
                <a:uLnTx/>
                <a:uFillTx/>
                <a:latin typeface="Consolas"/>
                <a:ea typeface="+mn-ea"/>
                <a:cs typeface="Consolas"/>
              </a:rPr>
              <a:t>`endif</a:t>
            </a:r>
            <a:endParaRPr kumimoji="0" sz="1900" b="0" i="0" u="none" strike="noStrike" kern="1200" cap="none" spc="0" normalizeH="0" baseline="0" noProof="0" dirty="0">
              <a:ln>
                <a:noFill/>
              </a:ln>
              <a:solidFill>
                <a:prstClr val="black"/>
              </a:solidFill>
              <a:effectLst/>
              <a:uLnTx/>
              <a:uFillTx/>
              <a:latin typeface="Consolas"/>
              <a:ea typeface="+mn-ea"/>
              <a:cs typeface="Consolas"/>
            </a:endParaRPr>
          </a:p>
          <a:p>
            <a:pPr marL="92075" marR="217804" lvl="0" indent="0" algn="l" defTabSz="914400" rtl="0" eaLnBrk="1" fontAlgn="auto" latinLnBrk="0" hangingPunct="1">
              <a:lnSpc>
                <a:spcPct val="110000"/>
              </a:lnSpc>
              <a:spcBef>
                <a:spcPts val="0"/>
              </a:spcBef>
              <a:spcAft>
                <a:spcPts val="0"/>
              </a:spcAft>
              <a:buClrTx/>
              <a:buSzTx/>
              <a:buFontTx/>
              <a:buNone/>
              <a:tabLst/>
              <a:defRPr/>
            </a:pPr>
            <a:r>
              <a:rPr kumimoji="0" sz="1900" b="0" i="0" u="none" strike="noStrike" kern="1200" cap="none" spc="0" normalizeH="0" baseline="0" noProof="0" dirty="0">
                <a:ln>
                  <a:noFill/>
                </a:ln>
                <a:solidFill>
                  <a:srgbClr val="006FC0"/>
                </a:solidFill>
                <a:effectLst/>
                <a:uLnTx/>
                <a:uFillTx/>
                <a:latin typeface="Consolas"/>
                <a:ea typeface="+mn-ea"/>
                <a:cs typeface="Consolas"/>
              </a:rPr>
              <a:t>assign </a:t>
            </a:r>
            <a:r>
              <a:rPr kumimoji="0" sz="1900" b="0" i="0" u="none" strike="noStrike" kern="1200" cap="none" spc="0" normalizeH="0" baseline="0" noProof="0" dirty="0">
                <a:ln>
                  <a:noFill/>
                </a:ln>
                <a:solidFill>
                  <a:prstClr val="black"/>
                </a:solidFill>
                <a:effectLst/>
                <a:uLnTx/>
                <a:uFillTx/>
                <a:latin typeface="Consolas"/>
                <a:ea typeface="+mn-ea"/>
                <a:cs typeface="Consolas"/>
              </a:rPr>
              <a:t>out </a:t>
            </a:r>
            <a:r>
              <a:rPr kumimoji="0" sz="1900" b="0" i="0" u="none" strike="noStrike" kern="1200" cap="none" spc="-5" normalizeH="0" baseline="0" noProof="0" dirty="0">
                <a:ln>
                  <a:noFill/>
                </a:ln>
                <a:solidFill>
                  <a:prstClr val="black"/>
                </a:solidFill>
                <a:effectLst/>
                <a:uLnTx/>
                <a:uFillTx/>
                <a:latin typeface="Consolas"/>
                <a:ea typeface="+mn-ea"/>
                <a:cs typeface="Consolas"/>
              </a:rPr>
              <a:t>= </a:t>
            </a:r>
            <a:r>
              <a:rPr kumimoji="0" sz="1900" b="0" i="0" u="none" strike="noStrike" kern="1200" cap="none" spc="0" normalizeH="0" baseline="0" noProof="0" dirty="0">
                <a:ln>
                  <a:noFill/>
                </a:ln>
                <a:solidFill>
                  <a:srgbClr val="6F2F9F"/>
                </a:solidFill>
                <a:effectLst/>
                <a:uLnTx/>
                <a:uFillTx/>
                <a:latin typeface="Consolas"/>
                <a:ea typeface="+mn-ea"/>
                <a:cs typeface="Consolas"/>
              </a:rPr>
              <a:t>`WORD_SIZE</a:t>
            </a:r>
            <a:r>
              <a:rPr kumimoji="0" sz="1900" b="0" i="0" u="none" strike="noStrike" kern="1200" cap="none" spc="0" normalizeH="0" baseline="0" noProof="0" dirty="0">
                <a:ln>
                  <a:noFill/>
                </a:ln>
                <a:solidFill>
                  <a:prstClr val="black"/>
                </a:solidFill>
                <a:effectLst/>
                <a:uLnTx/>
                <a:uFillTx/>
                <a:latin typeface="Consolas"/>
                <a:ea typeface="+mn-ea"/>
                <a:cs typeface="Consolas"/>
              </a:rPr>
              <a:t>{1’b1};  </a:t>
            </a:r>
            <a:r>
              <a:rPr kumimoji="0" sz="1900" b="0" i="0" u="none" strike="noStrike" kern="1200" cap="none" spc="0" normalizeH="0" baseline="0" noProof="0" dirty="0">
                <a:ln>
                  <a:noFill/>
                </a:ln>
                <a:solidFill>
                  <a:srgbClr val="006FC0"/>
                </a:solidFill>
                <a:effectLst/>
                <a:uLnTx/>
                <a:uFillTx/>
                <a:latin typeface="Consolas"/>
                <a:ea typeface="+mn-ea"/>
                <a:cs typeface="Consolas"/>
              </a:rPr>
              <a:t>endmodule</a:t>
            </a:r>
            <a:endParaRPr kumimoji="0" sz="1900" b="0" i="0" u="none" strike="noStrike" kern="1200" cap="none" spc="0" normalizeH="0" baseline="0" noProof="0" dirty="0">
              <a:ln>
                <a:noFill/>
              </a:ln>
              <a:solidFill>
                <a:prstClr val="black"/>
              </a:solidFill>
              <a:effectLst/>
              <a:uLnTx/>
              <a:uFillTx/>
              <a:latin typeface="Consolas"/>
              <a:ea typeface="+mn-ea"/>
              <a:cs typeface="Consolas"/>
            </a:endParaRPr>
          </a:p>
        </p:txBody>
      </p:sp>
    </p:spTree>
    <p:extLst>
      <p:ext uri="{BB962C8B-B14F-4D97-AF65-F5344CB8AC3E}">
        <p14:creationId xmlns:p14="http://schemas.microsoft.com/office/powerpoint/2010/main" val="14789732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dirty="0"/>
              <a:t>Summary of basic lexical conventions in Verilog</a:t>
            </a:r>
            <a:endParaRPr lang="zh-TW" altLang="en-US" dirty="0"/>
          </a:p>
        </p:txBody>
      </p:sp>
      <p:sp>
        <p:nvSpPr>
          <p:cNvPr id="3" name="Content Placeholder 2"/>
          <p:cNvSpPr>
            <a:spLocks noGrp="1"/>
          </p:cNvSpPr>
          <p:nvPr>
            <p:ph idx="1"/>
          </p:nvPr>
        </p:nvSpPr>
        <p:spPr>
          <a:xfrm>
            <a:off x="609600" y="1357314"/>
            <a:ext cx="10972800" cy="5500686"/>
          </a:xfrm>
        </p:spPr>
        <p:txBody>
          <a:bodyPr>
            <a:normAutofit lnSpcReduction="10000"/>
          </a:bodyPr>
          <a:lstStyle/>
          <a:p>
            <a:r>
              <a:rPr lang="en-US" altLang="zh-TW" dirty="0"/>
              <a:t>Comments</a:t>
            </a:r>
          </a:p>
          <a:p>
            <a:pPr lvl="1"/>
            <a:r>
              <a:rPr lang="en-US" altLang="zh-TW" dirty="0"/>
              <a:t>Single line: </a:t>
            </a:r>
            <a:r>
              <a:rPr lang="en-US" altLang="zh-TW" b="1" dirty="0">
                <a:solidFill>
                  <a:srgbClr val="00B050"/>
                </a:solidFill>
                <a:latin typeface="Courier New" pitchFamily="49" charset="0"/>
                <a:cs typeface="Courier New" pitchFamily="49" charset="0"/>
              </a:rPr>
              <a:t>//</a:t>
            </a:r>
          </a:p>
          <a:p>
            <a:pPr lvl="1"/>
            <a:r>
              <a:rPr lang="en-US" altLang="zh-TW" dirty="0"/>
              <a:t>Multi line: </a:t>
            </a:r>
            <a:r>
              <a:rPr lang="en-US" altLang="zh-TW" b="1" dirty="0">
                <a:solidFill>
                  <a:srgbClr val="00B050"/>
                </a:solidFill>
                <a:latin typeface="Courier New" pitchFamily="49" charset="0"/>
                <a:cs typeface="Courier New" pitchFamily="49" charset="0"/>
              </a:rPr>
              <a:t>/* */</a:t>
            </a:r>
          </a:p>
          <a:p>
            <a:r>
              <a:rPr lang="en-US" altLang="zh-TW" dirty="0">
                <a:solidFill>
                  <a:srgbClr val="FF0000"/>
                </a:solidFill>
              </a:rPr>
              <a:t>Case sensitive</a:t>
            </a:r>
          </a:p>
          <a:p>
            <a:pPr lvl="1"/>
            <a:r>
              <a:rPr lang="en-US" altLang="zh-TW" dirty="0"/>
              <a:t>Verilog </a:t>
            </a:r>
            <a:r>
              <a:rPr lang="en-US" altLang="zh-TW" dirty="0">
                <a:solidFill>
                  <a:srgbClr val="FF0000"/>
                </a:solidFill>
              </a:rPr>
              <a:t>keywords: lower case</a:t>
            </a:r>
          </a:p>
          <a:p>
            <a:pPr lvl="1"/>
            <a:r>
              <a:rPr lang="en-US" altLang="zh-TW" dirty="0"/>
              <a:t>Others: lower case != upper case </a:t>
            </a:r>
          </a:p>
          <a:p>
            <a:pPr lvl="2"/>
            <a:r>
              <a:rPr lang="en-US" altLang="zh-TW" dirty="0" err="1"/>
              <a:t>AaBb</a:t>
            </a:r>
            <a:r>
              <a:rPr lang="en-US" altLang="zh-TW" dirty="0"/>
              <a:t> != </a:t>
            </a:r>
            <a:r>
              <a:rPr lang="en-US" altLang="zh-TW" dirty="0" err="1"/>
              <a:t>aabb</a:t>
            </a:r>
            <a:r>
              <a:rPr lang="en-US" altLang="zh-TW" dirty="0"/>
              <a:t> </a:t>
            </a:r>
          </a:p>
          <a:p>
            <a:r>
              <a:rPr lang="en-US" altLang="zh-TW" dirty="0"/>
              <a:t>Coding style</a:t>
            </a:r>
          </a:p>
          <a:p>
            <a:pPr lvl="1"/>
            <a:r>
              <a:rPr lang="en-US" altLang="zh-TW" dirty="0"/>
              <a:t>Variable: lowercase</a:t>
            </a:r>
          </a:p>
          <a:p>
            <a:pPr lvl="1"/>
            <a:r>
              <a:rPr lang="en-US" altLang="zh-TW" dirty="0"/>
              <a:t>Constant: upper case</a:t>
            </a:r>
          </a:p>
          <a:p>
            <a:pPr lvl="1"/>
            <a:r>
              <a:rPr lang="en-US" altLang="zh-TW" sz="2000" i="1" dirty="0" err="1">
                <a:solidFill>
                  <a:schemeClr val="accent2"/>
                </a:solidFill>
              </a:rPr>
              <a:t>clk</a:t>
            </a:r>
            <a:r>
              <a:rPr lang="en-US" altLang="zh-TW" sz="2000" dirty="0"/>
              <a:t> sub-string for clocks</a:t>
            </a:r>
          </a:p>
          <a:p>
            <a:pPr lvl="1"/>
            <a:r>
              <a:rPr lang="en-US" altLang="zh-TW" sz="2000" i="1" dirty="0" err="1">
                <a:solidFill>
                  <a:schemeClr val="accent2"/>
                </a:solidFill>
              </a:rPr>
              <a:t>rst</a:t>
            </a:r>
            <a:r>
              <a:rPr lang="en-US" altLang="zh-TW" sz="2000" dirty="0"/>
              <a:t> sub-string for resets</a:t>
            </a:r>
          </a:p>
          <a:p>
            <a:pPr lvl="1"/>
            <a:r>
              <a:rPr lang="en-US" altLang="zh-TW" sz="2000" i="1" dirty="0">
                <a:solidFill>
                  <a:schemeClr val="accent2"/>
                </a:solidFill>
              </a:rPr>
              <a:t>_n</a:t>
            </a:r>
            <a:r>
              <a:rPr lang="en-US" altLang="zh-TW" sz="2000" dirty="0"/>
              <a:t> for active-low</a:t>
            </a:r>
            <a:endParaRPr lang="zh-TW" altLang="en-US" sz="2000" dirty="0"/>
          </a:p>
          <a:p>
            <a:pPr lvl="1"/>
            <a:endParaRPr lang="en-US" altLang="zh-TW" sz="2000" dirty="0"/>
          </a:p>
          <a:p>
            <a:pPr lvl="1"/>
            <a:endParaRPr lang="en-US" altLang="zh-TW" dirty="0"/>
          </a:p>
          <a:p>
            <a:pPr lvl="1"/>
            <a:endParaRPr lang="zh-TW" alt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Tree>
    <p:extLst>
      <p:ext uri="{BB962C8B-B14F-4D97-AF65-F5344CB8AC3E}">
        <p14:creationId xmlns:p14="http://schemas.microsoft.com/office/powerpoint/2010/main" val="12914169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B17B856-EEEF-1DDA-1924-A3C2D7BCEC6E}"/>
              </a:ext>
            </a:extLst>
          </p:cNvPr>
          <p:cNvSpPr>
            <a:spLocks noGrp="1"/>
          </p:cNvSpPr>
          <p:nvPr>
            <p:ph type="title"/>
          </p:nvPr>
        </p:nvSpPr>
        <p:spPr/>
        <p:txBody>
          <a:bodyPr/>
          <a:lstStyle/>
          <a:p>
            <a:r>
              <a:rPr lang="en-US" dirty="0"/>
              <a:t>Verilog Data Types and Logic System: </a:t>
            </a:r>
            <a:r>
              <a:rPr lang="en-US" dirty="0">
                <a:solidFill>
                  <a:srgbClr val="FF0000"/>
                </a:solidFill>
              </a:rPr>
              <a:t>Nets/registers/logic</a:t>
            </a:r>
          </a:p>
        </p:txBody>
      </p:sp>
      <p:sp>
        <p:nvSpPr>
          <p:cNvPr id="7" name="文字版面配置區 6">
            <a:extLst>
              <a:ext uri="{FF2B5EF4-FFF2-40B4-BE49-F238E27FC236}">
                <a16:creationId xmlns:a16="http://schemas.microsoft.com/office/drawing/2014/main" id="{735A3A7F-A3A2-30A3-DFB5-9542E01EAD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213178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98FC67A-1D0B-2576-6E15-00D32FA30E80}"/>
              </a:ext>
            </a:extLst>
          </p:cNvPr>
          <p:cNvSpPr>
            <a:spLocks noGrp="1"/>
          </p:cNvSpPr>
          <p:nvPr>
            <p:ph type="title"/>
          </p:nvPr>
        </p:nvSpPr>
        <p:spPr/>
        <p:txBody>
          <a:bodyPr/>
          <a:lstStyle/>
          <a:p>
            <a:r>
              <a:rPr lang="en-US" dirty="0"/>
              <a:t>Outline</a:t>
            </a:r>
          </a:p>
        </p:txBody>
      </p:sp>
      <p:sp>
        <p:nvSpPr>
          <p:cNvPr id="5" name="內容版面配置區 4">
            <a:extLst>
              <a:ext uri="{FF2B5EF4-FFF2-40B4-BE49-F238E27FC236}">
                <a16:creationId xmlns:a16="http://schemas.microsoft.com/office/drawing/2014/main" id="{9DAA1E00-C0E9-5CCD-01DA-B63765B279A6}"/>
              </a:ext>
            </a:extLst>
          </p:cNvPr>
          <p:cNvSpPr>
            <a:spLocks noGrp="1"/>
          </p:cNvSpPr>
          <p:nvPr>
            <p:ph idx="1"/>
          </p:nvPr>
        </p:nvSpPr>
        <p:spPr/>
        <p:txBody>
          <a:bodyPr/>
          <a:lstStyle/>
          <a:p>
            <a:r>
              <a:rPr lang="en-US" dirty="0"/>
              <a:t>wire vs. reg</a:t>
            </a:r>
          </a:p>
          <a:p>
            <a:r>
              <a:rPr lang="en-US" dirty="0"/>
              <a:t>Vector and array in Verilog</a:t>
            </a:r>
          </a:p>
          <a:p>
            <a:pPr marL="0" indent="0">
              <a:buNone/>
            </a:pPr>
            <a:endParaRPr lang="en-US" dirty="0"/>
          </a:p>
        </p:txBody>
      </p:sp>
    </p:spTree>
    <p:extLst>
      <p:ext uri="{BB962C8B-B14F-4D97-AF65-F5344CB8AC3E}">
        <p14:creationId xmlns:p14="http://schemas.microsoft.com/office/powerpoint/2010/main" val="9428338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061A782-EA43-5C53-F069-39FC34590098}"/>
              </a:ext>
            </a:extLst>
          </p:cNvPr>
          <p:cNvPicPr>
            <a:picLocks noChangeAspect="1"/>
          </p:cNvPicPr>
          <p:nvPr/>
        </p:nvPicPr>
        <p:blipFill>
          <a:blip r:embed="rId3"/>
          <a:stretch>
            <a:fillRect/>
          </a:stretch>
        </p:blipFill>
        <p:spPr>
          <a:xfrm>
            <a:off x="7824192" y="260648"/>
            <a:ext cx="3962743" cy="2328874"/>
          </a:xfrm>
          <a:prstGeom prst="rect">
            <a:avLst/>
          </a:prstGeom>
        </p:spPr>
      </p:pic>
      <p:sp>
        <p:nvSpPr>
          <p:cNvPr id="2" name="object 2"/>
          <p:cNvSpPr txBox="1">
            <a:spLocks noGrp="1"/>
          </p:cNvSpPr>
          <p:nvPr>
            <p:ph type="title"/>
          </p:nvPr>
        </p:nvSpPr>
        <p:spPr/>
        <p:txBody>
          <a:bodyPr/>
          <a:lstStyle/>
          <a:p>
            <a:r>
              <a:rPr lang="en-US" dirty="0"/>
              <a:t>Major Data Types</a:t>
            </a:r>
          </a:p>
        </p:txBody>
      </p:sp>
      <p:sp>
        <p:nvSpPr>
          <p:cNvPr id="8" name="內容版面配置區 7"/>
          <p:cNvSpPr>
            <a:spLocks noGrp="1"/>
          </p:cNvSpPr>
          <p:nvPr>
            <p:ph sz="quarter" idx="1"/>
          </p:nvPr>
        </p:nvSpPr>
        <p:spPr/>
        <p:txBody>
          <a:bodyPr>
            <a:normAutofit/>
          </a:bodyPr>
          <a:lstStyle/>
          <a:p>
            <a:r>
              <a:rPr lang="en-US" altLang="zh-TW" dirty="0"/>
              <a:t>Two major data type classed in Verilog</a:t>
            </a:r>
          </a:p>
          <a:p>
            <a:pPr lvl="1"/>
            <a:r>
              <a:rPr lang="en-US" altLang="zh-TW" dirty="0"/>
              <a:t>Nets “</a:t>
            </a:r>
            <a:r>
              <a:rPr lang="en-US" altLang="zh-TW" dirty="0">
                <a:solidFill>
                  <a:srgbClr val="FF0000"/>
                </a:solidFill>
              </a:rPr>
              <a:t>wire</a:t>
            </a:r>
            <a:r>
              <a:rPr lang="en-US" altLang="zh-TW" dirty="0"/>
              <a:t>”: structural connectivity</a:t>
            </a:r>
          </a:p>
          <a:p>
            <a:pPr lvl="2"/>
            <a:r>
              <a:rPr lang="en-US" altLang="zh-TW" dirty="0"/>
              <a:t>Represent physical connection between devices (</a:t>
            </a:r>
            <a:r>
              <a:rPr lang="en-US" altLang="zh-TW" dirty="0">
                <a:solidFill>
                  <a:srgbClr val="FF0000"/>
                </a:solidFill>
              </a:rPr>
              <a:t>default = z if no driver</a:t>
            </a:r>
            <a:r>
              <a:rPr lang="en-US" altLang="zh-TW" dirty="0"/>
              <a:t>)</a:t>
            </a:r>
          </a:p>
          <a:p>
            <a:pPr lvl="2"/>
            <a:r>
              <a:rPr lang="en-US" altLang="zh-TW" dirty="0"/>
              <a:t>Default values if not declared</a:t>
            </a:r>
          </a:p>
          <a:p>
            <a:pPr lvl="1"/>
            <a:r>
              <a:rPr lang="en-US" altLang="zh-TW" dirty="0"/>
              <a:t>Registers “</a:t>
            </a:r>
            <a:r>
              <a:rPr lang="en-US" altLang="zh-TW" dirty="0">
                <a:solidFill>
                  <a:srgbClr val="FF0000"/>
                </a:solidFill>
              </a:rPr>
              <a:t>reg</a:t>
            </a:r>
            <a:r>
              <a:rPr lang="en-US" altLang="zh-TW" dirty="0"/>
              <a:t>”: abstraction of storage (</a:t>
            </a:r>
            <a:r>
              <a:rPr lang="en-US" altLang="zh-TW" dirty="0">
                <a:solidFill>
                  <a:srgbClr val="FF0000"/>
                </a:solidFill>
              </a:rPr>
              <a:t>default = x</a:t>
            </a:r>
            <a:r>
              <a:rPr lang="en-US" altLang="zh-TW" dirty="0"/>
              <a:t>)</a:t>
            </a:r>
          </a:p>
          <a:p>
            <a:pPr lvl="2"/>
            <a:r>
              <a:rPr lang="en-US" altLang="zh-TW" dirty="0"/>
              <a:t>(may or may  not be physical storage)</a:t>
            </a:r>
          </a:p>
          <a:p>
            <a:pPr lvl="1"/>
            <a:r>
              <a:rPr lang="en-US" altLang="zh-TW" dirty="0"/>
              <a:t>Both nets and registers are informally called signals,  and may be either scalar or vector</a:t>
            </a:r>
          </a:p>
          <a:p>
            <a:endParaRPr lang="en-US" altLang="zh-TW" dirty="0"/>
          </a:p>
          <a:p>
            <a:r>
              <a:rPr lang="en-US" altLang="zh-TW" dirty="0" err="1"/>
              <a:t>SystemVerilog</a:t>
            </a:r>
            <a:endParaRPr lang="en-US" altLang="zh-TW" dirty="0"/>
          </a:p>
          <a:p>
            <a:pPr lvl="1"/>
            <a:r>
              <a:rPr lang="en-US" altLang="zh-TW" dirty="0"/>
              <a:t>Use </a:t>
            </a:r>
            <a:r>
              <a:rPr lang="en-US" altLang="zh-TW" dirty="0">
                <a:solidFill>
                  <a:srgbClr val="FF0000"/>
                </a:solidFill>
              </a:rPr>
              <a:t>logic</a:t>
            </a:r>
            <a:r>
              <a:rPr lang="en-US" altLang="zh-TW" dirty="0"/>
              <a:t> to replace both</a:t>
            </a:r>
          </a:p>
          <a:p>
            <a:endParaRPr lang="zh-TW" altLang="en-US" dirty="0"/>
          </a:p>
        </p:txBody>
      </p:sp>
      <p:sp>
        <p:nvSpPr>
          <p:cNvPr id="4" name="object 4"/>
          <p:cNvSpPr txBox="1">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t>Verilog</a:t>
            </a:r>
            <a:endParaRPr kumimoji="0" lang="en-US" sz="1200" b="0" i="0" u="none" strike="noStrike" kern="1200" cap="none" spc="0" normalizeH="0" baseline="0" noProof="0" dirty="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
        <p:nvSpPr>
          <p:cNvPr id="5" name="object 5"/>
          <p:cNvSpPr txBox="1"/>
          <p:nvPr/>
        </p:nvSpPr>
        <p:spPr>
          <a:xfrm>
            <a:off x="9360588" y="6086017"/>
            <a:ext cx="226428" cy="327242"/>
          </a:xfrm>
          <a:prstGeom prst="rect">
            <a:avLst/>
          </a:prstGeom>
        </p:spPr>
        <p:txBody>
          <a:bodyPr vert="horz" wrap="square" lIns="0" tIns="11403" rIns="0" bIns="0" rtlCol="0">
            <a:spAutoFit/>
          </a:bodyPr>
          <a:lstStyle/>
          <a:p>
            <a:pPr marL="32579" marR="0" lvl="0" indent="0" algn="l" defTabSz="914400" rtl="0" eaLnBrk="1" fontAlgn="auto" latinLnBrk="0" hangingPunct="1">
              <a:lnSpc>
                <a:spcPct val="100000"/>
              </a:lnSpc>
              <a:spcBef>
                <a:spcPts val="90"/>
              </a:spcBef>
              <a:spcAft>
                <a:spcPts val="0"/>
              </a:spcAft>
              <a:buClrTx/>
              <a:buSzTx/>
              <a:buFontTx/>
              <a:buNone/>
              <a:tabLst/>
              <a:defRPr/>
            </a:pPr>
            <a:fld id="{81D60167-4931-47E6-BA6A-407CBD079E47}" type="slidenum">
              <a:rPr kumimoji="0" sz="1026" b="0" i="0" u="none" strike="noStrike" kern="1200" cap="none" spc="0" normalizeH="0" baseline="0" noProof="0" dirty="0">
                <a:ln>
                  <a:noFill/>
                </a:ln>
                <a:solidFill>
                  <a:prstClr val="black"/>
                </a:solidFill>
                <a:effectLst/>
                <a:uLnTx/>
                <a:uFillTx/>
                <a:latin typeface="Tahoma"/>
                <a:ea typeface="+mn-ea"/>
                <a:cs typeface="Tahoma"/>
              </a:rPr>
              <a:pPr marL="32579" marR="0" lvl="0" indent="0" algn="l" defTabSz="914400" rtl="0" eaLnBrk="1" fontAlgn="auto" latinLnBrk="0" hangingPunct="1">
                <a:lnSpc>
                  <a:spcPct val="100000"/>
                </a:lnSpc>
                <a:spcBef>
                  <a:spcPts val="90"/>
                </a:spcBef>
                <a:spcAft>
                  <a:spcPts val="0"/>
                </a:spcAft>
                <a:buClrTx/>
                <a:buSzTx/>
                <a:buFontTx/>
                <a:buNone/>
                <a:tabLst/>
                <a:defRPr/>
              </a:pPr>
              <a:t>75</a:t>
            </a:fld>
            <a:endParaRPr kumimoji="0" sz="1026" b="0" i="0" u="none" strike="noStrike" kern="1200" cap="none" spc="0" normalizeH="0" baseline="0" noProof="0">
              <a:ln>
                <a:noFill/>
              </a:ln>
              <a:solidFill>
                <a:prstClr val="black"/>
              </a:solidFill>
              <a:effectLst/>
              <a:uLnTx/>
              <a:uFillTx/>
              <a:latin typeface="Tahoma"/>
              <a:ea typeface="+mn-ea"/>
              <a:cs typeface="Tahoma"/>
            </a:endParaRPr>
          </a:p>
        </p:txBody>
      </p:sp>
    </p:spTree>
    <p:extLst>
      <p:ext uri="{BB962C8B-B14F-4D97-AF65-F5344CB8AC3E}">
        <p14:creationId xmlns:p14="http://schemas.microsoft.com/office/powerpoint/2010/main" val="319115055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pc="-20" dirty="0"/>
              <a:t>Data </a:t>
            </a:r>
            <a:r>
              <a:rPr lang="en-US" altLang="zh-TW" spc="-5" dirty="0"/>
              <a:t>types</a:t>
            </a:r>
            <a:r>
              <a:rPr lang="en-US" altLang="zh-TW" spc="-60" dirty="0"/>
              <a:t> </a:t>
            </a:r>
            <a:r>
              <a:rPr lang="en-US" altLang="zh-TW" spc="-5" dirty="0"/>
              <a:t>(Nets): </a:t>
            </a:r>
            <a:r>
              <a:rPr lang="en-US" altLang="zh-TW" b="1" spc="-5" dirty="0">
                <a:solidFill>
                  <a:srgbClr val="FF0000"/>
                </a:solidFill>
                <a:latin typeface="Courier New" panose="02070309020205020404" pitchFamily="49" charset="0"/>
                <a:cs typeface="Courier New" panose="02070309020205020404" pitchFamily="49" charset="0"/>
              </a:rPr>
              <a:t>wire</a:t>
            </a:r>
            <a:endParaRPr lang="zh-TW" altLang="en-US" b="1" dirty="0">
              <a:solidFill>
                <a:srgbClr val="FF0000"/>
              </a:solidFill>
              <a:latin typeface="Courier New" panose="02070309020205020404" pitchFamily="49" charset="0"/>
              <a:cs typeface="Courier New" panose="02070309020205020404" pitchFamily="49" charset="0"/>
            </a:endParaRPr>
          </a:p>
        </p:txBody>
      </p:sp>
      <p:sp>
        <p:nvSpPr>
          <p:cNvPr id="3" name="內容版面配置區 2"/>
          <p:cNvSpPr>
            <a:spLocks noGrp="1"/>
          </p:cNvSpPr>
          <p:nvPr>
            <p:ph idx="1"/>
          </p:nvPr>
        </p:nvSpPr>
        <p:spPr/>
        <p:txBody>
          <a:bodyPr/>
          <a:lstStyle/>
          <a:p>
            <a:pPr marL="355600" marR="5080" indent="-343535">
              <a:lnSpc>
                <a:spcPts val="3460"/>
              </a:lnSpc>
              <a:spcBef>
                <a:spcPts val="535"/>
              </a:spcBef>
              <a:buFont typeface="Arial"/>
              <a:buChar char="•"/>
              <a:tabLst>
                <a:tab pos="355600" algn="l"/>
                <a:tab pos="356235" algn="l"/>
              </a:tabLst>
            </a:pPr>
            <a:r>
              <a:rPr lang="en-US" altLang="zh-TW" sz="3200" spc="-5" dirty="0">
                <a:latin typeface="Calibri"/>
                <a:cs typeface="Calibri"/>
              </a:rPr>
              <a:t>Nets </a:t>
            </a:r>
            <a:r>
              <a:rPr lang="en-US" altLang="zh-TW" sz="3200" spc="-10" dirty="0">
                <a:latin typeface="Calibri"/>
                <a:cs typeface="Calibri"/>
              </a:rPr>
              <a:t>(</a:t>
            </a:r>
            <a:r>
              <a:rPr lang="en-US" altLang="zh-TW" sz="3000" b="1" spc="-10" dirty="0">
                <a:solidFill>
                  <a:srgbClr val="FF0000"/>
                </a:solidFill>
                <a:latin typeface="Courier New" panose="02070309020205020404" pitchFamily="49" charset="0"/>
                <a:cs typeface="Courier New" panose="02070309020205020404" pitchFamily="49" charset="0"/>
              </a:rPr>
              <a:t>wire</a:t>
            </a:r>
            <a:r>
              <a:rPr lang="en-US" altLang="zh-TW" sz="3200" spc="-10" dirty="0">
                <a:latin typeface="Calibri"/>
                <a:cs typeface="Calibri"/>
              </a:rPr>
              <a:t>) correspond </a:t>
            </a:r>
            <a:r>
              <a:rPr lang="en-US" altLang="zh-TW" sz="3200" spc="-20" dirty="0">
                <a:latin typeface="Calibri"/>
                <a:cs typeface="Calibri"/>
              </a:rPr>
              <a:t>to </a:t>
            </a:r>
            <a:r>
              <a:rPr lang="en-US" altLang="zh-TW" sz="3200" spc="-15" dirty="0">
                <a:latin typeface="Calibri"/>
                <a:cs typeface="Calibri"/>
              </a:rPr>
              <a:t>physical </a:t>
            </a:r>
            <a:r>
              <a:rPr lang="en-US" altLang="zh-TW" sz="3200" spc="-10" dirty="0">
                <a:latin typeface="Calibri"/>
                <a:cs typeface="Calibri"/>
              </a:rPr>
              <a:t>wires that  connect instances</a:t>
            </a:r>
            <a:endParaRPr lang="en-US" altLang="zh-TW" sz="3200" dirty="0">
              <a:latin typeface="Calibri"/>
              <a:cs typeface="Calibri"/>
            </a:endParaRPr>
          </a:p>
          <a:p>
            <a:pPr marL="756285" lvl="1" indent="-287020">
              <a:spcBef>
                <a:spcPts val="300"/>
              </a:spcBef>
              <a:buFont typeface="Arial"/>
              <a:buChar char="–"/>
              <a:tabLst>
                <a:tab pos="756920" algn="l"/>
              </a:tabLst>
            </a:pPr>
            <a:r>
              <a:rPr lang="en-US" altLang="zh-TW" sz="2800" spc="-10" dirty="0">
                <a:latin typeface="Calibri"/>
                <a:cs typeface="Calibri"/>
              </a:rPr>
              <a:t>Nets </a:t>
            </a:r>
            <a:r>
              <a:rPr lang="en-US" altLang="zh-TW" sz="2800" spc="-5" dirty="0">
                <a:latin typeface="Calibri"/>
                <a:cs typeface="Calibri"/>
              </a:rPr>
              <a:t>do </a:t>
            </a:r>
            <a:r>
              <a:rPr lang="en-US" altLang="zh-TW" sz="2800" spc="-10" dirty="0">
                <a:latin typeface="Calibri"/>
                <a:cs typeface="Calibri"/>
              </a:rPr>
              <a:t>not </a:t>
            </a:r>
            <a:r>
              <a:rPr lang="en-US" altLang="zh-TW" sz="2800" spc="-25" dirty="0">
                <a:latin typeface="Calibri"/>
                <a:cs typeface="Calibri"/>
              </a:rPr>
              <a:t>store</a:t>
            </a:r>
            <a:r>
              <a:rPr lang="en-US" altLang="zh-TW" sz="2800" spc="50" dirty="0">
                <a:latin typeface="Calibri"/>
                <a:cs typeface="Calibri"/>
              </a:rPr>
              <a:t> </a:t>
            </a:r>
            <a:r>
              <a:rPr lang="en-US" altLang="zh-TW" sz="2800" spc="-10" dirty="0">
                <a:latin typeface="Calibri"/>
                <a:cs typeface="Calibri"/>
              </a:rPr>
              <a:t>values</a:t>
            </a:r>
            <a:endParaRPr lang="en-US" altLang="zh-TW" sz="2800" dirty="0">
              <a:latin typeface="Calibri"/>
              <a:cs typeface="Calibri"/>
            </a:endParaRPr>
          </a:p>
          <a:p>
            <a:pPr marL="756285" lvl="1" indent="-287020">
              <a:spcBef>
                <a:spcPts val="335"/>
              </a:spcBef>
              <a:buFont typeface="Arial"/>
              <a:buChar char="–"/>
              <a:tabLst>
                <a:tab pos="756920" algn="l"/>
              </a:tabLst>
            </a:pPr>
            <a:r>
              <a:rPr lang="en-US" altLang="zh-TW" sz="2800" spc="-25" dirty="0">
                <a:latin typeface="Calibri"/>
                <a:cs typeface="Calibri"/>
              </a:rPr>
              <a:t>Have </a:t>
            </a:r>
            <a:r>
              <a:rPr lang="en-US" altLang="zh-TW" sz="2800" spc="-15" dirty="0">
                <a:latin typeface="Calibri"/>
                <a:cs typeface="Calibri"/>
              </a:rPr>
              <a:t>to </a:t>
            </a:r>
            <a:r>
              <a:rPr lang="en-US" altLang="zh-TW" sz="2800" spc="-5" dirty="0">
                <a:latin typeface="Calibri"/>
                <a:cs typeface="Calibri"/>
              </a:rPr>
              <a:t>be </a:t>
            </a:r>
            <a:r>
              <a:rPr lang="en-US" altLang="zh-TW" sz="2800" spc="-15" dirty="0">
                <a:latin typeface="Calibri"/>
                <a:cs typeface="Calibri"/>
              </a:rPr>
              <a:t>continuously</a:t>
            </a:r>
            <a:r>
              <a:rPr lang="en-US" altLang="zh-TW" sz="2800" spc="80" dirty="0">
                <a:latin typeface="Calibri"/>
                <a:cs typeface="Calibri"/>
              </a:rPr>
              <a:t> </a:t>
            </a:r>
            <a:r>
              <a:rPr lang="en-US" altLang="zh-TW" sz="2800" spc="-10" dirty="0">
                <a:latin typeface="Calibri"/>
                <a:cs typeface="Calibri"/>
              </a:rPr>
              <a:t>driven</a:t>
            </a:r>
            <a:endParaRPr lang="en-US" altLang="zh-TW" sz="2800" dirty="0">
              <a:latin typeface="Calibri"/>
              <a:cs typeface="Calibri"/>
            </a:endParaRPr>
          </a:p>
          <a:p>
            <a:pPr marL="756285" lvl="1" indent="-287020">
              <a:spcBef>
                <a:spcPts val="335"/>
              </a:spcBef>
              <a:buFont typeface="Arial"/>
              <a:buChar char="–"/>
              <a:tabLst>
                <a:tab pos="756920" algn="l"/>
              </a:tabLst>
            </a:pPr>
            <a:r>
              <a:rPr lang="en-US" altLang="zh-TW" sz="2800" spc="-10" dirty="0">
                <a:latin typeface="Calibri"/>
                <a:cs typeface="Calibri"/>
              </a:rPr>
              <a:t>The </a:t>
            </a:r>
            <a:r>
              <a:rPr lang="en-US" altLang="zh-TW" sz="2800" spc="-20" dirty="0">
                <a:latin typeface="Calibri"/>
                <a:cs typeface="Calibri"/>
              </a:rPr>
              <a:t>default range </a:t>
            </a:r>
            <a:r>
              <a:rPr lang="en-US" altLang="zh-TW" sz="2800" spc="-5" dirty="0">
                <a:latin typeface="Calibri"/>
                <a:cs typeface="Calibri"/>
              </a:rPr>
              <a:t>is </a:t>
            </a:r>
            <a:r>
              <a:rPr lang="en-US" altLang="zh-TW" sz="2800" spc="-10" dirty="0">
                <a:latin typeface="Calibri"/>
                <a:cs typeface="Calibri"/>
              </a:rPr>
              <a:t>one</a:t>
            </a:r>
            <a:r>
              <a:rPr lang="en-US" altLang="zh-TW" sz="2800" spc="80" dirty="0">
                <a:latin typeface="Calibri"/>
                <a:cs typeface="Calibri"/>
              </a:rPr>
              <a:t> </a:t>
            </a:r>
            <a:r>
              <a:rPr lang="en-US" altLang="zh-TW" sz="2800" spc="-10" dirty="0">
                <a:latin typeface="Calibri"/>
                <a:cs typeface="Calibri"/>
              </a:rPr>
              <a:t>bit</a:t>
            </a:r>
            <a:endParaRPr lang="en-US" altLang="zh-TW" sz="2800" dirty="0">
              <a:latin typeface="Calibri"/>
              <a:cs typeface="Calibri"/>
            </a:endParaRPr>
          </a:p>
          <a:p>
            <a:pPr marL="756285" lvl="1" indent="-287020">
              <a:spcBef>
                <a:spcPts val="340"/>
              </a:spcBef>
              <a:buFont typeface="Arial"/>
              <a:buChar char="–"/>
              <a:tabLst>
                <a:tab pos="756920" algn="l"/>
              </a:tabLst>
            </a:pPr>
            <a:r>
              <a:rPr lang="en-US" altLang="zh-TW" sz="2800" spc="-15" dirty="0">
                <a:latin typeface="Calibri"/>
                <a:cs typeface="Calibri"/>
              </a:rPr>
              <a:t>By </a:t>
            </a:r>
            <a:r>
              <a:rPr lang="en-US" altLang="zh-TW" sz="2800" spc="-20" dirty="0">
                <a:latin typeface="Calibri"/>
                <a:cs typeface="Calibri"/>
              </a:rPr>
              <a:t>default </a:t>
            </a:r>
            <a:r>
              <a:rPr lang="en-US" altLang="zh-TW" sz="2800" spc="-15" dirty="0">
                <a:latin typeface="Calibri"/>
                <a:cs typeface="Calibri"/>
              </a:rPr>
              <a:t>are</a:t>
            </a:r>
            <a:r>
              <a:rPr lang="en-US" altLang="zh-TW" sz="2800" spc="40" dirty="0">
                <a:latin typeface="Calibri"/>
                <a:cs typeface="Calibri"/>
              </a:rPr>
              <a:t> </a:t>
            </a:r>
            <a:r>
              <a:rPr lang="en-US" altLang="zh-TW" sz="2800" spc="-10" dirty="0">
                <a:solidFill>
                  <a:srgbClr val="FF0000"/>
                </a:solidFill>
                <a:latin typeface="Calibri"/>
                <a:cs typeface="Calibri"/>
              </a:rPr>
              <a:t>unsigned</a:t>
            </a:r>
          </a:p>
          <a:p>
            <a:pPr marL="756285" lvl="1" indent="-287020">
              <a:spcBef>
                <a:spcPts val="340"/>
              </a:spcBef>
              <a:buFont typeface="Arial"/>
              <a:buChar char="–"/>
              <a:tabLst>
                <a:tab pos="756920" algn="l"/>
              </a:tabLst>
            </a:pPr>
            <a:r>
              <a:rPr lang="en-US" altLang="zh-TW" sz="2800" spc="-10" dirty="0">
                <a:latin typeface="Calibri"/>
                <a:cs typeface="Calibri"/>
              </a:rPr>
              <a:t>Use in </a:t>
            </a:r>
            <a:r>
              <a:rPr lang="en-US" altLang="zh-TW" sz="2800" b="1" spc="-10" dirty="0">
                <a:solidFill>
                  <a:srgbClr val="FF0000"/>
                </a:solidFill>
                <a:latin typeface="Courier New" panose="02070309020205020404" pitchFamily="49" charset="0"/>
                <a:cs typeface="Courier New" panose="02070309020205020404" pitchFamily="49" charset="0"/>
              </a:rPr>
              <a:t>assign</a:t>
            </a:r>
            <a:r>
              <a:rPr lang="en-US" altLang="zh-TW" sz="2800" spc="-10" dirty="0">
                <a:latin typeface="Calibri"/>
                <a:cs typeface="Calibri"/>
              </a:rPr>
              <a:t> or </a:t>
            </a:r>
            <a:r>
              <a:rPr lang="en-US" altLang="zh-TW" sz="2800" spc="-10" dirty="0">
                <a:solidFill>
                  <a:srgbClr val="FF0000"/>
                </a:solidFill>
                <a:latin typeface="Calibri"/>
                <a:cs typeface="Calibri"/>
              </a:rPr>
              <a:t>structural Verilog</a:t>
            </a:r>
            <a:endParaRPr lang="en-US" altLang="zh-TW" sz="2800" dirty="0">
              <a:solidFill>
                <a:srgbClr val="FF0000"/>
              </a:solidFill>
              <a:latin typeface="Calibri"/>
              <a:cs typeface="Calibri"/>
            </a:endParaRPr>
          </a:p>
          <a:p>
            <a:pPr marL="355600" marR="37465" indent="-343535">
              <a:lnSpc>
                <a:spcPct val="90000"/>
              </a:lnSpc>
              <a:spcBef>
                <a:spcPts val="755"/>
              </a:spcBef>
              <a:buFont typeface="Arial"/>
              <a:buChar char="•"/>
              <a:tabLst>
                <a:tab pos="355600" algn="l"/>
                <a:tab pos="356235" algn="l"/>
              </a:tabLst>
            </a:pPr>
            <a:r>
              <a:rPr lang="en-US" altLang="zh-TW" sz="3200" spc="-5" dirty="0">
                <a:latin typeface="Calibri"/>
                <a:cs typeface="Calibri"/>
              </a:rPr>
              <a:t>The </a:t>
            </a:r>
            <a:r>
              <a:rPr lang="en-US" altLang="zh-TW" b="1" spc="-10" dirty="0">
                <a:solidFill>
                  <a:srgbClr val="006FC0"/>
                </a:solidFill>
                <a:latin typeface="Courier New" panose="02070309020205020404" pitchFamily="49" charset="0"/>
                <a:cs typeface="Courier New" panose="02070309020205020404" pitchFamily="49" charset="0"/>
              </a:rPr>
              <a:t>wire</a:t>
            </a:r>
            <a:r>
              <a:rPr lang="en-US" altLang="zh-TW" spc="-844" dirty="0">
                <a:solidFill>
                  <a:srgbClr val="006FC0"/>
                </a:solidFill>
                <a:latin typeface="Consolas"/>
                <a:cs typeface="Consolas"/>
              </a:rPr>
              <a:t> </a:t>
            </a:r>
            <a:r>
              <a:rPr lang="en-US" altLang="zh-TW" sz="3200" spc="-15" dirty="0">
                <a:latin typeface="Calibri"/>
                <a:cs typeface="Calibri"/>
              </a:rPr>
              <a:t>declaration </a:t>
            </a:r>
            <a:r>
              <a:rPr lang="en-US" altLang="zh-TW" sz="3200" dirty="0">
                <a:latin typeface="Calibri"/>
                <a:cs typeface="Calibri"/>
              </a:rPr>
              <a:t>is </a:t>
            </a:r>
            <a:r>
              <a:rPr lang="en-US" altLang="zh-TW" sz="3200" spc="-5" dirty="0">
                <a:latin typeface="Calibri"/>
                <a:cs typeface="Calibri"/>
              </a:rPr>
              <a:t>used </a:t>
            </a:r>
            <a:r>
              <a:rPr lang="en-US" altLang="zh-TW" sz="3200" spc="-10" dirty="0">
                <a:latin typeface="Calibri"/>
                <a:cs typeface="Calibri"/>
              </a:rPr>
              <a:t>most </a:t>
            </a:r>
            <a:r>
              <a:rPr lang="en-US" altLang="zh-TW" sz="3200" spc="-30" dirty="0">
                <a:latin typeface="Calibri"/>
                <a:cs typeface="Calibri"/>
              </a:rPr>
              <a:t>frequently,  </a:t>
            </a:r>
            <a:r>
              <a:rPr lang="en-US" altLang="zh-TW" sz="3200" spc="-5" dirty="0">
                <a:latin typeface="Calibri"/>
                <a:cs typeface="Calibri"/>
              </a:rPr>
              <a:t>other net </a:t>
            </a:r>
            <a:r>
              <a:rPr lang="en-US" altLang="zh-TW" sz="3200" dirty="0">
                <a:latin typeface="Calibri"/>
                <a:cs typeface="Calibri"/>
              </a:rPr>
              <a:t>types </a:t>
            </a:r>
            <a:r>
              <a:rPr lang="en-US" altLang="zh-TW" sz="3200" spc="-15" dirty="0">
                <a:latin typeface="Calibri"/>
                <a:cs typeface="Calibri"/>
              </a:rPr>
              <a:t>are </a:t>
            </a:r>
            <a:r>
              <a:rPr lang="en-US" altLang="zh-TW" b="1" spc="-5" dirty="0">
                <a:solidFill>
                  <a:srgbClr val="006FC0"/>
                </a:solidFill>
                <a:latin typeface="Courier New" panose="02070309020205020404" pitchFamily="49" charset="0"/>
                <a:cs typeface="Courier New" panose="02070309020205020404" pitchFamily="49" charset="0"/>
              </a:rPr>
              <a:t>wand</a:t>
            </a:r>
            <a:r>
              <a:rPr lang="en-US" altLang="zh-TW" sz="3200" b="1" spc="-5" dirty="0">
                <a:latin typeface="Courier New" panose="02070309020205020404" pitchFamily="49" charset="0"/>
                <a:cs typeface="Courier New" panose="02070309020205020404" pitchFamily="49" charset="0"/>
              </a:rPr>
              <a:t>, </a:t>
            </a:r>
            <a:r>
              <a:rPr lang="en-US" altLang="zh-TW" b="1" spc="-10" dirty="0" err="1">
                <a:solidFill>
                  <a:srgbClr val="006FC0"/>
                </a:solidFill>
                <a:latin typeface="Courier New" panose="02070309020205020404" pitchFamily="49" charset="0"/>
                <a:cs typeface="Courier New" panose="02070309020205020404" pitchFamily="49" charset="0"/>
              </a:rPr>
              <a:t>wor</a:t>
            </a:r>
            <a:r>
              <a:rPr lang="en-US" altLang="zh-TW" sz="3200" b="1" spc="-10" dirty="0">
                <a:latin typeface="Courier New" panose="02070309020205020404" pitchFamily="49" charset="0"/>
                <a:cs typeface="Courier New" panose="02070309020205020404" pitchFamily="49" charset="0"/>
              </a:rPr>
              <a:t>, </a:t>
            </a:r>
            <a:r>
              <a:rPr lang="en-US" altLang="zh-TW" b="1" spc="-10" dirty="0">
                <a:solidFill>
                  <a:srgbClr val="006FC0"/>
                </a:solidFill>
                <a:latin typeface="Courier New" panose="02070309020205020404" pitchFamily="49" charset="0"/>
                <a:cs typeface="Courier New" panose="02070309020205020404" pitchFamily="49" charset="0"/>
              </a:rPr>
              <a:t>tri</a:t>
            </a:r>
            <a:r>
              <a:rPr lang="en-US" altLang="zh-TW" sz="3200" b="1" spc="-10" dirty="0">
                <a:latin typeface="Courier New" panose="02070309020205020404" pitchFamily="49" charset="0"/>
                <a:cs typeface="Courier New" panose="02070309020205020404" pitchFamily="49" charset="0"/>
              </a:rPr>
              <a:t>, </a:t>
            </a:r>
            <a:r>
              <a:rPr lang="en-US" altLang="zh-TW" b="1" spc="-10" dirty="0" err="1">
                <a:solidFill>
                  <a:srgbClr val="006FC0"/>
                </a:solidFill>
                <a:latin typeface="Courier New" panose="02070309020205020404" pitchFamily="49" charset="0"/>
                <a:cs typeface="Courier New" panose="02070309020205020404" pitchFamily="49" charset="0"/>
              </a:rPr>
              <a:t>triand</a:t>
            </a:r>
            <a:r>
              <a:rPr lang="en-US" altLang="zh-TW" sz="3200" b="1" spc="-10" dirty="0">
                <a:latin typeface="Courier New" panose="02070309020205020404" pitchFamily="49" charset="0"/>
                <a:cs typeface="Courier New" panose="02070309020205020404" pitchFamily="49" charset="0"/>
              </a:rPr>
              <a:t>, </a:t>
            </a:r>
            <a:r>
              <a:rPr lang="en-US" altLang="zh-TW" sz="3200" b="1" spc="-10" dirty="0">
                <a:solidFill>
                  <a:srgbClr val="006FC0"/>
                </a:solidFill>
                <a:latin typeface="Courier New" panose="02070309020205020404" pitchFamily="49" charset="0"/>
                <a:cs typeface="Courier New" panose="02070309020205020404" pitchFamily="49" charset="0"/>
              </a:rPr>
              <a:t> </a:t>
            </a:r>
            <a:r>
              <a:rPr lang="en-US" altLang="zh-TW" b="1" spc="-5" dirty="0" err="1">
                <a:solidFill>
                  <a:srgbClr val="006FC0"/>
                </a:solidFill>
                <a:latin typeface="Courier New" panose="02070309020205020404" pitchFamily="49" charset="0"/>
                <a:cs typeface="Courier New" panose="02070309020205020404" pitchFamily="49" charset="0"/>
              </a:rPr>
              <a:t>trior</a:t>
            </a:r>
            <a:r>
              <a:rPr lang="en-US" altLang="zh-TW" sz="3200" spc="-5" dirty="0">
                <a:latin typeface="Calibri"/>
                <a:cs typeface="Calibri"/>
              </a:rPr>
              <a:t>,</a:t>
            </a:r>
            <a:r>
              <a:rPr lang="en-US" altLang="zh-TW" sz="3200" spc="5" dirty="0">
                <a:latin typeface="Calibri"/>
                <a:cs typeface="Calibri"/>
              </a:rPr>
              <a:t> </a:t>
            </a:r>
            <a:r>
              <a:rPr lang="en-US" altLang="zh-TW" sz="3200" spc="-15" dirty="0">
                <a:latin typeface="Calibri"/>
                <a:cs typeface="Calibri"/>
              </a:rPr>
              <a:t>etc.</a:t>
            </a:r>
            <a:endParaRPr lang="en-US" altLang="zh-TW" sz="3200" dirty="0">
              <a:latin typeface="Calibri"/>
              <a:cs typeface="Calibri"/>
            </a:endParaRPr>
          </a:p>
          <a:p>
            <a:endParaRPr lang="zh-TW" altLang="en-US" dirty="0"/>
          </a:p>
        </p:txBody>
      </p:sp>
      <p:sp>
        <p:nvSpPr>
          <p:cNvPr id="5" name="矩形 4"/>
          <p:cNvSpPr/>
          <p:nvPr/>
        </p:nvSpPr>
        <p:spPr>
          <a:xfrm>
            <a:off x="407368" y="5589240"/>
            <a:ext cx="10847841" cy="1200329"/>
          </a:xfrm>
          <a:prstGeom prst="rect">
            <a:avLst/>
          </a:prstGeom>
          <a:ln>
            <a:solidFill>
              <a:schemeClr val="tx1"/>
            </a:solidFill>
          </a:ln>
        </p:spPr>
        <p:txBody>
          <a:bodyPr wrap="non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wire        c, d;   // 1-bit wire c and 1-bit wire 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wire [7:0]  a;      // 8-bit wire a with </a:t>
            </a:r>
            <a:r>
              <a:rPr kumimoji="0" lang="en-US" altLang="zh-TW" sz="1800" b="0" i="0" u="none" strike="noStrike" kern="1200" cap="none" spc="0" normalizeH="0" baseline="0" noProof="0" dirty="0" err="1">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msb</a:t>
            </a: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=a[7] and </a:t>
            </a:r>
            <a:r>
              <a:rPr kumimoji="0" lang="en-US" altLang="zh-TW" sz="1800" b="0" i="0" u="none" strike="noStrike" kern="1200" cap="none" spc="0" normalizeH="0" baseline="0" noProof="0" dirty="0" err="1">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lsb</a:t>
            </a: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=a[0]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wire [0:7]  a;      // 8-bit wire a with </a:t>
            </a:r>
            <a:r>
              <a:rPr kumimoji="0" lang="en-US" altLang="zh-TW" sz="1800" b="0" i="0" u="none" strike="noStrike" kern="1200" cap="none" spc="0" normalizeH="0" baseline="0" noProof="0" dirty="0" err="1">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msb</a:t>
            </a: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=a[0] and </a:t>
            </a:r>
            <a:r>
              <a:rPr kumimoji="0" lang="en-US" altLang="zh-TW" sz="1800" b="0" i="0" u="none" strike="noStrike" kern="1200" cap="none" spc="0" normalizeH="0" baseline="0" noProof="0" dirty="0" err="1">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lsb</a:t>
            </a: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=a[7], </a:t>
            </a:r>
            <a:r>
              <a:rPr kumimoji="0" lang="en-US" altLang="zh-TW" sz="1800" b="1" i="0" u="none" strike="noStrike" kern="1200" cap="none" spc="0" normalizeH="0" baseline="0" noProof="0" dirty="0">
                <a:ln>
                  <a:noFill/>
                </a:ln>
                <a:solidFill>
                  <a:srgbClr val="FF0000"/>
                </a:solidFill>
                <a:effectLst/>
                <a:uLnTx/>
                <a:uFillTx/>
                <a:latin typeface="Courier New" panose="02070309020205020404" pitchFamily="49" charset="0"/>
                <a:ea typeface="新細明體" panose="02020500000000000000" pitchFamily="18" charset="-120"/>
                <a:cs typeface="Courier New" panose="02070309020205020404" pitchFamily="49" charset="0"/>
              </a:rPr>
              <a:t>avoid this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endParaRPr>
          </a:p>
        </p:txBody>
      </p:sp>
    </p:spTree>
    <p:extLst>
      <p:ext uri="{BB962C8B-B14F-4D97-AF65-F5344CB8AC3E}">
        <p14:creationId xmlns:p14="http://schemas.microsoft.com/office/powerpoint/2010/main" val="139755006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Verilog keyword </a:t>
            </a:r>
            <a:r>
              <a:rPr lang="en-US" altLang="zh-TW" dirty="0">
                <a:solidFill>
                  <a:srgbClr val="FF0000"/>
                </a:solidFill>
              </a:rPr>
              <a:t>wire</a:t>
            </a:r>
            <a:r>
              <a:rPr lang="en-US" altLang="zh-TW" dirty="0"/>
              <a:t> is used to denote a standard hardware net</a:t>
            </a:r>
            <a:endParaRPr lang="zh-TW" altLang="en-US" dirty="0"/>
          </a:p>
        </p:txBody>
      </p:sp>
      <p:sp>
        <p:nvSpPr>
          <p:cNvPr id="101" name="Text Box 3"/>
          <p:cNvSpPr txBox="1">
            <a:spLocks noChangeArrowheads="1"/>
          </p:cNvSpPr>
          <p:nvPr/>
        </p:nvSpPr>
        <p:spPr bwMode="auto">
          <a:xfrm>
            <a:off x="762000" y="1752600"/>
            <a:ext cx="3709988" cy="1187450"/>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2400" b="1" i="0" u="none" strike="noStrike" kern="1200" cap="none" spc="0" normalizeH="0" baseline="0" noProof="0">
                <a:ln>
                  <a:noFill/>
                </a:ln>
                <a:solidFill>
                  <a:srgbClr val="008000"/>
                </a:solidFill>
                <a:effectLst/>
                <a:uLnTx/>
                <a:uFillTx/>
                <a:latin typeface="Arial" panose="020B0604020202020204" pitchFamily="34" charset="0"/>
                <a:ea typeface="新細明體" panose="02020500000000000000" pitchFamily="18" charset="-120"/>
                <a:cs typeface="+mn-cs"/>
              </a:rPr>
              <a:t>wire [15:0]</a:t>
            </a:r>
            <a:r>
              <a:rPr kumimoji="0" lang="en-US" altLang="zh-TW" sz="24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t> instruction;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2400" b="1" i="0" u="none" strike="noStrike" kern="1200" cap="none" spc="0" normalizeH="0" baseline="0" noProof="0">
                <a:ln>
                  <a:noFill/>
                </a:ln>
                <a:solidFill>
                  <a:srgbClr val="008000"/>
                </a:solidFill>
                <a:effectLst/>
                <a:uLnTx/>
                <a:uFillTx/>
                <a:latin typeface="Arial" panose="020B0604020202020204" pitchFamily="34" charset="0"/>
                <a:ea typeface="新細明體" panose="02020500000000000000" pitchFamily="18" charset="-120"/>
                <a:cs typeface="+mn-cs"/>
              </a:rPr>
              <a:t>wire [15:0]</a:t>
            </a:r>
            <a:r>
              <a:rPr kumimoji="0" lang="en-US" altLang="zh-TW" sz="24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t> memory_req;</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2400" b="1" i="0" u="none" strike="noStrike" kern="1200" cap="none" spc="0" normalizeH="0" baseline="0" noProof="0">
                <a:ln>
                  <a:noFill/>
                </a:ln>
                <a:solidFill>
                  <a:srgbClr val="008000"/>
                </a:solidFill>
                <a:effectLst/>
                <a:uLnTx/>
                <a:uFillTx/>
                <a:latin typeface="Arial" panose="020B0604020202020204" pitchFamily="34" charset="0"/>
                <a:ea typeface="新細明體" panose="02020500000000000000" pitchFamily="18" charset="-120"/>
                <a:cs typeface="+mn-cs"/>
              </a:rPr>
              <a:t>wire [  7:0]</a:t>
            </a:r>
            <a:r>
              <a:rPr kumimoji="0" lang="en-US" altLang="zh-TW" sz="24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t> small_net;</a:t>
            </a:r>
            <a:r>
              <a:rPr kumimoji="0" lang="en-US" altLang="zh-TW"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t> </a:t>
            </a:r>
          </a:p>
        </p:txBody>
      </p:sp>
      <p:sp>
        <p:nvSpPr>
          <p:cNvPr id="102" name="Line 4"/>
          <p:cNvSpPr>
            <a:spLocks noChangeShapeType="1"/>
          </p:cNvSpPr>
          <p:nvPr/>
        </p:nvSpPr>
        <p:spPr bwMode="auto">
          <a:xfrm>
            <a:off x="2438400" y="35147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03" name="Line 5"/>
          <p:cNvSpPr>
            <a:spLocks noChangeShapeType="1"/>
          </p:cNvSpPr>
          <p:nvPr/>
        </p:nvSpPr>
        <p:spPr bwMode="auto">
          <a:xfrm>
            <a:off x="2438400" y="36671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04" name="Line 6"/>
          <p:cNvSpPr>
            <a:spLocks noChangeShapeType="1"/>
          </p:cNvSpPr>
          <p:nvPr/>
        </p:nvSpPr>
        <p:spPr bwMode="auto">
          <a:xfrm>
            <a:off x="2438400" y="38195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05" name="Line 7"/>
          <p:cNvSpPr>
            <a:spLocks noChangeShapeType="1"/>
          </p:cNvSpPr>
          <p:nvPr/>
        </p:nvSpPr>
        <p:spPr bwMode="auto">
          <a:xfrm>
            <a:off x="2438400" y="39719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06" name="Line 8"/>
          <p:cNvSpPr>
            <a:spLocks noChangeShapeType="1"/>
          </p:cNvSpPr>
          <p:nvPr/>
        </p:nvSpPr>
        <p:spPr bwMode="auto">
          <a:xfrm>
            <a:off x="2438400" y="41243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07" name="Line 9"/>
          <p:cNvSpPr>
            <a:spLocks noChangeShapeType="1"/>
          </p:cNvSpPr>
          <p:nvPr/>
        </p:nvSpPr>
        <p:spPr bwMode="auto">
          <a:xfrm>
            <a:off x="2438400" y="42767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08" name="Line 10"/>
          <p:cNvSpPr>
            <a:spLocks noChangeShapeType="1"/>
          </p:cNvSpPr>
          <p:nvPr/>
        </p:nvSpPr>
        <p:spPr bwMode="auto">
          <a:xfrm>
            <a:off x="2438400" y="44291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09" name="Line 11"/>
          <p:cNvSpPr>
            <a:spLocks noChangeShapeType="1"/>
          </p:cNvSpPr>
          <p:nvPr/>
        </p:nvSpPr>
        <p:spPr bwMode="auto">
          <a:xfrm>
            <a:off x="2438400" y="45815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10" name="Line 12"/>
          <p:cNvSpPr>
            <a:spLocks noChangeShapeType="1"/>
          </p:cNvSpPr>
          <p:nvPr/>
        </p:nvSpPr>
        <p:spPr bwMode="auto">
          <a:xfrm>
            <a:off x="2438400" y="47339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11" name="Line 13"/>
          <p:cNvSpPr>
            <a:spLocks noChangeShapeType="1"/>
          </p:cNvSpPr>
          <p:nvPr/>
        </p:nvSpPr>
        <p:spPr bwMode="auto">
          <a:xfrm>
            <a:off x="2438400" y="48863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12" name="Line 14"/>
          <p:cNvSpPr>
            <a:spLocks noChangeShapeType="1"/>
          </p:cNvSpPr>
          <p:nvPr/>
        </p:nvSpPr>
        <p:spPr bwMode="auto">
          <a:xfrm>
            <a:off x="2438400" y="50387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13" name="Line 15"/>
          <p:cNvSpPr>
            <a:spLocks noChangeShapeType="1"/>
          </p:cNvSpPr>
          <p:nvPr/>
        </p:nvSpPr>
        <p:spPr bwMode="auto">
          <a:xfrm>
            <a:off x="2438400" y="51911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14" name="Line 16"/>
          <p:cNvSpPr>
            <a:spLocks noChangeShapeType="1"/>
          </p:cNvSpPr>
          <p:nvPr/>
        </p:nvSpPr>
        <p:spPr bwMode="auto">
          <a:xfrm>
            <a:off x="2438400" y="53435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15" name="Line 17"/>
          <p:cNvSpPr>
            <a:spLocks noChangeShapeType="1"/>
          </p:cNvSpPr>
          <p:nvPr/>
        </p:nvSpPr>
        <p:spPr bwMode="auto">
          <a:xfrm>
            <a:off x="2438400" y="54959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16" name="Line 18"/>
          <p:cNvSpPr>
            <a:spLocks noChangeShapeType="1"/>
          </p:cNvSpPr>
          <p:nvPr/>
        </p:nvSpPr>
        <p:spPr bwMode="auto">
          <a:xfrm>
            <a:off x="2438400" y="56483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17" name="Line 19"/>
          <p:cNvSpPr>
            <a:spLocks noChangeShapeType="1"/>
          </p:cNvSpPr>
          <p:nvPr/>
        </p:nvSpPr>
        <p:spPr bwMode="auto">
          <a:xfrm>
            <a:off x="2438400" y="58007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18" name="Line 20"/>
          <p:cNvSpPr>
            <a:spLocks noChangeShapeType="1"/>
          </p:cNvSpPr>
          <p:nvPr/>
        </p:nvSpPr>
        <p:spPr bwMode="auto">
          <a:xfrm>
            <a:off x="3352800" y="35147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19" name="Line 21"/>
          <p:cNvSpPr>
            <a:spLocks noChangeShapeType="1"/>
          </p:cNvSpPr>
          <p:nvPr/>
        </p:nvSpPr>
        <p:spPr bwMode="auto">
          <a:xfrm>
            <a:off x="3352800" y="36671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0" name="Line 22"/>
          <p:cNvSpPr>
            <a:spLocks noChangeShapeType="1"/>
          </p:cNvSpPr>
          <p:nvPr/>
        </p:nvSpPr>
        <p:spPr bwMode="auto">
          <a:xfrm>
            <a:off x="3352800" y="38195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1" name="Line 23"/>
          <p:cNvSpPr>
            <a:spLocks noChangeShapeType="1"/>
          </p:cNvSpPr>
          <p:nvPr/>
        </p:nvSpPr>
        <p:spPr bwMode="auto">
          <a:xfrm>
            <a:off x="3352800" y="39719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2" name="Line 24"/>
          <p:cNvSpPr>
            <a:spLocks noChangeShapeType="1"/>
          </p:cNvSpPr>
          <p:nvPr/>
        </p:nvSpPr>
        <p:spPr bwMode="auto">
          <a:xfrm>
            <a:off x="3352800" y="41243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3" name="Line 25"/>
          <p:cNvSpPr>
            <a:spLocks noChangeShapeType="1"/>
          </p:cNvSpPr>
          <p:nvPr/>
        </p:nvSpPr>
        <p:spPr bwMode="auto">
          <a:xfrm>
            <a:off x="3352800" y="42767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4" name="Line 26"/>
          <p:cNvSpPr>
            <a:spLocks noChangeShapeType="1"/>
          </p:cNvSpPr>
          <p:nvPr/>
        </p:nvSpPr>
        <p:spPr bwMode="auto">
          <a:xfrm>
            <a:off x="3352800" y="44291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5" name="Line 27"/>
          <p:cNvSpPr>
            <a:spLocks noChangeShapeType="1"/>
          </p:cNvSpPr>
          <p:nvPr/>
        </p:nvSpPr>
        <p:spPr bwMode="auto">
          <a:xfrm>
            <a:off x="3352800" y="45815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6" name="Line 28"/>
          <p:cNvSpPr>
            <a:spLocks noChangeShapeType="1"/>
          </p:cNvSpPr>
          <p:nvPr/>
        </p:nvSpPr>
        <p:spPr bwMode="auto">
          <a:xfrm>
            <a:off x="3352800" y="47339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7" name="Line 29"/>
          <p:cNvSpPr>
            <a:spLocks noChangeShapeType="1"/>
          </p:cNvSpPr>
          <p:nvPr/>
        </p:nvSpPr>
        <p:spPr bwMode="auto">
          <a:xfrm>
            <a:off x="3352800" y="48863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8" name="Line 30"/>
          <p:cNvSpPr>
            <a:spLocks noChangeShapeType="1"/>
          </p:cNvSpPr>
          <p:nvPr/>
        </p:nvSpPr>
        <p:spPr bwMode="auto">
          <a:xfrm>
            <a:off x="3352800" y="50387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29" name="Line 31"/>
          <p:cNvSpPr>
            <a:spLocks noChangeShapeType="1"/>
          </p:cNvSpPr>
          <p:nvPr/>
        </p:nvSpPr>
        <p:spPr bwMode="auto">
          <a:xfrm>
            <a:off x="3352800" y="51911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30" name="Line 32"/>
          <p:cNvSpPr>
            <a:spLocks noChangeShapeType="1"/>
          </p:cNvSpPr>
          <p:nvPr/>
        </p:nvSpPr>
        <p:spPr bwMode="auto">
          <a:xfrm>
            <a:off x="3352800" y="53435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31" name="Line 33"/>
          <p:cNvSpPr>
            <a:spLocks noChangeShapeType="1"/>
          </p:cNvSpPr>
          <p:nvPr/>
        </p:nvSpPr>
        <p:spPr bwMode="auto">
          <a:xfrm>
            <a:off x="3352800" y="54959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32" name="Line 34"/>
          <p:cNvSpPr>
            <a:spLocks noChangeShapeType="1"/>
          </p:cNvSpPr>
          <p:nvPr/>
        </p:nvSpPr>
        <p:spPr bwMode="auto">
          <a:xfrm>
            <a:off x="3352800" y="56483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33" name="Line 35"/>
          <p:cNvSpPr>
            <a:spLocks noChangeShapeType="1"/>
          </p:cNvSpPr>
          <p:nvPr/>
        </p:nvSpPr>
        <p:spPr bwMode="auto">
          <a:xfrm>
            <a:off x="3352800" y="5800725"/>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34" name="Text Box 36"/>
          <p:cNvSpPr txBox="1">
            <a:spLocks noChangeArrowheads="1"/>
          </p:cNvSpPr>
          <p:nvPr/>
        </p:nvSpPr>
        <p:spPr bwMode="auto">
          <a:xfrm rot="16200000">
            <a:off x="1431925" y="4445000"/>
            <a:ext cx="1495425" cy="396875"/>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t>instruction</a:t>
            </a:r>
          </a:p>
        </p:txBody>
      </p:sp>
      <p:sp>
        <p:nvSpPr>
          <p:cNvPr id="135" name="Text Box 37"/>
          <p:cNvSpPr txBox="1">
            <a:spLocks noChangeArrowheads="1"/>
          </p:cNvSpPr>
          <p:nvPr/>
        </p:nvSpPr>
        <p:spPr bwMode="auto">
          <a:xfrm rot="16200000">
            <a:off x="3062288" y="4441825"/>
            <a:ext cx="1708150" cy="396875"/>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t>memory_req</a:t>
            </a:r>
          </a:p>
        </p:txBody>
      </p:sp>
      <p:sp>
        <p:nvSpPr>
          <p:cNvPr id="136" name="Line 38"/>
          <p:cNvSpPr>
            <a:spLocks noChangeShapeType="1"/>
          </p:cNvSpPr>
          <p:nvPr/>
        </p:nvSpPr>
        <p:spPr bwMode="auto">
          <a:xfrm>
            <a:off x="7300913" y="35136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37" name="Line 39"/>
          <p:cNvSpPr>
            <a:spLocks noChangeShapeType="1"/>
          </p:cNvSpPr>
          <p:nvPr/>
        </p:nvSpPr>
        <p:spPr bwMode="auto">
          <a:xfrm>
            <a:off x="7300913" y="36660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38" name="Line 40"/>
          <p:cNvSpPr>
            <a:spLocks noChangeShapeType="1"/>
          </p:cNvSpPr>
          <p:nvPr/>
        </p:nvSpPr>
        <p:spPr bwMode="auto">
          <a:xfrm>
            <a:off x="7300913" y="38184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39" name="Line 41"/>
          <p:cNvSpPr>
            <a:spLocks noChangeShapeType="1"/>
          </p:cNvSpPr>
          <p:nvPr/>
        </p:nvSpPr>
        <p:spPr bwMode="auto">
          <a:xfrm>
            <a:off x="7300913" y="39708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40" name="Line 42"/>
          <p:cNvSpPr>
            <a:spLocks noChangeShapeType="1"/>
          </p:cNvSpPr>
          <p:nvPr/>
        </p:nvSpPr>
        <p:spPr bwMode="auto">
          <a:xfrm>
            <a:off x="7300913" y="41232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41" name="Line 43"/>
          <p:cNvSpPr>
            <a:spLocks noChangeShapeType="1"/>
          </p:cNvSpPr>
          <p:nvPr/>
        </p:nvSpPr>
        <p:spPr bwMode="auto">
          <a:xfrm>
            <a:off x="7300913" y="42756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42" name="Line 44"/>
          <p:cNvSpPr>
            <a:spLocks noChangeShapeType="1"/>
          </p:cNvSpPr>
          <p:nvPr/>
        </p:nvSpPr>
        <p:spPr bwMode="auto">
          <a:xfrm>
            <a:off x="7300913" y="44280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43" name="Line 45"/>
          <p:cNvSpPr>
            <a:spLocks noChangeShapeType="1"/>
          </p:cNvSpPr>
          <p:nvPr/>
        </p:nvSpPr>
        <p:spPr bwMode="auto">
          <a:xfrm>
            <a:off x="7300913" y="45804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44" name="Line 46"/>
          <p:cNvSpPr>
            <a:spLocks noChangeShapeType="1"/>
          </p:cNvSpPr>
          <p:nvPr/>
        </p:nvSpPr>
        <p:spPr bwMode="auto">
          <a:xfrm>
            <a:off x="7300913" y="47328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45" name="Line 47"/>
          <p:cNvSpPr>
            <a:spLocks noChangeShapeType="1"/>
          </p:cNvSpPr>
          <p:nvPr/>
        </p:nvSpPr>
        <p:spPr bwMode="auto">
          <a:xfrm>
            <a:off x="7300913" y="48852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46" name="Line 48"/>
          <p:cNvSpPr>
            <a:spLocks noChangeShapeType="1"/>
          </p:cNvSpPr>
          <p:nvPr/>
        </p:nvSpPr>
        <p:spPr bwMode="auto">
          <a:xfrm>
            <a:off x="7300913" y="50376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47" name="Line 49"/>
          <p:cNvSpPr>
            <a:spLocks noChangeShapeType="1"/>
          </p:cNvSpPr>
          <p:nvPr/>
        </p:nvSpPr>
        <p:spPr bwMode="auto">
          <a:xfrm>
            <a:off x="7300913" y="51900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48" name="Line 50"/>
          <p:cNvSpPr>
            <a:spLocks noChangeShapeType="1"/>
          </p:cNvSpPr>
          <p:nvPr/>
        </p:nvSpPr>
        <p:spPr bwMode="auto">
          <a:xfrm>
            <a:off x="7300913" y="53424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49" name="Line 51"/>
          <p:cNvSpPr>
            <a:spLocks noChangeShapeType="1"/>
          </p:cNvSpPr>
          <p:nvPr/>
        </p:nvSpPr>
        <p:spPr bwMode="auto">
          <a:xfrm>
            <a:off x="7300913" y="54948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50" name="Line 52"/>
          <p:cNvSpPr>
            <a:spLocks noChangeShapeType="1"/>
          </p:cNvSpPr>
          <p:nvPr/>
        </p:nvSpPr>
        <p:spPr bwMode="auto">
          <a:xfrm>
            <a:off x="7300913" y="56472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51" name="Line 53"/>
          <p:cNvSpPr>
            <a:spLocks noChangeShapeType="1"/>
          </p:cNvSpPr>
          <p:nvPr/>
        </p:nvSpPr>
        <p:spPr bwMode="auto">
          <a:xfrm>
            <a:off x="7300913" y="57996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52" name="Line 62"/>
          <p:cNvSpPr>
            <a:spLocks noChangeShapeType="1"/>
          </p:cNvSpPr>
          <p:nvPr/>
        </p:nvSpPr>
        <p:spPr bwMode="auto">
          <a:xfrm>
            <a:off x="8215313" y="47328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53" name="Line 63"/>
          <p:cNvSpPr>
            <a:spLocks noChangeShapeType="1"/>
          </p:cNvSpPr>
          <p:nvPr/>
        </p:nvSpPr>
        <p:spPr bwMode="auto">
          <a:xfrm>
            <a:off x="8215313" y="48852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54" name="Line 64"/>
          <p:cNvSpPr>
            <a:spLocks noChangeShapeType="1"/>
          </p:cNvSpPr>
          <p:nvPr/>
        </p:nvSpPr>
        <p:spPr bwMode="auto">
          <a:xfrm>
            <a:off x="8215313" y="50376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55" name="Line 65"/>
          <p:cNvSpPr>
            <a:spLocks noChangeShapeType="1"/>
          </p:cNvSpPr>
          <p:nvPr/>
        </p:nvSpPr>
        <p:spPr bwMode="auto">
          <a:xfrm>
            <a:off x="8215313" y="51900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56" name="Line 66"/>
          <p:cNvSpPr>
            <a:spLocks noChangeShapeType="1"/>
          </p:cNvSpPr>
          <p:nvPr/>
        </p:nvSpPr>
        <p:spPr bwMode="auto">
          <a:xfrm>
            <a:off x="8215313" y="53424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57" name="Line 67"/>
          <p:cNvSpPr>
            <a:spLocks noChangeShapeType="1"/>
          </p:cNvSpPr>
          <p:nvPr/>
        </p:nvSpPr>
        <p:spPr bwMode="auto">
          <a:xfrm>
            <a:off x="8215313" y="54948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58" name="Line 68"/>
          <p:cNvSpPr>
            <a:spLocks noChangeShapeType="1"/>
          </p:cNvSpPr>
          <p:nvPr/>
        </p:nvSpPr>
        <p:spPr bwMode="auto">
          <a:xfrm>
            <a:off x="8215313" y="56472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59" name="Line 69"/>
          <p:cNvSpPr>
            <a:spLocks noChangeShapeType="1"/>
          </p:cNvSpPr>
          <p:nvPr/>
        </p:nvSpPr>
        <p:spPr bwMode="auto">
          <a:xfrm>
            <a:off x="8215313" y="5799666"/>
            <a:ext cx="304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60" name="Text Box 70"/>
          <p:cNvSpPr txBox="1">
            <a:spLocks noChangeArrowheads="1"/>
          </p:cNvSpPr>
          <p:nvPr/>
        </p:nvSpPr>
        <p:spPr bwMode="auto">
          <a:xfrm rot="16200000">
            <a:off x="6294438" y="4443941"/>
            <a:ext cx="1495425" cy="396875"/>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t>instruction</a:t>
            </a:r>
          </a:p>
        </p:txBody>
      </p:sp>
      <p:sp>
        <p:nvSpPr>
          <p:cNvPr id="161" name="Text Box 71"/>
          <p:cNvSpPr txBox="1">
            <a:spLocks noChangeArrowheads="1"/>
          </p:cNvSpPr>
          <p:nvPr/>
        </p:nvSpPr>
        <p:spPr bwMode="auto">
          <a:xfrm rot="16200000">
            <a:off x="8085932" y="4435210"/>
            <a:ext cx="1354137" cy="396875"/>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t>small_net</a:t>
            </a:r>
          </a:p>
        </p:txBody>
      </p:sp>
      <p:grpSp>
        <p:nvGrpSpPr>
          <p:cNvPr id="162" name="Group 106"/>
          <p:cNvGrpSpPr>
            <a:grpSpLocks/>
          </p:cNvGrpSpPr>
          <p:nvPr/>
        </p:nvGrpSpPr>
        <p:grpSpPr bwMode="auto">
          <a:xfrm>
            <a:off x="2743200" y="3505200"/>
            <a:ext cx="609600" cy="2286000"/>
            <a:chOff x="1728" y="2352"/>
            <a:chExt cx="384" cy="1440"/>
          </a:xfrm>
        </p:grpSpPr>
        <p:sp>
          <p:nvSpPr>
            <p:cNvPr id="163" name="Line 72"/>
            <p:cNvSpPr>
              <a:spLocks noChangeShapeType="1"/>
            </p:cNvSpPr>
            <p:nvPr/>
          </p:nvSpPr>
          <p:spPr bwMode="auto">
            <a:xfrm>
              <a:off x="1728" y="2352"/>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64" name="Line 74"/>
            <p:cNvSpPr>
              <a:spLocks noChangeShapeType="1"/>
            </p:cNvSpPr>
            <p:nvPr/>
          </p:nvSpPr>
          <p:spPr bwMode="auto">
            <a:xfrm>
              <a:off x="1728" y="2448"/>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65" name="Line 75"/>
            <p:cNvSpPr>
              <a:spLocks noChangeShapeType="1"/>
            </p:cNvSpPr>
            <p:nvPr/>
          </p:nvSpPr>
          <p:spPr bwMode="auto">
            <a:xfrm>
              <a:off x="1728" y="2544"/>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66" name="Line 76"/>
            <p:cNvSpPr>
              <a:spLocks noChangeShapeType="1"/>
            </p:cNvSpPr>
            <p:nvPr/>
          </p:nvSpPr>
          <p:spPr bwMode="auto">
            <a:xfrm>
              <a:off x="1728" y="2640"/>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67" name="Line 77"/>
            <p:cNvSpPr>
              <a:spLocks noChangeShapeType="1"/>
            </p:cNvSpPr>
            <p:nvPr/>
          </p:nvSpPr>
          <p:spPr bwMode="auto">
            <a:xfrm>
              <a:off x="1728" y="2736"/>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68" name="Line 78"/>
            <p:cNvSpPr>
              <a:spLocks noChangeShapeType="1"/>
            </p:cNvSpPr>
            <p:nvPr/>
          </p:nvSpPr>
          <p:spPr bwMode="auto">
            <a:xfrm>
              <a:off x="1728" y="2832"/>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69" name="Line 79"/>
            <p:cNvSpPr>
              <a:spLocks noChangeShapeType="1"/>
            </p:cNvSpPr>
            <p:nvPr/>
          </p:nvSpPr>
          <p:spPr bwMode="auto">
            <a:xfrm>
              <a:off x="1728" y="2928"/>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70" name="Line 80"/>
            <p:cNvSpPr>
              <a:spLocks noChangeShapeType="1"/>
            </p:cNvSpPr>
            <p:nvPr/>
          </p:nvSpPr>
          <p:spPr bwMode="auto">
            <a:xfrm>
              <a:off x="1728" y="3024"/>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71" name="Line 81"/>
            <p:cNvSpPr>
              <a:spLocks noChangeShapeType="1"/>
            </p:cNvSpPr>
            <p:nvPr/>
          </p:nvSpPr>
          <p:spPr bwMode="auto">
            <a:xfrm>
              <a:off x="1728" y="3120"/>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72" name="Line 82"/>
            <p:cNvSpPr>
              <a:spLocks noChangeShapeType="1"/>
            </p:cNvSpPr>
            <p:nvPr/>
          </p:nvSpPr>
          <p:spPr bwMode="auto">
            <a:xfrm>
              <a:off x="1728" y="3216"/>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73" name="Line 83"/>
            <p:cNvSpPr>
              <a:spLocks noChangeShapeType="1"/>
            </p:cNvSpPr>
            <p:nvPr/>
          </p:nvSpPr>
          <p:spPr bwMode="auto">
            <a:xfrm>
              <a:off x="1728" y="3312"/>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74" name="Line 84"/>
            <p:cNvSpPr>
              <a:spLocks noChangeShapeType="1"/>
            </p:cNvSpPr>
            <p:nvPr/>
          </p:nvSpPr>
          <p:spPr bwMode="auto">
            <a:xfrm>
              <a:off x="1728" y="3408"/>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75" name="Line 85"/>
            <p:cNvSpPr>
              <a:spLocks noChangeShapeType="1"/>
            </p:cNvSpPr>
            <p:nvPr/>
          </p:nvSpPr>
          <p:spPr bwMode="auto">
            <a:xfrm>
              <a:off x="1728" y="3504"/>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76" name="Line 86"/>
            <p:cNvSpPr>
              <a:spLocks noChangeShapeType="1"/>
            </p:cNvSpPr>
            <p:nvPr/>
          </p:nvSpPr>
          <p:spPr bwMode="auto">
            <a:xfrm>
              <a:off x="1728" y="3600"/>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77" name="Line 87"/>
            <p:cNvSpPr>
              <a:spLocks noChangeShapeType="1"/>
            </p:cNvSpPr>
            <p:nvPr/>
          </p:nvSpPr>
          <p:spPr bwMode="auto">
            <a:xfrm>
              <a:off x="1728" y="3696"/>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78" name="Line 88"/>
            <p:cNvSpPr>
              <a:spLocks noChangeShapeType="1"/>
            </p:cNvSpPr>
            <p:nvPr/>
          </p:nvSpPr>
          <p:spPr bwMode="auto">
            <a:xfrm>
              <a:off x="1728" y="3792"/>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grpSp>
        <p:nvGrpSpPr>
          <p:cNvPr id="179" name="Group 124"/>
          <p:cNvGrpSpPr>
            <a:grpSpLocks/>
          </p:cNvGrpSpPr>
          <p:nvPr/>
        </p:nvGrpSpPr>
        <p:grpSpPr bwMode="auto">
          <a:xfrm>
            <a:off x="7589838" y="3513666"/>
            <a:ext cx="1009650" cy="2286000"/>
            <a:chOff x="3600" y="2352"/>
            <a:chExt cx="636" cy="1440"/>
          </a:xfrm>
        </p:grpSpPr>
        <p:sp>
          <p:nvSpPr>
            <p:cNvPr id="180" name="Text Box 105"/>
            <p:cNvSpPr txBox="1">
              <a:spLocks noChangeArrowheads="1"/>
            </p:cNvSpPr>
            <p:nvPr/>
          </p:nvSpPr>
          <p:spPr bwMode="auto">
            <a:xfrm>
              <a:off x="4032" y="2400"/>
              <a:ext cx="204" cy="231"/>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1800" b="1" i="0" u="none" strike="noStrike" kern="1200" cap="none" spc="0" normalizeH="0" baseline="0" noProof="0">
                  <a:ln>
                    <a:noFill/>
                  </a:ln>
                  <a:solidFill>
                    <a:srgbClr val="FF0000"/>
                  </a:solidFill>
                  <a:effectLst/>
                  <a:uLnTx/>
                  <a:uFillTx/>
                  <a:latin typeface="Arial" panose="020B0604020202020204" pitchFamily="34" charset="0"/>
                  <a:ea typeface="新細明體" panose="02020500000000000000" pitchFamily="18" charset="-120"/>
                  <a:cs typeface="+mn-cs"/>
                </a:rPr>
                <a:t>?</a:t>
              </a:r>
            </a:p>
          </p:txBody>
        </p:sp>
        <p:grpSp>
          <p:nvGrpSpPr>
            <p:cNvPr id="181" name="Group 107"/>
            <p:cNvGrpSpPr>
              <a:grpSpLocks/>
            </p:cNvGrpSpPr>
            <p:nvPr/>
          </p:nvGrpSpPr>
          <p:grpSpPr bwMode="auto">
            <a:xfrm>
              <a:off x="3600" y="2352"/>
              <a:ext cx="384" cy="1440"/>
              <a:chOff x="1728" y="2352"/>
              <a:chExt cx="384" cy="1440"/>
            </a:xfrm>
          </p:grpSpPr>
          <p:sp>
            <p:nvSpPr>
              <p:cNvPr id="182" name="Line 108"/>
              <p:cNvSpPr>
                <a:spLocks noChangeShapeType="1"/>
              </p:cNvSpPr>
              <p:nvPr/>
            </p:nvSpPr>
            <p:spPr bwMode="auto">
              <a:xfrm>
                <a:off x="1728" y="2352"/>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83" name="Line 109"/>
              <p:cNvSpPr>
                <a:spLocks noChangeShapeType="1"/>
              </p:cNvSpPr>
              <p:nvPr/>
            </p:nvSpPr>
            <p:spPr bwMode="auto">
              <a:xfrm>
                <a:off x="1728" y="2448"/>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84" name="Line 110"/>
              <p:cNvSpPr>
                <a:spLocks noChangeShapeType="1"/>
              </p:cNvSpPr>
              <p:nvPr/>
            </p:nvSpPr>
            <p:spPr bwMode="auto">
              <a:xfrm>
                <a:off x="1728" y="2544"/>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85" name="Line 111"/>
              <p:cNvSpPr>
                <a:spLocks noChangeShapeType="1"/>
              </p:cNvSpPr>
              <p:nvPr/>
            </p:nvSpPr>
            <p:spPr bwMode="auto">
              <a:xfrm>
                <a:off x="1728" y="2640"/>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86" name="Line 112"/>
              <p:cNvSpPr>
                <a:spLocks noChangeShapeType="1"/>
              </p:cNvSpPr>
              <p:nvPr/>
            </p:nvSpPr>
            <p:spPr bwMode="auto">
              <a:xfrm>
                <a:off x="1728" y="2736"/>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87" name="Line 113"/>
              <p:cNvSpPr>
                <a:spLocks noChangeShapeType="1"/>
              </p:cNvSpPr>
              <p:nvPr/>
            </p:nvSpPr>
            <p:spPr bwMode="auto">
              <a:xfrm>
                <a:off x="1728" y="2832"/>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88" name="Line 114"/>
              <p:cNvSpPr>
                <a:spLocks noChangeShapeType="1"/>
              </p:cNvSpPr>
              <p:nvPr/>
            </p:nvSpPr>
            <p:spPr bwMode="auto">
              <a:xfrm>
                <a:off x="1728" y="2928"/>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89" name="Line 115"/>
              <p:cNvSpPr>
                <a:spLocks noChangeShapeType="1"/>
              </p:cNvSpPr>
              <p:nvPr/>
            </p:nvSpPr>
            <p:spPr bwMode="auto">
              <a:xfrm>
                <a:off x="1728" y="3024"/>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90" name="Line 116"/>
              <p:cNvSpPr>
                <a:spLocks noChangeShapeType="1"/>
              </p:cNvSpPr>
              <p:nvPr/>
            </p:nvSpPr>
            <p:spPr bwMode="auto">
              <a:xfrm>
                <a:off x="1728" y="3120"/>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91" name="Line 117"/>
              <p:cNvSpPr>
                <a:spLocks noChangeShapeType="1"/>
              </p:cNvSpPr>
              <p:nvPr/>
            </p:nvSpPr>
            <p:spPr bwMode="auto">
              <a:xfrm>
                <a:off x="1728" y="3216"/>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92" name="Line 118"/>
              <p:cNvSpPr>
                <a:spLocks noChangeShapeType="1"/>
              </p:cNvSpPr>
              <p:nvPr/>
            </p:nvSpPr>
            <p:spPr bwMode="auto">
              <a:xfrm>
                <a:off x="1728" y="3312"/>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93" name="Line 119"/>
              <p:cNvSpPr>
                <a:spLocks noChangeShapeType="1"/>
              </p:cNvSpPr>
              <p:nvPr/>
            </p:nvSpPr>
            <p:spPr bwMode="auto">
              <a:xfrm>
                <a:off x="1728" y="3408"/>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94" name="Line 120"/>
              <p:cNvSpPr>
                <a:spLocks noChangeShapeType="1"/>
              </p:cNvSpPr>
              <p:nvPr/>
            </p:nvSpPr>
            <p:spPr bwMode="auto">
              <a:xfrm>
                <a:off x="1728" y="3504"/>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95" name="Line 121"/>
              <p:cNvSpPr>
                <a:spLocks noChangeShapeType="1"/>
              </p:cNvSpPr>
              <p:nvPr/>
            </p:nvSpPr>
            <p:spPr bwMode="auto">
              <a:xfrm>
                <a:off x="1728" y="3600"/>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96" name="Line 122"/>
              <p:cNvSpPr>
                <a:spLocks noChangeShapeType="1"/>
              </p:cNvSpPr>
              <p:nvPr/>
            </p:nvSpPr>
            <p:spPr bwMode="auto">
              <a:xfrm>
                <a:off x="1728" y="3696"/>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197" name="Line 123"/>
              <p:cNvSpPr>
                <a:spLocks noChangeShapeType="1"/>
              </p:cNvSpPr>
              <p:nvPr/>
            </p:nvSpPr>
            <p:spPr bwMode="auto">
              <a:xfrm>
                <a:off x="1728" y="3792"/>
                <a:ext cx="384" cy="0"/>
              </a:xfrm>
              <a:prstGeom prst="line">
                <a:avLst/>
              </a:prstGeom>
              <a:noFill/>
              <a:ln w="19050">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TW" altLang="en-US"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grpSp>
      <p:sp>
        <p:nvSpPr>
          <p:cNvPr id="198" name="Text Box 125"/>
          <p:cNvSpPr txBox="1">
            <a:spLocks noChangeArrowheads="1"/>
          </p:cNvSpPr>
          <p:nvPr/>
        </p:nvSpPr>
        <p:spPr bwMode="auto">
          <a:xfrm>
            <a:off x="6418263" y="1801289"/>
            <a:ext cx="4038600" cy="822325"/>
          </a:xfrm>
          <a:prstGeom prst="rect">
            <a:avLst/>
          </a:prstGeom>
          <a:noFill/>
          <a:ln>
            <a:noFill/>
          </a:ln>
          <a:effectLst/>
          <a:extLst>
            <a:ext uri="{909E8E84-426E-40DD-AFC4-6F175D3DCCD1}">
              <a14:hiddenFill xmlns:a14="http://schemas.microsoft.com/office/drawing/2010/main">
                <a:solidFill>
                  <a:srgbClr val="6294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rPr>
              <a:t>Absolutely no type safety when connecting nets!</a:t>
            </a:r>
          </a:p>
        </p:txBody>
      </p:sp>
      <p:sp>
        <p:nvSpPr>
          <p:cNvPr id="4" name="矩形 3"/>
          <p:cNvSpPr/>
          <p:nvPr/>
        </p:nvSpPr>
        <p:spPr>
          <a:xfrm>
            <a:off x="6533864" y="2940050"/>
            <a:ext cx="41104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Courier New" panose="02070309020205020404" pitchFamily="49" charset="0"/>
              </a:rPr>
              <a:t>assign </a:t>
            </a:r>
            <a:r>
              <a:rPr kumimoji="0" lang="en-US" altLang="zh-TW" sz="1800" b="0"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Courier New" panose="02070309020205020404" pitchFamily="49" charset="0"/>
              </a:rPr>
              <a:t>small_net</a:t>
            </a:r>
            <a:r>
              <a:rPr kumimoji="0" lang="en-US" altLang="zh-TW" sz="18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Courier New" panose="02070309020205020404" pitchFamily="49" charset="0"/>
              </a:rPr>
              <a:t> = instruction;</a:t>
            </a:r>
            <a:endParaRPr kumimoji="0" lang="zh-TW" altLang="en-US" sz="18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endParaRPr>
          </a:p>
        </p:txBody>
      </p:sp>
      <p:sp>
        <p:nvSpPr>
          <p:cNvPr id="200" name="矩形 199"/>
          <p:cNvSpPr/>
          <p:nvPr/>
        </p:nvSpPr>
        <p:spPr>
          <a:xfrm>
            <a:off x="1276064" y="3004622"/>
            <a:ext cx="42370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Courier New" panose="02070309020205020404" pitchFamily="49" charset="0"/>
              </a:rPr>
              <a:t>assign </a:t>
            </a:r>
            <a:r>
              <a:rPr kumimoji="0" lang="en-US" altLang="zh-TW" sz="1800" b="0" i="0" u="none" strike="noStrike" kern="1200" cap="none" spc="0" normalizeH="0" baseline="0" noProof="0" dirty="0" err="1">
                <a:ln>
                  <a:noFill/>
                </a:ln>
                <a:solidFill>
                  <a:prstClr val="black"/>
                </a:solidFill>
                <a:effectLst/>
                <a:uLnTx/>
                <a:uFillTx/>
                <a:latin typeface="Consolas" panose="020B0609020204030204" pitchFamily="49" charset="0"/>
                <a:ea typeface="新細明體" panose="02020500000000000000" pitchFamily="18" charset="-120"/>
                <a:cs typeface="Courier New" panose="02070309020205020404" pitchFamily="49" charset="0"/>
              </a:rPr>
              <a:t>memory_req</a:t>
            </a:r>
            <a:r>
              <a:rPr kumimoji="0" lang="en-US" altLang="zh-TW" sz="18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cs typeface="Courier New" panose="02070309020205020404" pitchFamily="49" charset="0"/>
              </a:rPr>
              <a:t> = instruction;</a:t>
            </a:r>
            <a:endParaRPr kumimoji="0" lang="zh-TW" altLang="en-US" sz="1800" b="0" i="0" u="none" strike="noStrike" kern="1200" cap="none" spc="0" normalizeH="0" baseline="0" noProof="0" dirty="0">
              <a:ln>
                <a:noFill/>
              </a:ln>
              <a:solidFill>
                <a:prstClr val="black"/>
              </a:solidFill>
              <a:effectLst/>
              <a:uLnTx/>
              <a:uFillTx/>
              <a:latin typeface="Consolas" panose="020B0609020204030204" pitchFamily="49" charset="0"/>
              <a:ea typeface="新細明體" panose="02020500000000000000" pitchFamily="18" charset="-120"/>
            </a:endParaRPr>
          </a:p>
        </p:txBody>
      </p:sp>
      <p:sp>
        <p:nvSpPr>
          <p:cNvPr id="5" name="文字方塊 4"/>
          <p:cNvSpPr txBox="1"/>
          <p:nvPr/>
        </p:nvSpPr>
        <p:spPr>
          <a:xfrm>
            <a:off x="6843712" y="6098612"/>
            <a:ext cx="42722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rPr>
              <a:t>Only the lowest instruction[7:0] is assigned.</a:t>
            </a: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4075172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500"/>
                                        <p:tgtEl>
                                          <p:spTgt spid="17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Data Types: </a:t>
            </a:r>
            <a:r>
              <a:rPr lang="en-US" altLang="zh-TW" b="1">
                <a:latin typeface="Courier New" panose="02070309020205020404" pitchFamily="49" charset="0"/>
                <a:cs typeface="Courier New" panose="02070309020205020404" pitchFamily="49" charset="0"/>
              </a:rPr>
              <a:t>reg</a:t>
            </a:r>
            <a:endParaRPr lang="zh-TW" altLang="en-US" b="1" dirty="0">
              <a:latin typeface="Courier New" panose="02070309020205020404" pitchFamily="49" charset="0"/>
              <a:cs typeface="Courier New" panose="02070309020205020404" pitchFamily="49" charset="0"/>
            </a:endParaRPr>
          </a:p>
        </p:txBody>
      </p:sp>
      <p:sp>
        <p:nvSpPr>
          <p:cNvPr id="3" name="內容版面配置區 2"/>
          <p:cNvSpPr>
            <a:spLocks noGrp="1"/>
          </p:cNvSpPr>
          <p:nvPr>
            <p:ph idx="1"/>
          </p:nvPr>
        </p:nvSpPr>
        <p:spPr/>
        <p:txBody>
          <a:bodyPr/>
          <a:lstStyle/>
          <a:p>
            <a:pPr marL="355600" marR="5080" indent="-343535">
              <a:lnSpc>
                <a:spcPts val="3460"/>
              </a:lnSpc>
              <a:spcBef>
                <a:spcPts val="535"/>
              </a:spcBef>
              <a:buFont typeface="Arial"/>
              <a:buChar char="•"/>
              <a:tabLst>
                <a:tab pos="355600" algn="l"/>
                <a:tab pos="356235" algn="l"/>
                <a:tab pos="774700" algn="l"/>
              </a:tabLst>
            </a:pPr>
            <a:r>
              <a:rPr lang="en-US" altLang="zh-TW" sz="3200" dirty="0">
                <a:latin typeface="Calibri"/>
                <a:cs typeface="Calibri"/>
              </a:rPr>
              <a:t>A	</a:t>
            </a:r>
            <a:r>
              <a:rPr lang="en-US" altLang="zh-TW" sz="3200" spc="-15" dirty="0" err="1">
                <a:latin typeface="Calibri"/>
                <a:cs typeface="Calibri"/>
              </a:rPr>
              <a:t>reg</a:t>
            </a:r>
            <a:r>
              <a:rPr lang="en-US" altLang="zh-TW" sz="3200" spc="-15" dirty="0">
                <a:latin typeface="Calibri"/>
                <a:cs typeface="Calibri"/>
              </a:rPr>
              <a:t> </a:t>
            </a:r>
            <a:r>
              <a:rPr lang="en-US" altLang="zh-TW" sz="3200" spc="-10" dirty="0">
                <a:latin typeface="Calibri"/>
                <a:cs typeface="Calibri"/>
              </a:rPr>
              <a:t>(</a:t>
            </a:r>
            <a:r>
              <a:rPr lang="en-US" altLang="zh-TW" sz="3000" b="1" spc="-10" dirty="0" err="1">
                <a:solidFill>
                  <a:srgbClr val="FF0000"/>
                </a:solidFill>
                <a:latin typeface="Courier New" panose="02070309020205020404" pitchFamily="49" charset="0"/>
                <a:cs typeface="Courier New" panose="02070309020205020404" pitchFamily="49" charset="0"/>
              </a:rPr>
              <a:t>reg</a:t>
            </a:r>
            <a:r>
              <a:rPr lang="en-US" altLang="zh-TW" sz="3200" spc="-10" dirty="0">
                <a:latin typeface="Calibri"/>
                <a:cs typeface="Calibri"/>
              </a:rPr>
              <a:t>) </a:t>
            </a:r>
            <a:r>
              <a:rPr lang="en-US" altLang="zh-TW" sz="3200" spc="-20" dirty="0">
                <a:latin typeface="Calibri"/>
                <a:cs typeface="Calibri"/>
              </a:rPr>
              <a:t>stores </a:t>
            </a:r>
            <a:r>
              <a:rPr lang="en-US" altLang="zh-TW" sz="3200" spc="-5" dirty="0">
                <a:latin typeface="Calibri"/>
                <a:cs typeface="Calibri"/>
              </a:rPr>
              <a:t>its </a:t>
            </a:r>
            <a:r>
              <a:rPr lang="en-US" altLang="zh-TW" sz="3200" spc="-10" dirty="0">
                <a:latin typeface="Calibri"/>
                <a:cs typeface="Calibri"/>
              </a:rPr>
              <a:t>value </a:t>
            </a:r>
            <a:r>
              <a:rPr lang="en-US" altLang="zh-TW" sz="3200" spc="-15" dirty="0">
                <a:latin typeface="Calibri"/>
                <a:cs typeface="Calibri"/>
              </a:rPr>
              <a:t>from </a:t>
            </a:r>
            <a:r>
              <a:rPr lang="en-US" altLang="zh-TW" sz="3200" spc="-5" dirty="0">
                <a:latin typeface="Calibri"/>
                <a:cs typeface="Calibri"/>
              </a:rPr>
              <a:t>one  assignment </a:t>
            </a:r>
            <a:r>
              <a:rPr lang="en-US" altLang="zh-TW" sz="3200" spc="-25" dirty="0">
                <a:latin typeface="Calibri"/>
                <a:cs typeface="Calibri"/>
              </a:rPr>
              <a:t>to </a:t>
            </a:r>
            <a:r>
              <a:rPr lang="en-US" altLang="zh-TW" sz="3200" dirty="0">
                <a:latin typeface="Calibri"/>
                <a:cs typeface="Calibri"/>
              </a:rPr>
              <a:t>the </a:t>
            </a:r>
            <a:r>
              <a:rPr lang="en-US" altLang="zh-TW" sz="3200" spc="-10" dirty="0">
                <a:latin typeface="Calibri"/>
                <a:cs typeface="Calibri"/>
              </a:rPr>
              <a:t>next </a:t>
            </a:r>
            <a:r>
              <a:rPr lang="en-US" altLang="zh-TW" sz="3200" spc="-5" dirty="0">
                <a:latin typeface="Calibri"/>
                <a:cs typeface="Calibri"/>
              </a:rPr>
              <a:t>(model </a:t>
            </a:r>
            <a:r>
              <a:rPr lang="en-US" altLang="zh-TW" sz="3200" spc="-20" dirty="0">
                <a:latin typeface="Calibri"/>
                <a:cs typeface="Calibri"/>
              </a:rPr>
              <a:t>data </a:t>
            </a:r>
            <a:r>
              <a:rPr lang="en-US" altLang="zh-TW" sz="3200" spc="-25" dirty="0">
                <a:latin typeface="Calibri"/>
                <a:cs typeface="Calibri"/>
              </a:rPr>
              <a:t>storage  </a:t>
            </a:r>
            <a:r>
              <a:rPr lang="en-US" altLang="zh-TW" sz="3200" spc="-5" dirty="0">
                <a:latin typeface="Calibri"/>
                <a:cs typeface="Calibri"/>
              </a:rPr>
              <a:t>elements)</a:t>
            </a:r>
            <a:endParaRPr lang="en-US" altLang="zh-TW" sz="3200" dirty="0">
              <a:latin typeface="Calibri"/>
              <a:cs typeface="Calibri"/>
            </a:endParaRPr>
          </a:p>
          <a:p>
            <a:pPr marL="756285" lvl="1" indent="-287020">
              <a:spcBef>
                <a:spcPts val="295"/>
              </a:spcBef>
              <a:buFont typeface="Arial"/>
              <a:buChar char="–"/>
              <a:tabLst>
                <a:tab pos="756920" algn="l"/>
              </a:tabLst>
            </a:pPr>
            <a:r>
              <a:rPr lang="en-US" altLang="zh-TW" sz="2800" spc="-5" dirty="0">
                <a:latin typeface="Calibri"/>
                <a:cs typeface="Calibri"/>
              </a:rPr>
              <a:t>Don’t </a:t>
            </a:r>
            <a:r>
              <a:rPr lang="en-US" altLang="zh-TW" sz="2800" spc="-10" dirty="0">
                <a:latin typeface="Calibri"/>
                <a:cs typeface="Calibri"/>
              </a:rPr>
              <a:t>confuse </a:t>
            </a:r>
            <a:r>
              <a:rPr lang="en-US" altLang="zh-TW" sz="2600" b="1" dirty="0" err="1">
                <a:solidFill>
                  <a:srgbClr val="FF0000"/>
                </a:solidFill>
                <a:latin typeface="Courier New" panose="02070309020205020404" pitchFamily="49" charset="0"/>
                <a:cs typeface="Courier New" panose="02070309020205020404" pitchFamily="49" charset="0"/>
              </a:rPr>
              <a:t>reg</a:t>
            </a:r>
            <a:r>
              <a:rPr lang="en-US" altLang="zh-TW" sz="2600" spc="-755" dirty="0">
                <a:solidFill>
                  <a:srgbClr val="006FC0"/>
                </a:solidFill>
                <a:latin typeface="Consolas"/>
                <a:cs typeface="Consolas"/>
              </a:rPr>
              <a:t> </a:t>
            </a:r>
            <a:r>
              <a:rPr lang="en-US" altLang="zh-TW" sz="2800" spc="-5" dirty="0">
                <a:latin typeface="Calibri"/>
                <a:cs typeface="Calibri"/>
              </a:rPr>
              <a:t>with </a:t>
            </a:r>
            <a:r>
              <a:rPr lang="en-US" altLang="zh-TW" sz="2800" i="1" spc="-15" dirty="0">
                <a:latin typeface="Calibri"/>
                <a:cs typeface="Calibri"/>
              </a:rPr>
              <a:t>register (DFF)</a:t>
            </a:r>
          </a:p>
          <a:p>
            <a:pPr marL="1156335" lvl="2" indent="-287020">
              <a:spcBef>
                <a:spcPts val="295"/>
              </a:spcBef>
              <a:buFont typeface="Arial"/>
              <a:buChar char="–"/>
              <a:tabLst>
                <a:tab pos="756920" algn="l"/>
              </a:tabLst>
            </a:pPr>
            <a:r>
              <a:rPr lang="en-US" altLang="zh-TW" sz="2400" i="1" spc="-15" dirty="0">
                <a:latin typeface="Calibri"/>
                <a:cs typeface="Calibri"/>
              </a:rPr>
              <a:t>synthesized to a register (DFF) or a physical wire (interconnection) according its behavior.</a:t>
            </a:r>
          </a:p>
          <a:p>
            <a:pPr marL="756285" lvl="1" indent="-287020">
              <a:spcBef>
                <a:spcPts val="350"/>
              </a:spcBef>
              <a:buFont typeface="Arial"/>
              <a:buChar char="–"/>
              <a:tabLst>
                <a:tab pos="756920" algn="l"/>
              </a:tabLst>
            </a:pPr>
            <a:r>
              <a:rPr lang="en-US" altLang="zh-TW" sz="2800" spc="-20" dirty="0">
                <a:latin typeface="Calibri"/>
                <a:cs typeface="Calibri"/>
              </a:rPr>
              <a:t>Default </a:t>
            </a:r>
            <a:r>
              <a:rPr lang="en-US" altLang="zh-TW" sz="2800" spc="-10" dirty="0">
                <a:latin typeface="Calibri"/>
                <a:cs typeface="Calibri"/>
              </a:rPr>
              <a:t>value is</a:t>
            </a:r>
            <a:r>
              <a:rPr lang="en-US" altLang="zh-TW" sz="2800" spc="40" dirty="0">
                <a:latin typeface="Calibri"/>
                <a:cs typeface="Calibri"/>
              </a:rPr>
              <a:t> </a:t>
            </a:r>
            <a:r>
              <a:rPr lang="en-US" altLang="zh-TW" sz="2800" spc="-5" dirty="0">
                <a:solidFill>
                  <a:srgbClr val="FF0000"/>
                </a:solidFill>
                <a:latin typeface="Consolas"/>
                <a:cs typeface="Consolas"/>
              </a:rPr>
              <a:t>X (unknown)</a:t>
            </a:r>
            <a:endParaRPr lang="en-US" altLang="zh-TW" sz="2800" dirty="0">
              <a:solidFill>
                <a:srgbClr val="FF0000"/>
              </a:solidFill>
              <a:latin typeface="Consolas"/>
              <a:cs typeface="Consolas"/>
            </a:endParaRPr>
          </a:p>
          <a:p>
            <a:pPr marL="756285" lvl="1" indent="-287020">
              <a:spcBef>
                <a:spcPts val="325"/>
              </a:spcBef>
              <a:buFont typeface="Arial"/>
              <a:buChar char="–"/>
              <a:tabLst>
                <a:tab pos="756920" algn="l"/>
              </a:tabLst>
            </a:pPr>
            <a:r>
              <a:rPr lang="en-US" altLang="zh-TW" sz="2800" spc="-20" dirty="0">
                <a:latin typeface="Calibri"/>
                <a:cs typeface="Calibri"/>
              </a:rPr>
              <a:t>Default range </a:t>
            </a:r>
            <a:r>
              <a:rPr lang="en-US" altLang="zh-TW" sz="2800" spc="-5" dirty="0">
                <a:latin typeface="Calibri"/>
                <a:cs typeface="Calibri"/>
              </a:rPr>
              <a:t>is </a:t>
            </a:r>
            <a:r>
              <a:rPr lang="en-US" altLang="zh-TW" sz="2800" spc="-10" dirty="0">
                <a:latin typeface="Calibri"/>
                <a:cs typeface="Calibri"/>
              </a:rPr>
              <a:t>one</a:t>
            </a:r>
            <a:r>
              <a:rPr lang="en-US" altLang="zh-TW" sz="2800" spc="55" dirty="0">
                <a:latin typeface="Calibri"/>
                <a:cs typeface="Calibri"/>
              </a:rPr>
              <a:t> </a:t>
            </a:r>
            <a:r>
              <a:rPr lang="en-US" altLang="zh-TW" sz="2800" spc="-10" dirty="0">
                <a:latin typeface="Calibri"/>
                <a:cs typeface="Calibri"/>
              </a:rPr>
              <a:t>bit</a:t>
            </a:r>
            <a:endParaRPr lang="en-US" altLang="zh-TW" sz="2800" dirty="0">
              <a:latin typeface="Calibri"/>
              <a:cs typeface="Calibri"/>
            </a:endParaRPr>
          </a:p>
          <a:p>
            <a:pPr marL="756285" marR="570865" lvl="1" indent="-287020">
              <a:lnSpc>
                <a:spcPts val="3020"/>
              </a:lnSpc>
              <a:spcBef>
                <a:spcPts val="720"/>
              </a:spcBef>
              <a:buFont typeface="Arial"/>
              <a:buChar char="–"/>
              <a:tabLst>
                <a:tab pos="756920" algn="l"/>
              </a:tabLst>
            </a:pPr>
            <a:r>
              <a:rPr lang="en-US" altLang="zh-TW" sz="2800" spc="-15" dirty="0">
                <a:latin typeface="Calibri"/>
                <a:cs typeface="Calibri"/>
              </a:rPr>
              <a:t>By </a:t>
            </a:r>
            <a:r>
              <a:rPr lang="en-US" altLang="zh-TW" sz="2800" spc="-20" dirty="0">
                <a:latin typeface="Calibri"/>
                <a:cs typeface="Calibri"/>
              </a:rPr>
              <a:t>default are </a:t>
            </a:r>
            <a:r>
              <a:rPr lang="en-US" altLang="zh-TW" sz="2800" spc="-10" dirty="0">
                <a:solidFill>
                  <a:srgbClr val="FF0000"/>
                </a:solidFill>
                <a:latin typeface="Calibri"/>
                <a:cs typeface="Calibri"/>
              </a:rPr>
              <a:t>unsigned</a:t>
            </a:r>
            <a:r>
              <a:rPr lang="en-US" altLang="zh-TW" sz="2800" spc="-10" dirty="0">
                <a:latin typeface="Calibri"/>
                <a:cs typeface="Calibri"/>
              </a:rPr>
              <a:t>, but can </a:t>
            </a:r>
            <a:r>
              <a:rPr lang="en-US" altLang="zh-TW" sz="2800" spc="-5" dirty="0">
                <a:latin typeface="Calibri"/>
                <a:cs typeface="Calibri"/>
              </a:rPr>
              <a:t>be </a:t>
            </a:r>
            <a:r>
              <a:rPr lang="en-US" altLang="zh-TW" sz="2800" spc="-15" dirty="0">
                <a:latin typeface="Calibri"/>
                <a:cs typeface="Calibri"/>
              </a:rPr>
              <a:t>declare  </a:t>
            </a:r>
            <a:r>
              <a:rPr lang="en-US" altLang="zh-TW" sz="2800" spc="-10" dirty="0">
                <a:latin typeface="Calibri"/>
                <a:cs typeface="Calibri"/>
              </a:rPr>
              <a:t>signed, using </a:t>
            </a:r>
            <a:r>
              <a:rPr lang="en-US" altLang="zh-TW" sz="2800" spc="-25" dirty="0">
                <a:latin typeface="Calibri"/>
                <a:cs typeface="Calibri"/>
              </a:rPr>
              <a:t>keyword</a:t>
            </a:r>
            <a:r>
              <a:rPr lang="en-US" altLang="zh-TW" sz="2800" spc="50" dirty="0">
                <a:latin typeface="Calibri"/>
                <a:cs typeface="Calibri"/>
              </a:rPr>
              <a:t> </a:t>
            </a:r>
            <a:r>
              <a:rPr lang="en-US" altLang="zh-TW" b="1" dirty="0">
                <a:solidFill>
                  <a:srgbClr val="FF0000"/>
                </a:solidFill>
                <a:latin typeface="Courier New" panose="02070309020205020404" pitchFamily="49" charset="0"/>
                <a:cs typeface="Courier New" panose="02070309020205020404" pitchFamily="49" charset="0"/>
              </a:rPr>
              <a:t>signed</a:t>
            </a:r>
          </a:p>
          <a:p>
            <a:pPr marL="756285" marR="570865" lvl="1" indent="-287020">
              <a:lnSpc>
                <a:spcPts val="3020"/>
              </a:lnSpc>
              <a:spcBef>
                <a:spcPts val="720"/>
              </a:spcBef>
              <a:buFont typeface="Arial"/>
              <a:buChar char="–"/>
              <a:tabLst>
                <a:tab pos="756920" algn="l"/>
              </a:tabLst>
            </a:pPr>
            <a:r>
              <a:rPr kumimoji="1" lang="en-US" altLang="zh-TW" dirty="0">
                <a:solidFill>
                  <a:schemeClr val="tx1"/>
                </a:solidFill>
                <a:latin typeface="Tahoma" panose="020B0604030504040204" pitchFamily="34" charset="0"/>
                <a:ea typeface="新細明體" panose="02020500000000000000" pitchFamily="18" charset="-120"/>
              </a:rPr>
              <a:t>Used for RHS variables in </a:t>
            </a:r>
            <a:r>
              <a:rPr kumimoji="1" lang="en-US" altLang="zh-TW" b="1" dirty="0">
                <a:solidFill>
                  <a:srgbClr val="FF0000"/>
                </a:solidFill>
                <a:latin typeface="Courier New" panose="02070309020205020404" pitchFamily="49" charset="0"/>
                <a:ea typeface="新細明體" panose="02020500000000000000" pitchFamily="18" charset="-120"/>
                <a:cs typeface="Courier New" panose="02070309020205020404" pitchFamily="49" charset="0"/>
              </a:rPr>
              <a:t>always/initial</a:t>
            </a:r>
            <a:r>
              <a:rPr kumimoji="1" lang="en-US" altLang="zh-TW" dirty="0">
                <a:solidFill>
                  <a:srgbClr val="FF0000"/>
                </a:solidFill>
                <a:latin typeface="Tahoma" panose="020B0604030504040204" pitchFamily="34" charset="0"/>
                <a:ea typeface="新細明體" panose="02020500000000000000" pitchFamily="18" charset="-120"/>
              </a:rPr>
              <a:t> </a:t>
            </a:r>
            <a:r>
              <a:rPr kumimoji="1" lang="en-US" altLang="zh-TW" dirty="0">
                <a:solidFill>
                  <a:schemeClr val="tx1"/>
                </a:solidFill>
                <a:latin typeface="Tahoma" panose="020B0604030504040204" pitchFamily="34" charset="0"/>
                <a:ea typeface="新細明體" panose="02020500000000000000" pitchFamily="18" charset="-120"/>
              </a:rPr>
              <a:t>procedural</a:t>
            </a:r>
            <a:r>
              <a:rPr kumimoji="1" lang="en-US" altLang="zh-TW" dirty="0">
                <a:solidFill>
                  <a:srgbClr val="FF0000"/>
                </a:solidFill>
                <a:latin typeface="Tahoma" panose="020B0604030504040204" pitchFamily="34" charset="0"/>
                <a:ea typeface="新細明體" panose="02020500000000000000" pitchFamily="18" charset="-120"/>
              </a:rPr>
              <a:t> </a:t>
            </a:r>
            <a:r>
              <a:rPr kumimoji="1" lang="en-US" altLang="zh-TW" dirty="0">
                <a:solidFill>
                  <a:schemeClr val="tx1"/>
                </a:solidFill>
                <a:latin typeface="Tahoma" panose="020B0604030504040204" pitchFamily="34" charset="0"/>
                <a:ea typeface="新細明體" panose="02020500000000000000" pitchFamily="18" charset="-120"/>
              </a:rPr>
              <a:t>statements</a:t>
            </a:r>
          </a:p>
          <a:p>
            <a:pPr marL="756285" marR="570865" lvl="1" indent="-287020">
              <a:lnSpc>
                <a:spcPts val="3020"/>
              </a:lnSpc>
              <a:spcBef>
                <a:spcPts val="720"/>
              </a:spcBef>
              <a:buFont typeface="Arial"/>
              <a:buChar char="–"/>
              <a:tabLst>
                <a:tab pos="756920" algn="l"/>
              </a:tabLst>
            </a:pPr>
            <a:endParaRPr lang="en-US" altLang="zh-TW" b="1" dirty="0">
              <a:solidFill>
                <a:srgbClr val="FF0000"/>
              </a:solidFill>
              <a:latin typeface="Courier New" panose="02070309020205020404" pitchFamily="49" charset="0"/>
              <a:cs typeface="Courier New" panose="02070309020205020404" pitchFamily="49" charset="0"/>
            </a:endParaRPr>
          </a:p>
          <a:p>
            <a:endParaRPr lang="zh-TW" altLang="en-US" dirty="0"/>
          </a:p>
        </p:txBody>
      </p:sp>
      <p:sp>
        <p:nvSpPr>
          <p:cNvPr id="5" name="矩形 4"/>
          <p:cNvSpPr/>
          <p:nvPr/>
        </p:nvSpPr>
        <p:spPr>
          <a:xfrm>
            <a:off x="479376" y="5757774"/>
            <a:ext cx="10020692" cy="1200329"/>
          </a:xfrm>
          <a:prstGeom prst="rect">
            <a:avLst/>
          </a:prstGeom>
          <a:ln>
            <a:solidFill>
              <a:schemeClr val="tx1"/>
            </a:solidFill>
          </a:ln>
        </p:spPr>
        <p:txBody>
          <a:bodyPr wrap="non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reg</a:t>
            </a: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        c, d;   // 1-bit c and 1-bit 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reg</a:t>
            </a: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 [7:0]  a;      // 8-bit a with </a:t>
            </a:r>
            <a:r>
              <a:rPr kumimoji="0" lang="en-US" altLang="zh-TW" sz="1800" b="0" i="0" u="none" strike="noStrike" kern="1200" cap="none" spc="0" normalizeH="0" baseline="0" noProof="0" dirty="0" err="1">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msb</a:t>
            </a: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=a[7] and </a:t>
            </a:r>
            <a:r>
              <a:rPr kumimoji="0" lang="en-US" altLang="zh-TW" sz="1800" b="0" i="0" u="none" strike="noStrike" kern="1200" cap="none" spc="0" normalizeH="0" baseline="0" noProof="0" dirty="0" err="1">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lsb</a:t>
            </a: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=a[0]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reg</a:t>
            </a: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 [0:7]  a;      // 8-bit a with </a:t>
            </a:r>
            <a:r>
              <a:rPr kumimoji="0" lang="en-US" altLang="zh-TW" sz="1800" b="0" i="0" u="none" strike="noStrike" kern="1200" cap="none" spc="0" normalizeH="0" baseline="0" noProof="0" dirty="0" err="1">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msb</a:t>
            </a: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=a[0] and </a:t>
            </a:r>
            <a:r>
              <a:rPr kumimoji="0" lang="en-US" altLang="zh-TW" sz="1800" b="0" i="0" u="none" strike="noStrike" kern="1200" cap="none" spc="0" normalizeH="0" baseline="0" noProof="0" dirty="0" err="1">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lsb</a:t>
            </a:r>
            <a:r>
              <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rPr>
              <a:t>=a[7], </a:t>
            </a:r>
            <a:r>
              <a:rPr kumimoji="0" lang="en-US" altLang="zh-TW" sz="1800" b="1" i="0" u="none" strike="noStrike" kern="1200" cap="none" spc="0" normalizeH="0" baseline="0" noProof="0" dirty="0">
                <a:ln>
                  <a:noFill/>
                </a:ln>
                <a:solidFill>
                  <a:srgbClr val="FF0000"/>
                </a:solidFill>
                <a:effectLst/>
                <a:uLnTx/>
                <a:uFillTx/>
                <a:latin typeface="Courier New" panose="02070309020205020404" pitchFamily="49" charset="0"/>
                <a:ea typeface="新細明體" panose="02020500000000000000" pitchFamily="18" charset="-120"/>
                <a:cs typeface="Courier New" panose="02070309020205020404" pitchFamily="49" charset="0"/>
              </a:rPr>
              <a:t>avoid this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Courier New" panose="02070309020205020404" pitchFamily="49" charset="0"/>
              <a:ea typeface="新細明體" panose="02020500000000000000" pitchFamily="18" charset="-120"/>
              <a:cs typeface="Courier New" panose="02070309020205020404" pitchFamily="49" charset="0"/>
            </a:endParaRPr>
          </a:p>
        </p:txBody>
      </p:sp>
    </p:spTree>
    <p:extLst>
      <p:ext uri="{BB962C8B-B14F-4D97-AF65-F5344CB8AC3E}">
        <p14:creationId xmlns:p14="http://schemas.microsoft.com/office/powerpoint/2010/main" val="40378167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82" name="Rectangle 2"/>
          <p:cNvSpPr>
            <a:spLocks noGrp="1" noChangeArrowheads="1"/>
          </p:cNvSpPr>
          <p:nvPr>
            <p:ph type="title"/>
          </p:nvPr>
        </p:nvSpPr>
        <p:spPr>
          <a:noFill/>
          <a:ln/>
        </p:spPr>
        <p:txBody>
          <a:bodyPr>
            <a:normAutofit/>
          </a:bodyPr>
          <a:lstStyle/>
          <a:p>
            <a:r>
              <a:rPr lang="en-US" altLang="zh-TW" dirty="0"/>
              <a:t>Explicitly vs. Implicitly</a:t>
            </a:r>
          </a:p>
        </p:txBody>
      </p:sp>
      <p:sp>
        <p:nvSpPr>
          <p:cNvPr id="5" name="內容版面配置區 4">
            <a:extLst>
              <a:ext uri="{FF2B5EF4-FFF2-40B4-BE49-F238E27FC236}">
                <a16:creationId xmlns:a16="http://schemas.microsoft.com/office/drawing/2014/main" id="{866335DC-BF3C-3C6C-5393-310FEC586981}"/>
              </a:ext>
            </a:extLst>
          </p:cNvPr>
          <p:cNvSpPr>
            <a:spLocks noGrp="1"/>
          </p:cNvSpPr>
          <p:nvPr>
            <p:ph idx="1"/>
          </p:nvPr>
        </p:nvSpPr>
        <p:spPr>
          <a:xfrm>
            <a:off x="609600" y="1357315"/>
            <a:ext cx="10972800" cy="1567630"/>
          </a:xfrm>
        </p:spPr>
        <p:txBody>
          <a:bodyPr>
            <a:normAutofit fontScale="92500" lnSpcReduction="20000"/>
          </a:bodyPr>
          <a:lstStyle/>
          <a:p>
            <a:r>
              <a:rPr lang="en-US" dirty="0">
                <a:solidFill>
                  <a:srgbClr val="FF0000"/>
                </a:solidFill>
              </a:rPr>
              <a:t>Explicitly</a:t>
            </a:r>
            <a:r>
              <a:rPr lang="en-US" dirty="0"/>
              <a:t> declared with a declaration in your Verilog code. </a:t>
            </a:r>
          </a:p>
          <a:p>
            <a:r>
              <a:rPr lang="en-US" dirty="0">
                <a:solidFill>
                  <a:srgbClr val="FF0000"/>
                </a:solidFill>
              </a:rPr>
              <a:t>Implicitly</a:t>
            </a:r>
            <a:r>
              <a:rPr lang="en-US" dirty="0"/>
              <a:t> declared with no declaration when used to connect structural building blocks in your code. Implicit declaration is always a net type "</a:t>
            </a:r>
            <a:r>
              <a:rPr lang="en-US" u="sng" dirty="0"/>
              <a:t>wire</a:t>
            </a:r>
            <a:r>
              <a:rPr lang="en-US" dirty="0"/>
              <a:t>" and is </a:t>
            </a:r>
            <a:r>
              <a:rPr lang="en-US" u="sng" dirty="0"/>
              <a:t>one bit </a:t>
            </a:r>
            <a:r>
              <a:rPr lang="en-US" dirty="0"/>
              <a:t>wide. </a:t>
            </a:r>
          </a:p>
          <a:p>
            <a:endParaRPr lang="en-US" dirty="0"/>
          </a:p>
        </p:txBody>
      </p:sp>
      <p:sp>
        <p:nvSpPr>
          <p:cNvPr id="13"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03F0D-4510-4F8D-A41D-C75B4283D395}" type="slidenum">
              <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graphicFrame>
        <p:nvGraphicFramePr>
          <p:cNvPr id="1300484" name="Object 4"/>
          <p:cNvGraphicFramePr>
            <a:graphicFrameLocks noChangeAspect="1"/>
          </p:cNvGraphicFramePr>
          <p:nvPr/>
        </p:nvGraphicFramePr>
        <p:xfrm>
          <a:off x="4237039" y="2749823"/>
          <a:ext cx="3443287" cy="1066800"/>
        </p:xfrm>
        <a:graphic>
          <a:graphicData uri="http://schemas.openxmlformats.org/presentationml/2006/ole">
            <mc:AlternateContent xmlns:mc="http://schemas.openxmlformats.org/markup-compatibility/2006">
              <mc:Choice xmlns:v="urn:schemas-microsoft-com:vml" Requires="v">
                <p:oleObj name="Visio" r:id="rId2" imgW="2853233" imgH="946404" progId="">
                  <p:embed/>
                </p:oleObj>
              </mc:Choice>
              <mc:Fallback>
                <p:oleObj name="Visio" r:id="rId2" imgW="2853233" imgH="946404" progId="">
                  <p:embed/>
                  <p:pic>
                    <p:nvPicPr>
                      <p:cNvPr id="130048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7039" y="2749823"/>
                        <a:ext cx="34432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485" name="Text Box 5"/>
          <p:cNvSpPr txBox="1">
            <a:spLocks noChangeArrowheads="1"/>
          </p:cNvSpPr>
          <p:nvPr/>
        </p:nvSpPr>
        <p:spPr bwMode="auto">
          <a:xfrm>
            <a:off x="3009901" y="4377010"/>
            <a:ext cx="2506663" cy="2292350"/>
          </a:xfrm>
          <a:prstGeom prst="rect">
            <a:avLst/>
          </a:prstGeom>
          <a:noFill/>
          <a:ln w="9525">
            <a:noFill/>
            <a:miter lim="800000"/>
            <a:headEnd/>
            <a:tailEnd/>
          </a:ln>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module buf2 (a, b);</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output b;</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input  a;</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a:t>
            </a:r>
            <a:r>
              <a:rPr kumimoji="0" lang="en-US" altLang="zh-TW" sz="1600" b="1" i="0" u="none" strike="noStrike" kern="1200" cap="none" spc="0" normalizeH="0" baseline="0" noProof="0">
                <a:ln>
                  <a:noFill/>
                </a:ln>
                <a:solidFill>
                  <a:srgbClr val="FF0000"/>
                </a:solidFill>
                <a:effectLst/>
                <a:uLnTx/>
                <a:uFillTx/>
                <a:latin typeface="Courier New" pitchFamily="49" charset="0"/>
                <a:ea typeface="新細明體" panose="02020500000000000000" pitchFamily="18" charset="-120"/>
                <a:cs typeface="+mn-cs"/>
              </a:rPr>
              <a:t>wire</a:t>
            </a: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a, b, t;</a:t>
            </a:r>
          </a:p>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not (t, a);</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not (b, t);</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endmodule</a:t>
            </a:r>
          </a:p>
        </p:txBody>
      </p:sp>
      <p:sp>
        <p:nvSpPr>
          <p:cNvPr id="1300486" name="Text Box 6"/>
          <p:cNvSpPr txBox="1">
            <a:spLocks noChangeArrowheads="1"/>
          </p:cNvSpPr>
          <p:nvPr/>
        </p:nvSpPr>
        <p:spPr bwMode="auto">
          <a:xfrm>
            <a:off x="6742113" y="4377010"/>
            <a:ext cx="2506662" cy="2292350"/>
          </a:xfrm>
          <a:prstGeom prst="rect">
            <a:avLst/>
          </a:prstGeom>
          <a:noFill/>
          <a:ln w="9525">
            <a:noFill/>
            <a:miter lim="800000"/>
            <a:headEnd/>
            <a:tailEnd/>
          </a:ln>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module buf2 (a, b);</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output b;</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input  a;</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not (t, a);</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  not (b, t);</a:t>
            </a:r>
          </a:p>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prstClr val="black"/>
                </a:solidFill>
                <a:effectLst/>
                <a:uLnTx/>
                <a:uFillTx/>
                <a:latin typeface="Courier New" pitchFamily="49" charset="0"/>
                <a:ea typeface="新細明體" panose="02020500000000000000" pitchFamily="18" charset="-120"/>
                <a:cs typeface="+mn-cs"/>
              </a:rPr>
              <a:t>endmodule</a:t>
            </a:r>
          </a:p>
        </p:txBody>
      </p:sp>
      <p:sp>
        <p:nvSpPr>
          <p:cNvPr id="1300487" name="Text Box 7"/>
          <p:cNvSpPr txBox="1">
            <a:spLocks noChangeArrowheads="1"/>
          </p:cNvSpPr>
          <p:nvPr/>
        </p:nvSpPr>
        <p:spPr bwMode="auto">
          <a:xfrm>
            <a:off x="3154224" y="3873773"/>
            <a:ext cx="2208490" cy="369332"/>
          </a:xfrm>
          <a:prstGeom prst="rect">
            <a:avLst/>
          </a:prstGeom>
          <a:noFill/>
          <a:ln w="9525">
            <a:noFill/>
            <a:miter lim="800000"/>
            <a:headEnd/>
            <a:tailEnd/>
          </a:ln>
          <a:effectLst/>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zh-TW" sz="1800" b="1" i="0" u="none" strike="noStrike" kern="1200" cap="none" spc="0" normalizeH="0" baseline="0" noProof="0">
                <a:ln>
                  <a:noFill/>
                </a:ln>
                <a:solidFill>
                  <a:srgbClr val="FF0000"/>
                </a:solidFill>
                <a:effectLst/>
                <a:uLnTx/>
                <a:uFillTx/>
                <a:latin typeface="Calibri"/>
                <a:ea typeface="新細明體" panose="02020500000000000000" pitchFamily="18" charset="-120"/>
                <a:cs typeface="+mn-cs"/>
              </a:rPr>
              <a:t>Explicit</a:t>
            </a:r>
            <a:r>
              <a:rPr kumimoji="0" lang="en-US" altLang="zh-TW" sz="1800" b="1"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 declarations :</a:t>
            </a:r>
          </a:p>
        </p:txBody>
      </p:sp>
      <p:sp>
        <p:nvSpPr>
          <p:cNvPr id="1300488" name="Text Box 8"/>
          <p:cNvSpPr txBox="1">
            <a:spLocks noChangeArrowheads="1"/>
          </p:cNvSpPr>
          <p:nvPr/>
        </p:nvSpPr>
        <p:spPr bwMode="auto">
          <a:xfrm>
            <a:off x="6526213" y="3873773"/>
            <a:ext cx="2238946" cy="369332"/>
          </a:xfrm>
          <a:prstGeom prst="rect">
            <a:avLst/>
          </a:prstGeom>
          <a:noFill/>
          <a:ln w="9525">
            <a:noFill/>
            <a:miter lim="800000"/>
            <a:headEnd/>
            <a:tailEnd/>
          </a:ln>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TW" sz="1800" b="1" i="0" u="none" strike="noStrike" kern="1200" cap="none" spc="0" normalizeH="0" baseline="0" noProof="0">
                <a:ln>
                  <a:noFill/>
                </a:ln>
                <a:solidFill>
                  <a:srgbClr val="FF0000"/>
                </a:solidFill>
                <a:effectLst/>
                <a:uLnTx/>
                <a:uFillTx/>
                <a:latin typeface="Calibri"/>
                <a:ea typeface="新細明體" panose="02020500000000000000" pitchFamily="18" charset="-120"/>
                <a:cs typeface="+mn-cs"/>
              </a:rPr>
              <a:t>Implicit </a:t>
            </a:r>
            <a:r>
              <a:rPr kumimoji="0" lang="en-US" altLang="zh-TW" sz="1800" b="1" i="0" u="none" strike="noStrike" kern="1200" cap="none" spc="0" normalizeH="0" baseline="0" noProof="0">
                <a:ln>
                  <a:noFill/>
                </a:ln>
                <a:solidFill>
                  <a:prstClr val="black"/>
                </a:solidFill>
                <a:effectLst/>
                <a:uLnTx/>
                <a:uFillTx/>
                <a:latin typeface="Calibri"/>
                <a:ea typeface="新細明體" panose="02020500000000000000" pitchFamily="18" charset="-120"/>
                <a:cs typeface="+mn-cs"/>
              </a:rPr>
              <a:t>declarations :</a:t>
            </a:r>
          </a:p>
        </p:txBody>
      </p:sp>
      <p:sp>
        <p:nvSpPr>
          <p:cNvPr id="1300493" name="Line 13"/>
          <p:cNvSpPr>
            <a:spLocks noChangeShapeType="1"/>
          </p:cNvSpPr>
          <p:nvPr/>
        </p:nvSpPr>
        <p:spPr bwMode="auto">
          <a:xfrm flipH="1">
            <a:off x="3863976" y="5313636"/>
            <a:ext cx="360363" cy="142875"/>
          </a:xfrm>
          <a:prstGeom prst="line">
            <a:avLst/>
          </a:prstGeom>
          <a:noFill/>
          <a:ln w="25400">
            <a:solidFill>
              <a:srgbClr val="008000"/>
            </a:solidFill>
            <a:prstDash val="sysDot"/>
            <a:round/>
            <a:headEnd/>
            <a:tailEnd type="triangle" w="lg"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300494" name="Text Box 14"/>
          <p:cNvSpPr txBox="1">
            <a:spLocks noChangeArrowheads="1"/>
          </p:cNvSpPr>
          <p:nvPr/>
        </p:nvSpPr>
        <p:spPr bwMode="auto">
          <a:xfrm>
            <a:off x="4008439" y="5096148"/>
            <a:ext cx="1296987" cy="336550"/>
          </a:xfrm>
          <a:prstGeom prst="rect">
            <a:avLst/>
          </a:prstGeom>
          <a:noFill/>
          <a:ln w="25400" algn="ctr">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TW" altLang="en-US" sz="1600" b="1" i="0" u="none" strike="noStrike" kern="1200" cap="none" spc="0" normalizeH="0" baseline="0" noProof="0">
                <a:ln>
                  <a:noFill/>
                </a:ln>
                <a:solidFill>
                  <a:srgbClr val="008000"/>
                </a:solidFill>
                <a:effectLst/>
                <a:uLnTx/>
                <a:uFillTx/>
                <a:latin typeface="Calibri"/>
                <a:ea typeface="標楷體" pitchFamily="65" charset="-120"/>
                <a:cs typeface="+mn-cs"/>
              </a:rPr>
              <a:t>明確宣告</a:t>
            </a:r>
          </a:p>
        </p:txBody>
      </p:sp>
      <p:sp>
        <p:nvSpPr>
          <p:cNvPr id="1300496" name="Text Box 16"/>
          <p:cNvSpPr txBox="1">
            <a:spLocks noChangeArrowheads="1"/>
          </p:cNvSpPr>
          <p:nvPr/>
        </p:nvSpPr>
        <p:spPr bwMode="auto">
          <a:xfrm>
            <a:off x="8545514" y="5600974"/>
            <a:ext cx="1296987" cy="581025"/>
          </a:xfrm>
          <a:prstGeom prst="rect">
            <a:avLst/>
          </a:prstGeom>
          <a:noFill/>
          <a:ln w="25400" algn="ctr">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TW" altLang="en-US" sz="1600" b="1" i="0" u="none" strike="noStrike" kern="1200" cap="none" spc="0" normalizeH="0" baseline="0" noProof="0">
                <a:ln>
                  <a:noFill/>
                </a:ln>
                <a:solidFill>
                  <a:srgbClr val="008000"/>
                </a:solidFill>
                <a:effectLst/>
                <a:uLnTx/>
                <a:uFillTx/>
                <a:latin typeface="Calibri"/>
                <a:ea typeface="標楷體" pitchFamily="65" charset="-120"/>
                <a:cs typeface="+mn-cs"/>
              </a:rPr>
              <a:t>隱含 </a:t>
            </a:r>
            <a:r>
              <a:rPr kumimoji="0" lang="en-US" altLang="zh-TW" sz="1600" b="1" i="0" u="none" strike="noStrike" kern="1200" cap="none" spc="0" normalizeH="0" baseline="0" noProof="0">
                <a:ln>
                  <a:noFill/>
                </a:ln>
                <a:solidFill>
                  <a:srgbClr val="008000"/>
                </a:solidFill>
                <a:effectLst/>
                <a:uLnTx/>
                <a:uFillTx/>
                <a:latin typeface="Calibri"/>
                <a:ea typeface="標楷體" pitchFamily="65" charset="-120"/>
                <a:cs typeface="+mn-cs"/>
              </a:rPr>
              <a:t>a, b, t </a:t>
            </a:r>
            <a:r>
              <a:rPr kumimoji="0" lang="zh-TW" altLang="en-US" sz="1600" b="1" i="0" u="none" strike="noStrike" kern="1200" cap="none" spc="0" normalizeH="0" baseline="0" noProof="0">
                <a:ln>
                  <a:noFill/>
                </a:ln>
                <a:solidFill>
                  <a:srgbClr val="008000"/>
                </a:solidFill>
                <a:effectLst/>
                <a:uLnTx/>
                <a:uFillTx/>
                <a:latin typeface="Calibri"/>
                <a:ea typeface="標楷體" pitchFamily="65" charset="-120"/>
                <a:cs typeface="+mn-cs"/>
              </a:rPr>
              <a:t>是</a:t>
            </a:r>
            <a:r>
              <a:rPr kumimoji="0" lang="en-US" altLang="zh-TW" sz="1600" b="1" i="0" u="none" strike="noStrike" kern="1200" cap="none" spc="0" normalizeH="0" baseline="0" noProof="0">
                <a:ln>
                  <a:noFill/>
                </a:ln>
                <a:solidFill>
                  <a:srgbClr val="008000"/>
                </a:solidFill>
                <a:effectLst/>
                <a:uLnTx/>
                <a:uFillTx/>
                <a:latin typeface="Calibri"/>
                <a:ea typeface="標楷體" pitchFamily="65" charset="-120"/>
                <a:cs typeface="+mn-cs"/>
              </a:rPr>
              <a:t>wire</a:t>
            </a: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1D544411-12D7-4B47-7693-569A8B2E6AE7}"/>
              </a:ext>
            </a:extLst>
          </p:cNvPr>
          <p:cNvSpPr>
            <a:spLocks noGrp="1"/>
          </p:cNvSpPr>
          <p:nvPr>
            <p:ph type="title"/>
          </p:nvPr>
        </p:nvSpPr>
        <p:spPr/>
        <p:txBody>
          <a:bodyPr/>
          <a:lstStyle/>
          <a:p>
            <a:r>
              <a:rPr lang="en-US" altLang="zh-TW" dirty="0"/>
              <a:t>Learning Plan for </a:t>
            </a:r>
            <a:r>
              <a:rPr lang="en-US" altLang="zh-TW" dirty="0" err="1"/>
              <a:t>SystemVerilog</a:t>
            </a:r>
            <a:endParaRPr lang="zh-TW" altLang="en-US" dirty="0"/>
          </a:p>
        </p:txBody>
      </p:sp>
      <p:sp>
        <p:nvSpPr>
          <p:cNvPr id="3" name="內容版面配置區 2">
            <a:extLst>
              <a:ext uri="{FF2B5EF4-FFF2-40B4-BE49-F238E27FC236}">
                <a16:creationId xmlns:a16="http://schemas.microsoft.com/office/drawing/2014/main" id="{93B731CA-C44C-89FC-6278-D12ADDBD6CD2}"/>
              </a:ext>
            </a:extLst>
          </p:cNvPr>
          <p:cNvSpPr>
            <a:spLocks noGrp="1"/>
          </p:cNvSpPr>
          <p:nvPr>
            <p:ph idx="1"/>
          </p:nvPr>
        </p:nvSpPr>
        <p:spPr>
          <a:xfrm>
            <a:off x="609600" y="1357314"/>
            <a:ext cx="10972800" cy="5500686"/>
          </a:xfrm>
        </p:spPr>
        <p:txBody>
          <a:bodyPr>
            <a:normAutofit fontScale="92500" lnSpcReduction="10000"/>
          </a:bodyPr>
          <a:lstStyle/>
          <a:p>
            <a:r>
              <a:rPr lang="en-US" altLang="zh-TW" dirty="0"/>
              <a:t>Familiarize with the </a:t>
            </a:r>
            <a:r>
              <a:rPr lang="en-US" altLang="zh-TW" dirty="0">
                <a:solidFill>
                  <a:srgbClr val="FF0000"/>
                </a:solidFill>
              </a:rPr>
              <a:t>basics of digital design</a:t>
            </a:r>
          </a:p>
          <a:p>
            <a:pPr lvl="1"/>
            <a:r>
              <a:rPr lang="en-US" altLang="zh-TW" dirty="0"/>
              <a:t>Logic design</a:t>
            </a:r>
          </a:p>
          <a:p>
            <a:r>
              <a:rPr lang="en-US" altLang="zh-TW" dirty="0"/>
              <a:t>Learn the </a:t>
            </a:r>
            <a:r>
              <a:rPr lang="en-US" altLang="zh-TW" dirty="0">
                <a:solidFill>
                  <a:srgbClr val="FF0000"/>
                </a:solidFill>
              </a:rPr>
              <a:t>basic syntax and concepts </a:t>
            </a:r>
            <a:r>
              <a:rPr lang="en-US" altLang="zh-TW" dirty="0"/>
              <a:t>of </a:t>
            </a:r>
            <a:r>
              <a:rPr lang="en-US" altLang="zh-TW" dirty="0" err="1"/>
              <a:t>SystemVerilog</a:t>
            </a:r>
            <a:endParaRPr lang="en-US" altLang="zh-TW" dirty="0"/>
          </a:p>
          <a:p>
            <a:pPr lvl="1"/>
            <a:r>
              <a:rPr lang="en-US" altLang="zh-TW" dirty="0"/>
              <a:t>Logic vs HDL</a:t>
            </a:r>
          </a:p>
          <a:p>
            <a:r>
              <a:rPr lang="en-US" altLang="zh-TW" dirty="0">
                <a:solidFill>
                  <a:srgbClr val="FF0000"/>
                </a:solidFill>
              </a:rPr>
              <a:t>Practice </a:t>
            </a:r>
            <a:r>
              <a:rPr lang="en-US" altLang="zh-TW" dirty="0"/>
              <a:t>writing simple </a:t>
            </a:r>
            <a:r>
              <a:rPr lang="en-US" altLang="zh-TW" dirty="0" err="1"/>
              <a:t>SystemVerilog</a:t>
            </a:r>
            <a:r>
              <a:rPr lang="en-US" altLang="zh-TW" dirty="0"/>
              <a:t> code </a:t>
            </a:r>
          </a:p>
          <a:p>
            <a:pPr lvl="1"/>
            <a:r>
              <a:rPr lang="en-US" altLang="zh-TW" dirty="0"/>
              <a:t>Lab.</a:t>
            </a:r>
          </a:p>
          <a:p>
            <a:r>
              <a:rPr lang="en-US" altLang="zh-TW" dirty="0"/>
              <a:t>Learn more advanced concepts in </a:t>
            </a:r>
            <a:r>
              <a:rPr lang="en-US" altLang="zh-TW" dirty="0" err="1"/>
              <a:t>SystemVerilog</a:t>
            </a:r>
            <a:endParaRPr lang="en-US" altLang="zh-TW" dirty="0"/>
          </a:p>
          <a:p>
            <a:pPr lvl="1"/>
            <a:r>
              <a:rPr lang="en-US" altLang="zh-TW" dirty="0"/>
              <a:t>such as object-oriented programming, interfaces, and constraints.</a:t>
            </a:r>
          </a:p>
          <a:p>
            <a:pPr lvl="1"/>
            <a:r>
              <a:rPr lang="en-US" altLang="zh-TW" dirty="0"/>
              <a:t>Not covered in this course, learn them in IC Lab</a:t>
            </a:r>
          </a:p>
          <a:p>
            <a:r>
              <a:rPr lang="en-US" altLang="zh-TW" dirty="0"/>
              <a:t>Work on </a:t>
            </a:r>
            <a:r>
              <a:rPr lang="en-US" altLang="zh-TW" dirty="0">
                <a:solidFill>
                  <a:srgbClr val="FF0000"/>
                </a:solidFill>
              </a:rPr>
              <a:t>projects</a:t>
            </a:r>
            <a:r>
              <a:rPr lang="en-US" altLang="zh-TW" dirty="0"/>
              <a:t> that involve using </a:t>
            </a:r>
            <a:r>
              <a:rPr lang="en-US" altLang="zh-TW" dirty="0" err="1"/>
              <a:t>SystemVerilog</a:t>
            </a:r>
            <a:endParaRPr lang="en-US" altLang="zh-TW" dirty="0"/>
          </a:p>
          <a:p>
            <a:pPr lvl="1"/>
            <a:r>
              <a:rPr lang="en-US" altLang="zh-TW" dirty="0" err="1"/>
              <a:t>Homeworks</a:t>
            </a:r>
            <a:r>
              <a:rPr lang="en-US" altLang="zh-TW" dirty="0"/>
              <a:t> and final projects</a:t>
            </a:r>
          </a:p>
          <a:p>
            <a:pPr lvl="1"/>
            <a:r>
              <a:rPr lang="en-US" altLang="zh-TW" dirty="0"/>
              <a:t>Architecture design and optimization</a:t>
            </a:r>
          </a:p>
          <a:p>
            <a:pPr lvl="2"/>
            <a:r>
              <a:rPr lang="en-US" altLang="zh-TW" dirty="0"/>
              <a:t>E.g. pipeline, microcode, parallelism</a:t>
            </a:r>
            <a:endParaRPr lang="zh-TW" altLang="en-US" dirty="0"/>
          </a:p>
        </p:txBody>
      </p:sp>
    </p:spTree>
    <p:extLst>
      <p:ext uri="{BB962C8B-B14F-4D97-AF65-F5344CB8AC3E}">
        <p14:creationId xmlns:p14="http://schemas.microsoft.com/office/powerpoint/2010/main" val="11940021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Note. </a:t>
            </a:r>
            <a:r>
              <a:rPr lang="en-US" altLang="zh-TW" dirty="0" err="1"/>
              <a:t>reg</a:t>
            </a:r>
            <a:r>
              <a:rPr lang="en-US" altLang="zh-TW" dirty="0"/>
              <a:t> wire </a:t>
            </a:r>
            <a:r>
              <a:rPr lang="zh-TW" altLang="en-US" dirty="0"/>
              <a:t>傻傻分不清</a:t>
            </a:r>
          </a:p>
        </p:txBody>
      </p:sp>
      <p:sp>
        <p:nvSpPr>
          <p:cNvPr id="3" name="內容版面配置區 2"/>
          <p:cNvSpPr>
            <a:spLocks noGrp="1"/>
          </p:cNvSpPr>
          <p:nvPr>
            <p:ph idx="1"/>
          </p:nvPr>
        </p:nvSpPr>
        <p:spPr/>
        <p:txBody>
          <a:bodyPr>
            <a:normAutofit fontScale="92500" lnSpcReduction="20000"/>
          </a:bodyPr>
          <a:lstStyle/>
          <a:p>
            <a:r>
              <a:rPr lang="en-US" altLang="zh-TW" dirty="0"/>
              <a:t>wire: Verilog </a:t>
            </a:r>
            <a:r>
              <a:rPr lang="zh-TW" altLang="en-US" dirty="0"/>
              <a:t>的預設資料型態 </a:t>
            </a:r>
            <a:r>
              <a:rPr lang="en-US" altLang="zh-TW" dirty="0"/>
              <a:t>(</a:t>
            </a:r>
            <a:r>
              <a:rPr lang="zh-TW" altLang="en-US" dirty="0"/>
              <a:t>用在</a:t>
            </a:r>
            <a:r>
              <a:rPr lang="en-US" altLang="zh-TW" dirty="0"/>
              <a:t>structural Verilog output)</a:t>
            </a:r>
          </a:p>
          <a:p>
            <a:pPr lvl="1"/>
            <a:r>
              <a:rPr lang="en-US" altLang="zh-TW" dirty="0">
                <a:solidFill>
                  <a:srgbClr val="FF0000"/>
                </a:solidFill>
              </a:rPr>
              <a:t>assign</a:t>
            </a:r>
            <a:r>
              <a:rPr lang="zh-TW" altLang="en-US" dirty="0">
                <a:solidFill>
                  <a:srgbClr val="FF0000"/>
                </a:solidFill>
              </a:rPr>
              <a:t> 的輸出，用</a:t>
            </a:r>
            <a:r>
              <a:rPr lang="en-US" altLang="zh-TW" dirty="0">
                <a:solidFill>
                  <a:srgbClr val="FF0000"/>
                </a:solidFill>
              </a:rPr>
              <a:t>wire</a:t>
            </a:r>
          </a:p>
          <a:p>
            <a:pPr lvl="1"/>
            <a:r>
              <a:rPr lang="en-US" altLang="zh-TW" dirty="0">
                <a:solidFill>
                  <a:srgbClr val="FF0000"/>
                </a:solidFill>
              </a:rPr>
              <a:t>structure</a:t>
            </a:r>
            <a:r>
              <a:rPr lang="zh-TW" altLang="en-US" dirty="0">
                <a:solidFill>
                  <a:srgbClr val="FF0000"/>
                </a:solidFill>
              </a:rPr>
              <a:t>連接，也用</a:t>
            </a:r>
            <a:r>
              <a:rPr lang="en-US" altLang="zh-TW" dirty="0">
                <a:solidFill>
                  <a:srgbClr val="FF0000"/>
                </a:solidFill>
              </a:rPr>
              <a:t>wire </a:t>
            </a:r>
          </a:p>
          <a:p>
            <a:r>
              <a:rPr lang="en-US" altLang="zh-TW" dirty="0" err="1"/>
              <a:t>Reg</a:t>
            </a:r>
            <a:r>
              <a:rPr lang="en-US" altLang="zh-TW" dirty="0"/>
              <a:t> (</a:t>
            </a:r>
            <a:r>
              <a:rPr lang="zh-TW" altLang="en-US" dirty="0"/>
              <a:t>用在</a:t>
            </a:r>
            <a:r>
              <a:rPr lang="en-US" altLang="zh-TW" dirty="0"/>
              <a:t>behavioral Verilog output)</a:t>
            </a:r>
          </a:p>
          <a:p>
            <a:pPr lvl="1"/>
            <a:r>
              <a:rPr lang="zh-TW" altLang="en-US" dirty="0"/>
              <a:t>和</a:t>
            </a:r>
            <a:r>
              <a:rPr lang="en-US" altLang="zh-TW" dirty="0"/>
              <a:t>register (DFF) </a:t>
            </a:r>
            <a:r>
              <a:rPr lang="zh-TW" altLang="en-US" dirty="0"/>
              <a:t>沒半點關係，純粹是歷史原因</a:t>
            </a:r>
            <a:endParaRPr lang="en-US" altLang="zh-TW" dirty="0"/>
          </a:p>
          <a:p>
            <a:pPr lvl="1"/>
            <a:r>
              <a:rPr lang="en-US" altLang="zh-TW" dirty="0">
                <a:solidFill>
                  <a:srgbClr val="FF0000"/>
                </a:solidFill>
              </a:rPr>
              <a:t>Procedural block</a:t>
            </a:r>
            <a:r>
              <a:rPr lang="zh-TW" altLang="en-US" dirty="0">
                <a:solidFill>
                  <a:srgbClr val="FF0000"/>
                </a:solidFill>
              </a:rPr>
              <a:t>的 輸出，都要用</a:t>
            </a:r>
            <a:r>
              <a:rPr lang="en-US" altLang="zh-TW" dirty="0" err="1">
                <a:solidFill>
                  <a:srgbClr val="FF0000"/>
                </a:solidFill>
              </a:rPr>
              <a:t>reg</a:t>
            </a:r>
            <a:endParaRPr lang="en-US" altLang="zh-TW" dirty="0">
              <a:solidFill>
                <a:srgbClr val="FF0000"/>
              </a:solidFill>
            </a:endParaRPr>
          </a:p>
          <a:p>
            <a:pPr lvl="2"/>
            <a:r>
              <a:rPr lang="en-US" altLang="zh-TW" dirty="0"/>
              <a:t>always, initial, fork join </a:t>
            </a:r>
          </a:p>
          <a:p>
            <a:endParaRPr lang="en-US" altLang="zh-TW" dirty="0"/>
          </a:p>
          <a:p>
            <a:r>
              <a:rPr lang="zh-TW" altLang="en-US" dirty="0"/>
              <a:t>好麻煩，有簡單一點的嗎</a:t>
            </a:r>
            <a:r>
              <a:rPr lang="en-US" altLang="zh-TW" dirty="0"/>
              <a:t>?</a:t>
            </a:r>
          </a:p>
          <a:p>
            <a:r>
              <a:rPr lang="en-US" altLang="zh-TW" dirty="0">
                <a:solidFill>
                  <a:srgbClr val="FF0000"/>
                </a:solidFill>
              </a:rPr>
              <a:t>logic</a:t>
            </a:r>
          </a:p>
          <a:p>
            <a:pPr lvl="1"/>
            <a:r>
              <a:rPr lang="zh-TW" altLang="en-US" dirty="0"/>
              <a:t>全部都可以改用</a:t>
            </a:r>
            <a:r>
              <a:rPr lang="en-US" altLang="zh-TW" dirty="0"/>
              <a:t>logic</a:t>
            </a:r>
            <a:r>
              <a:rPr lang="zh-TW" altLang="en-US" dirty="0"/>
              <a:t>取代，用法一樣 </a:t>
            </a:r>
            <a:r>
              <a:rPr lang="en-US" altLang="zh-TW" dirty="0"/>
              <a:t>(</a:t>
            </a:r>
            <a:r>
              <a:rPr lang="en-US" altLang="zh-TW" dirty="0" err="1"/>
              <a:t>SystemVerilog</a:t>
            </a:r>
            <a:r>
              <a:rPr lang="en-US" altLang="zh-TW" dirty="0"/>
              <a:t>)</a:t>
            </a:r>
          </a:p>
          <a:p>
            <a:pPr lvl="1"/>
            <a:r>
              <a:rPr lang="en-US" altLang="zh-TW" dirty="0"/>
              <a:t>logic [7:0] a;</a:t>
            </a:r>
          </a:p>
          <a:p>
            <a:pPr lvl="1"/>
            <a:r>
              <a:rPr lang="en-US" altLang="zh-TW" dirty="0"/>
              <a:t>input logic [7:0] a;</a:t>
            </a:r>
          </a:p>
          <a:p>
            <a:pPr lvl="1"/>
            <a:r>
              <a:rPr lang="en-US" altLang="zh-TW" dirty="0"/>
              <a:t>output logic [7:0] a;</a:t>
            </a:r>
          </a:p>
          <a:p>
            <a:endParaRPr lang="zh-TW" altLang="en-US" dirty="0"/>
          </a:p>
        </p:txBody>
      </p:sp>
      <p:grpSp>
        <p:nvGrpSpPr>
          <p:cNvPr id="5" name="Group 27"/>
          <p:cNvGrpSpPr/>
          <p:nvPr/>
        </p:nvGrpSpPr>
        <p:grpSpPr>
          <a:xfrm>
            <a:off x="8023501" y="2921013"/>
            <a:ext cx="4007894" cy="1752600"/>
            <a:chOff x="2535263" y="1981200"/>
            <a:chExt cx="4551337" cy="1981200"/>
          </a:xfrm>
        </p:grpSpPr>
        <p:sp>
          <p:nvSpPr>
            <p:cNvPr id="6" name="Rectangle 3"/>
            <p:cNvSpPr/>
            <p:nvPr/>
          </p:nvSpPr>
          <p:spPr>
            <a:xfrm>
              <a:off x="3505200" y="1981200"/>
              <a:ext cx="2819400" cy="1524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TW" sz="1600" dirty="0">
                  <a:solidFill>
                    <a:schemeClr val="tx1"/>
                  </a:solidFill>
                  <a:latin typeface="Arial Unicode MS" pitchFamily="34" charset="-120"/>
                  <a:ea typeface="Arial Unicode MS" pitchFamily="34" charset="-120"/>
                  <a:cs typeface="Arial Unicode MS" pitchFamily="34" charset="-120"/>
                </a:rPr>
                <a:t>module</a:t>
              </a:r>
              <a:endParaRPr lang="zh-TW" altLang="en-US" sz="1600" dirty="0">
                <a:solidFill>
                  <a:schemeClr val="tx1"/>
                </a:solidFill>
                <a:latin typeface="Arial Unicode MS" pitchFamily="34" charset="-120"/>
                <a:ea typeface="Arial Unicode MS" pitchFamily="34" charset="-120"/>
                <a:cs typeface="Arial Unicode MS" pitchFamily="34" charset="-120"/>
              </a:endParaRPr>
            </a:p>
          </p:txBody>
        </p:sp>
        <p:cxnSp>
          <p:nvCxnSpPr>
            <p:cNvPr id="7" name="Straight Arrow Connector 7"/>
            <p:cNvCxnSpPr>
              <a:stCxn id="6" idx="3"/>
            </p:cNvCxnSpPr>
            <p:nvPr/>
          </p:nvCxnSpPr>
          <p:spPr>
            <a:xfrm>
              <a:off x="6324600" y="2743200"/>
              <a:ext cx="7620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9"/>
            <p:cNvCxnSpPr>
              <a:endCxn id="6" idx="3"/>
            </p:cNvCxnSpPr>
            <p:nvPr/>
          </p:nvCxnSpPr>
          <p:spPr>
            <a:xfrm>
              <a:off x="5715000" y="2743200"/>
              <a:ext cx="609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11"/>
            <p:cNvCxnSpPr>
              <a:endCxn id="6" idx="1"/>
            </p:cNvCxnSpPr>
            <p:nvPr/>
          </p:nvCxnSpPr>
          <p:spPr>
            <a:xfrm>
              <a:off x="2743199" y="2743200"/>
              <a:ext cx="7620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13"/>
            <p:cNvCxnSpPr>
              <a:stCxn id="6" idx="1"/>
            </p:cNvCxnSpPr>
            <p:nvPr/>
          </p:nvCxnSpPr>
          <p:spPr>
            <a:xfrm>
              <a:off x="3505200" y="2743200"/>
              <a:ext cx="609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5"/>
            <p:cNvCxnSpPr>
              <a:stCxn id="6" idx="2"/>
            </p:cNvCxnSpPr>
            <p:nvPr/>
          </p:nvCxnSpPr>
          <p:spPr>
            <a:xfrm flipV="1">
              <a:off x="4914900" y="3124200"/>
              <a:ext cx="0" cy="38099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7"/>
            <p:cNvCxnSpPr>
              <a:stCxn id="6" idx="2"/>
            </p:cNvCxnSpPr>
            <p:nvPr/>
          </p:nvCxnSpPr>
          <p:spPr>
            <a:xfrm>
              <a:off x="4914900" y="3505200"/>
              <a:ext cx="0" cy="45720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8"/>
            <p:cNvSpPr txBox="1"/>
            <p:nvPr/>
          </p:nvSpPr>
          <p:spPr>
            <a:xfrm>
              <a:off x="3429000" y="2133600"/>
              <a:ext cx="914400" cy="382713"/>
            </a:xfrm>
            <a:prstGeom prst="rect">
              <a:avLst/>
            </a:prstGeom>
            <a:noFill/>
          </p:spPr>
          <p:txBody>
            <a:bodyPr wrap="square" rtlCol="0">
              <a:spAutoFit/>
            </a:bodyPr>
            <a:lstStyle/>
            <a:p>
              <a:r>
                <a:rPr lang="en-US" altLang="zh-TW" sz="1600" dirty="0">
                  <a:solidFill>
                    <a:srgbClr val="0000FF"/>
                  </a:solidFill>
                  <a:latin typeface="Arial Unicode MS" pitchFamily="34" charset="-120"/>
                  <a:ea typeface="Arial Unicode MS" pitchFamily="34" charset="-120"/>
                  <a:cs typeface="Arial Unicode MS" pitchFamily="34" charset="-120"/>
                </a:rPr>
                <a:t>input</a:t>
              </a:r>
              <a:endParaRPr lang="zh-TW" altLang="en-US" sz="1600" dirty="0">
                <a:solidFill>
                  <a:srgbClr val="0000FF"/>
                </a:solidFill>
                <a:latin typeface="Arial Unicode MS" pitchFamily="34" charset="-120"/>
                <a:ea typeface="Arial Unicode MS" pitchFamily="34" charset="-120"/>
                <a:cs typeface="Arial Unicode MS" pitchFamily="34" charset="-120"/>
              </a:endParaRPr>
            </a:p>
          </p:txBody>
        </p:sp>
        <p:sp>
          <p:nvSpPr>
            <p:cNvPr id="14" name="TextBox 19"/>
            <p:cNvSpPr txBox="1"/>
            <p:nvPr/>
          </p:nvSpPr>
          <p:spPr>
            <a:xfrm>
              <a:off x="5416117" y="2133600"/>
              <a:ext cx="914400" cy="382713"/>
            </a:xfrm>
            <a:prstGeom prst="rect">
              <a:avLst/>
            </a:prstGeom>
            <a:noFill/>
          </p:spPr>
          <p:txBody>
            <a:bodyPr wrap="square" rtlCol="0">
              <a:spAutoFit/>
            </a:bodyPr>
            <a:lstStyle/>
            <a:p>
              <a:r>
                <a:rPr lang="en-US" altLang="zh-TW" sz="1600" dirty="0">
                  <a:solidFill>
                    <a:srgbClr val="0000FF"/>
                  </a:solidFill>
                  <a:latin typeface="Arial Unicode MS" pitchFamily="34" charset="-120"/>
                  <a:ea typeface="Arial Unicode MS" pitchFamily="34" charset="-120"/>
                  <a:cs typeface="Arial Unicode MS" pitchFamily="34" charset="-120"/>
                </a:rPr>
                <a:t>output</a:t>
              </a:r>
              <a:endParaRPr lang="zh-TW" altLang="en-US" sz="1600" dirty="0">
                <a:solidFill>
                  <a:srgbClr val="0000FF"/>
                </a:solidFill>
                <a:latin typeface="Arial Unicode MS" pitchFamily="34" charset="-120"/>
                <a:ea typeface="Arial Unicode MS" pitchFamily="34" charset="-120"/>
                <a:cs typeface="Arial Unicode MS" pitchFamily="34" charset="-120"/>
              </a:endParaRPr>
            </a:p>
          </p:txBody>
        </p:sp>
        <p:sp>
          <p:nvSpPr>
            <p:cNvPr id="15" name="TextBox 20"/>
            <p:cNvSpPr txBox="1"/>
            <p:nvPr/>
          </p:nvSpPr>
          <p:spPr>
            <a:xfrm>
              <a:off x="4572000" y="2754868"/>
              <a:ext cx="914400" cy="382713"/>
            </a:xfrm>
            <a:prstGeom prst="rect">
              <a:avLst/>
            </a:prstGeom>
            <a:noFill/>
          </p:spPr>
          <p:txBody>
            <a:bodyPr wrap="square" rtlCol="0">
              <a:spAutoFit/>
            </a:bodyPr>
            <a:lstStyle/>
            <a:p>
              <a:r>
                <a:rPr lang="en-US" altLang="zh-TW" sz="1600" dirty="0" err="1">
                  <a:solidFill>
                    <a:srgbClr val="0000FF"/>
                  </a:solidFill>
                  <a:latin typeface="Arial Unicode MS" pitchFamily="34" charset="-120"/>
                  <a:ea typeface="Arial Unicode MS" pitchFamily="34" charset="-120"/>
                  <a:cs typeface="Arial Unicode MS" pitchFamily="34" charset="-120"/>
                </a:rPr>
                <a:t>inout</a:t>
              </a:r>
              <a:endParaRPr lang="zh-TW" altLang="en-US" sz="1600" dirty="0">
                <a:solidFill>
                  <a:srgbClr val="0000FF"/>
                </a:solidFill>
                <a:latin typeface="Arial Unicode MS" pitchFamily="34" charset="-120"/>
                <a:ea typeface="Arial Unicode MS" pitchFamily="34" charset="-120"/>
                <a:cs typeface="Arial Unicode MS" pitchFamily="34" charset="-120"/>
              </a:endParaRPr>
            </a:p>
          </p:txBody>
        </p:sp>
        <p:sp>
          <p:nvSpPr>
            <p:cNvPr id="16" name="TextBox 21"/>
            <p:cNvSpPr txBox="1"/>
            <p:nvPr/>
          </p:nvSpPr>
          <p:spPr>
            <a:xfrm>
              <a:off x="2535263" y="2404646"/>
              <a:ext cx="969936" cy="347922"/>
            </a:xfrm>
            <a:prstGeom prst="rect">
              <a:avLst/>
            </a:prstGeom>
            <a:noFill/>
          </p:spPr>
          <p:txBody>
            <a:bodyPr wrap="square" rtlCol="0">
              <a:spAutoFit/>
            </a:bodyPr>
            <a:lstStyle/>
            <a:p>
              <a:pPr algn="r"/>
              <a:r>
                <a:rPr lang="en-US" altLang="zh-TW" sz="1400" dirty="0">
                  <a:latin typeface="Arial Unicode MS" pitchFamily="34" charset="-120"/>
                  <a:ea typeface="Arial Unicode MS" pitchFamily="34" charset="-120"/>
                  <a:cs typeface="Arial Unicode MS" pitchFamily="34" charset="-120"/>
                </a:rPr>
                <a:t>wire/</a:t>
              </a:r>
              <a:r>
                <a:rPr lang="en-US" altLang="zh-TW" sz="1400" dirty="0" err="1">
                  <a:latin typeface="Arial Unicode MS" pitchFamily="34" charset="-120"/>
                  <a:ea typeface="Arial Unicode MS" pitchFamily="34" charset="-120"/>
                  <a:cs typeface="Arial Unicode MS" pitchFamily="34" charset="-120"/>
                </a:rPr>
                <a:t>reg</a:t>
              </a:r>
              <a:endParaRPr lang="zh-TW" altLang="en-US" sz="1400" dirty="0">
                <a:latin typeface="Arial Unicode MS" pitchFamily="34" charset="-120"/>
                <a:ea typeface="Arial Unicode MS" pitchFamily="34" charset="-120"/>
                <a:cs typeface="Arial Unicode MS" pitchFamily="34" charset="-120"/>
              </a:endParaRPr>
            </a:p>
          </p:txBody>
        </p:sp>
        <p:sp>
          <p:nvSpPr>
            <p:cNvPr id="17" name="TextBox 22"/>
            <p:cNvSpPr txBox="1"/>
            <p:nvPr/>
          </p:nvSpPr>
          <p:spPr>
            <a:xfrm>
              <a:off x="5187518" y="2404646"/>
              <a:ext cx="1142999" cy="347922"/>
            </a:xfrm>
            <a:prstGeom prst="rect">
              <a:avLst/>
            </a:prstGeom>
            <a:noFill/>
          </p:spPr>
          <p:txBody>
            <a:bodyPr wrap="square" rtlCol="0">
              <a:spAutoFit/>
            </a:bodyPr>
            <a:lstStyle/>
            <a:p>
              <a:pPr algn="r"/>
              <a:r>
                <a:rPr lang="en-US" altLang="zh-TW" sz="1400" dirty="0">
                  <a:solidFill>
                    <a:schemeClr val="accent6">
                      <a:lumMod val="75000"/>
                    </a:schemeClr>
                  </a:solidFill>
                  <a:latin typeface="Arial Unicode MS" pitchFamily="34" charset="-120"/>
                  <a:ea typeface="Arial Unicode MS" pitchFamily="34" charset="-120"/>
                  <a:cs typeface="Arial Unicode MS" pitchFamily="34" charset="-120"/>
                </a:rPr>
                <a:t>wire/</a:t>
              </a:r>
              <a:r>
                <a:rPr lang="en-US" altLang="zh-TW" sz="1400" dirty="0" err="1">
                  <a:solidFill>
                    <a:schemeClr val="accent6">
                      <a:lumMod val="75000"/>
                    </a:schemeClr>
                  </a:solidFill>
                  <a:latin typeface="Arial Unicode MS" pitchFamily="34" charset="-120"/>
                  <a:ea typeface="Arial Unicode MS" pitchFamily="34" charset="-120"/>
                  <a:cs typeface="Arial Unicode MS" pitchFamily="34" charset="-120"/>
                </a:rPr>
                <a:t>reg</a:t>
              </a:r>
              <a:endParaRPr lang="zh-TW" altLang="en-US" sz="1400" dirty="0">
                <a:solidFill>
                  <a:schemeClr val="accent6">
                    <a:lumMod val="75000"/>
                  </a:schemeClr>
                </a:solidFill>
                <a:latin typeface="Arial Unicode MS" pitchFamily="34" charset="-120"/>
                <a:ea typeface="Arial Unicode MS" pitchFamily="34" charset="-120"/>
                <a:cs typeface="Arial Unicode MS" pitchFamily="34" charset="-120"/>
              </a:endParaRPr>
            </a:p>
          </p:txBody>
        </p:sp>
        <p:sp>
          <p:nvSpPr>
            <p:cNvPr id="18" name="TextBox 23"/>
            <p:cNvSpPr txBox="1"/>
            <p:nvPr/>
          </p:nvSpPr>
          <p:spPr>
            <a:xfrm>
              <a:off x="3503720" y="2404646"/>
              <a:ext cx="1142999" cy="347922"/>
            </a:xfrm>
            <a:prstGeom prst="rect">
              <a:avLst/>
            </a:prstGeom>
            <a:noFill/>
          </p:spPr>
          <p:txBody>
            <a:bodyPr wrap="square" rtlCol="0">
              <a:spAutoFit/>
            </a:bodyPr>
            <a:lstStyle/>
            <a:p>
              <a:r>
                <a:rPr lang="en-US" altLang="zh-TW" sz="1400" dirty="0">
                  <a:solidFill>
                    <a:schemeClr val="accent6">
                      <a:lumMod val="75000"/>
                    </a:schemeClr>
                  </a:solidFill>
                  <a:latin typeface="Arial Unicode MS" pitchFamily="34" charset="-120"/>
                  <a:ea typeface="Arial Unicode MS" pitchFamily="34" charset="-120"/>
                  <a:cs typeface="Arial Unicode MS" pitchFamily="34" charset="-120"/>
                </a:rPr>
                <a:t>wire</a:t>
              </a:r>
              <a:endParaRPr lang="zh-TW" altLang="en-US" sz="1400" dirty="0">
                <a:solidFill>
                  <a:schemeClr val="accent6">
                    <a:lumMod val="75000"/>
                  </a:schemeClr>
                </a:solidFill>
                <a:latin typeface="Arial Unicode MS" pitchFamily="34" charset="-120"/>
                <a:ea typeface="Arial Unicode MS" pitchFamily="34" charset="-120"/>
                <a:cs typeface="Arial Unicode MS" pitchFamily="34" charset="-120"/>
              </a:endParaRPr>
            </a:p>
          </p:txBody>
        </p:sp>
        <p:sp>
          <p:nvSpPr>
            <p:cNvPr id="19" name="TextBox 24"/>
            <p:cNvSpPr txBox="1"/>
            <p:nvPr/>
          </p:nvSpPr>
          <p:spPr>
            <a:xfrm>
              <a:off x="6324600" y="2404923"/>
              <a:ext cx="762000" cy="347922"/>
            </a:xfrm>
            <a:prstGeom prst="rect">
              <a:avLst/>
            </a:prstGeom>
            <a:noFill/>
          </p:spPr>
          <p:txBody>
            <a:bodyPr wrap="square" rtlCol="0">
              <a:spAutoFit/>
            </a:bodyPr>
            <a:lstStyle/>
            <a:p>
              <a:r>
                <a:rPr lang="en-US" altLang="zh-TW" sz="1400" dirty="0">
                  <a:latin typeface="Arial Unicode MS" pitchFamily="34" charset="-120"/>
                  <a:ea typeface="Arial Unicode MS" pitchFamily="34" charset="-120"/>
                  <a:cs typeface="Arial Unicode MS" pitchFamily="34" charset="-120"/>
                </a:rPr>
                <a:t>wire</a:t>
              </a:r>
              <a:endParaRPr lang="zh-TW" altLang="en-US" sz="1400" dirty="0">
                <a:latin typeface="Arial Unicode MS" pitchFamily="34" charset="-120"/>
                <a:ea typeface="Arial Unicode MS" pitchFamily="34" charset="-120"/>
                <a:cs typeface="Arial Unicode MS" pitchFamily="34" charset="-120"/>
              </a:endParaRPr>
            </a:p>
          </p:txBody>
        </p:sp>
        <p:sp>
          <p:nvSpPr>
            <p:cNvPr id="20" name="TextBox 25"/>
            <p:cNvSpPr txBox="1"/>
            <p:nvPr/>
          </p:nvSpPr>
          <p:spPr>
            <a:xfrm>
              <a:off x="4914900" y="3145423"/>
              <a:ext cx="1142999" cy="347922"/>
            </a:xfrm>
            <a:prstGeom prst="rect">
              <a:avLst/>
            </a:prstGeom>
            <a:noFill/>
          </p:spPr>
          <p:txBody>
            <a:bodyPr wrap="square" rtlCol="0">
              <a:spAutoFit/>
            </a:bodyPr>
            <a:lstStyle/>
            <a:p>
              <a:r>
                <a:rPr lang="en-US" altLang="zh-TW" sz="1400" dirty="0">
                  <a:solidFill>
                    <a:schemeClr val="accent6">
                      <a:lumMod val="75000"/>
                    </a:schemeClr>
                  </a:solidFill>
                  <a:latin typeface="Arial Unicode MS" pitchFamily="34" charset="-120"/>
                  <a:ea typeface="Arial Unicode MS" pitchFamily="34" charset="-120"/>
                  <a:cs typeface="Arial Unicode MS" pitchFamily="34" charset="-120"/>
                </a:rPr>
                <a:t>wire</a:t>
              </a:r>
              <a:endParaRPr lang="zh-TW" altLang="en-US" sz="1400" dirty="0">
                <a:solidFill>
                  <a:schemeClr val="accent6">
                    <a:lumMod val="75000"/>
                  </a:schemeClr>
                </a:solidFill>
                <a:latin typeface="Arial Unicode MS" pitchFamily="34" charset="-120"/>
                <a:ea typeface="Arial Unicode MS" pitchFamily="34" charset="-120"/>
                <a:cs typeface="Arial Unicode MS" pitchFamily="34" charset="-120"/>
              </a:endParaRPr>
            </a:p>
          </p:txBody>
        </p:sp>
        <p:sp>
          <p:nvSpPr>
            <p:cNvPr id="21" name="TextBox 26"/>
            <p:cNvSpPr txBox="1"/>
            <p:nvPr/>
          </p:nvSpPr>
          <p:spPr>
            <a:xfrm>
              <a:off x="4914900" y="3511164"/>
              <a:ext cx="1142999" cy="347922"/>
            </a:xfrm>
            <a:prstGeom prst="rect">
              <a:avLst/>
            </a:prstGeom>
            <a:noFill/>
          </p:spPr>
          <p:txBody>
            <a:bodyPr wrap="square" rtlCol="0">
              <a:spAutoFit/>
            </a:bodyPr>
            <a:lstStyle/>
            <a:p>
              <a:r>
                <a:rPr lang="en-US" altLang="zh-TW" sz="1400" dirty="0">
                  <a:latin typeface="Arial Unicode MS" pitchFamily="34" charset="-120"/>
                  <a:ea typeface="Arial Unicode MS" pitchFamily="34" charset="-120"/>
                  <a:cs typeface="Arial Unicode MS" pitchFamily="34" charset="-120"/>
                </a:rPr>
                <a:t>wire</a:t>
              </a:r>
              <a:endParaRPr lang="zh-TW" altLang="en-US" sz="1400" dirty="0">
                <a:latin typeface="Arial Unicode MS" pitchFamily="34" charset="-120"/>
                <a:ea typeface="Arial Unicode MS" pitchFamily="34" charset="-120"/>
                <a:cs typeface="Arial Unicode MS" pitchFamily="34" charset="-120"/>
              </a:endParaRPr>
            </a:p>
          </p:txBody>
        </p:sp>
      </p:grpSp>
    </p:spTree>
    <p:extLst>
      <p:ext uri="{BB962C8B-B14F-4D97-AF65-F5344CB8AC3E}">
        <p14:creationId xmlns:p14="http://schemas.microsoft.com/office/powerpoint/2010/main" val="9314149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3" name="Rectangle 3"/>
          <p:cNvSpPr>
            <a:spLocks noGrp="1" noChangeArrowheads="1"/>
          </p:cNvSpPr>
          <p:nvPr>
            <p:ph idx="1"/>
          </p:nvPr>
        </p:nvSpPr>
        <p:spPr/>
        <p:txBody>
          <a:bodyPr/>
          <a:lstStyle/>
          <a:p>
            <a:r>
              <a:rPr lang="en-US" altLang="zh-TW" dirty="0"/>
              <a:t>Truth table for wire/tri, wand/</a:t>
            </a:r>
            <a:r>
              <a:rPr lang="en-US" altLang="zh-TW" dirty="0" err="1"/>
              <a:t>triand</a:t>
            </a:r>
            <a:r>
              <a:rPr lang="en-US" altLang="zh-TW" dirty="0"/>
              <a:t>, </a:t>
            </a:r>
            <a:r>
              <a:rPr lang="en-US" altLang="zh-TW" dirty="0" err="1"/>
              <a:t>wor</a:t>
            </a:r>
            <a:r>
              <a:rPr lang="en-US" altLang="zh-TW" dirty="0"/>
              <a:t>/</a:t>
            </a:r>
            <a:r>
              <a:rPr lang="en-US" altLang="zh-TW" dirty="0" err="1"/>
              <a:t>trior</a:t>
            </a:r>
            <a:r>
              <a:rPr lang="en-US" altLang="zh-TW" dirty="0"/>
              <a:t> nets </a:t>
            </a:r>
          </a:p>
        </p:txBody>
      </p:sp>
      <p:sp>
        <p:nvSpPr>
          <p:cNvPr id="599042" name="Rectangle 2"/>
          <p:cNvSpPr>
            <a:spLocks noGrp="1" noChangeArrowheads="1"/>
          </p:cNvSpPr>
          <p:nvPr>
            <p:ph type="title"/>
          </p:nvPr>
        </p:nvSpPr>
        <p:spPr/>
        <p:txBody>
          <a:bodyPr>
            <a:noAutofit/>
          </a:bodyPr>
          <a:lstStyle/>
          <a:p>
            <a:r>
              <a:rPr lang="en-US" altLang="zh-TW" sz="3600" dirty="0"/>
              <a:t>Logic Conflict Resolution with Net Data Types (optional)</a:t>
            </a:r>
          </a:p>
        </p:txBody>
      </p:sp>
      <p:sp>
        <p:nvSpPr>
          <p:cNvPr id="7" name="投影片編號版面配置區 5"/>
          <p:cNvSpPr>
            <a:spLocks noGrp="1"/>
          </p:cNvSpPr>
          <p:nvPr>
            <p:ph type="sldNum" sz="quarter" idx="12"/>
          </p:nvPr>
        </p:nvSpPr>
        <p:spPr>
          <a:xfrm>
            <a:off x="8077200" y="6356351"/>
            <a:ext cx="2133600" cy="365125"/>
          </a:xfrm>
        </p:spPr>
        <p:txBody>
          <a:bodyPr/>
          <a:lstStyle/>
          <a:p>
            <a:fld id="{C1D87462-38C6-49B9-B7F1-0CCFEB8CE035}" type="slidenum">
              <a:rPr lang="en-US" altLang="zh-TW"/>
              <a:pPr/>
              <a:t>81</a:t>
            </a:fld>
            <a:endParaRPr lang="en-US" altLang="zh-TW"/>
          </a:p>
        </p:txBody>
      </p:sp>
      <p:pic>
        <p:nvPicPr>
          <p:cNvPr id="599044" name="Picture 4"/>
          <p:cNvPicPr>
            <a:picLocks noChangeAspect="1" noChangeArrowheads="1"/>
          </p:cNvPicPr>
          <p:nvPr/>
        </p:nvPicPr>
        <p:blipFill>
          <a:blip r:embed="rId2" cstate="print"/>
          <a:srcRect/>
          <a:stretch>
            <a:fillRect/>
          </a:stretch>
        </p:blipFill>
        <p:spPr bwMode="auto">
          <a:xfrm>
            <a:off x="2999656" y="1778027"/>
            <a:ext cx="4969098" cy="3183986"/>
          </a:xfrm>
          <a:prstGeom prst="rect">
            <a:avLst/>
          </a:prstGeom>
          <a:noFill/>
          <a:ln w="25400" algn="ctr">
            <a:noFill/>
            <a:miter lim="800000"/>
            <a:headEnd/>
            <a:tailEnd/>
          </a:ln>
          <a:effectLst/>
        </p:spPr>
      </p:pic>
      <p:sp>
        <p:nvSpPr>
          <p:cNvPr id="599045" name="Text Box 5"/>
          <p:cNvSpPr txBox="1">
            <a:spLocks noChangeArrowheads="1"/>
          </p:cNvSpPr>
          <p:nvPr/>
        </p:nvSpPr>
        <p:spPr bwMode="auto">
          <a:xfrm>
            <a:off x="2279651" y="4941889"/>
            <a:ext cx="2447925" cy="1717675"/>
          </a:xfrm>
          <a:prstGeom prst="rect">
            <a:avLst/>
          </a:prstGeom>
          <a:solidFill>
            <a:srgbClr val="CCFFFF"/>
          </a:solidFill>
          <a:ln w="25400" algn="ctr">
            <a:noFill/>
            <a:miter lim="800000"/>
            <a:headEnd/>
            <a:tailEnd/>
          </a:ln>
          <a:effectLst/>
        </p:spPr>
        <p:txBody>
          <a:bodyPr>
            <a:spAutoFit/>
          </a:bodyPr>
          <a:lstStyle/>
          <a:p>
            <a:pPr algn="ctr">
              <a:spcBef>
                <a:spcPct val="20000"/>
              </a:spcBef>
            </a:pPr>
            <a:r>
              <a:rPr lang="en-US" altLang="zh-TW" i="1" dirty="0">
                <a:solidFill>
                  <a:srgbClr val="000066"/>
                </a:solidFill>
              </a:rPr>
              <a:t>Example</a:t>
            </a:r>
          </a:p>
          <a:p>
            <a:pPr algn="l">
              <a:spcBef>
                <a:spcPct val="20000"/>
              </a:spcBef>
            </a:pPr>
            <a:r>
              <a:rPr lang="en-US" altLang="zh-TW" dirty="0">
                <a:solidFill>
                  <a:srgbClr val="339933"/>
                </a:solidFill>
              </a:rPr>
              <a:t>wire</a:t>
            </a:r>
            <a:r>
              <a:rPr lang="en-US" altLang="zh-TW" dirty="0">
                <a:solidFill>
                  <a:srgbClr val="000099"/>
                </a:solidFill>
              </a:rPr>
              <a:t> y;</a:t>
            </a:r>
          </a:p>
          <a:p>
            <a:pPr algn="l">
              <a:spcBef>
                <a:spcPct val="20000"/>
              </a:spcBef>
            </a:pPr>
            <a:r>
              <a:rPr lang="en-US" altLang="zh-TW" dirty="0">
                <a:solidFill>
                  <a:srgbClr val="000099"/>
                </a:solidFill>
              </a:rPr>
              <a:t>     </a:t>
            </a:r>
            <a:r>
              <a:rPr lang="en-US" altLang="zh-TW" dirty="0" err="1">
                <a:solidFill>
                  <a:srgbClr val="000099"/>
                </a:solidFill>
              </a:rPr>
              <a:t>buf</a:t>
            </a:r>
            <a:r>
              <a:rPr lang="en-US" altLang="zh-TW" dirty="0">
                <a:solidFill>
                  <a:srgbClr val="000099"/>
                </a:solidFill>
              </a:rPr>
              <a:t>  n1(y, 1’b0);</a:t>
            </a:r>
          </a:p>
          <a:p>
            <a:pPr algn="l">
              <a:spcBef>
                <a:spcPct val="20000"/>
              </a:spcBef>
            </a:pPr>
            <a:r>
              <a:rPr lang="en-US" altLang="zh-TW" dirty="0">
                <a:solidFill>
                  <a:srgbClr val="000099"/>
                </a:solidFill>
              </a:rPr>
              <a:t>     </a:t>
            </a:r>
            <a:r>
              <a:rPr lang="en-US" altLang="zh-TW" dirty="0" err="1">
                <a:solidFill>
                  <a:srgbClr val="000099"/>
                </a:solidFill>
              </a:rPr>
              <a:t>buf</a:t>
            </a:r>
            <a:r>
              <a:rPr lang="en-US" altLang="zh-TW" dirty="0">
                <a:solidFill>
                  <a:srgbClr val="000099"/>
                </a:solidFill>
              </a:rPr>
              <a:t>  n2(y, 1’b1);  </a:t>
            </a:r>
          </a:p>
          <a:p>
            <a:pPr algn="l">
              <a:spcBef>
                <a:spcPct val="20000"/>
              </a:spcBef>
            </a:pPr>
            <a:r>
              <a:rPr lang="en-US" altLang="zh-TW" dirty="0">
                <a:solidFill>
                  <a:srgbClr val="000099"/>
                </a:solidFill>
              </a:rPr>
              <a:t>     </a:t>
            </a:r>
            <a:r>
              <a:rPr lang="en-US" altLang="zh-TW" dirty="0">
                <a:solidFill>
                  <a:srgbClr val="FF00FF"/>
                </a:solidFill>
              </a:rPr>
              <a:t>// result is 1’bx</a:t>
            </a:r>
            <a:endParaRPr lang="en-US" altLang="zh-TW" dirty="0"/>
          </a:p>
        </p:txBody>
      </p:sp>
      <p:sp>
        <p:nvSpPr>
          <p:cNvPr id="8" name="Text Box 5"/>
          <p:cNvSpPr txBox="1">
            <a:spLocks noChangeArrowheads="1"/>
          </p:cNvSpPr>
          <p:nvPr/>
        </p:nvSpPr>
        <p:spPr bwMode="auto">
          <a:xfrm>
            <a:off x="5231905" y="4951686"/>
            <a:ext cx="2447925" cy="1717675"/>
          </a:xfrm>
          <a:prstGeom prst="rect">
            <a:avLst/>
          </a:prstGeom>
          <a:solidFill>
            <a:srgbClr val="CCFFFF"/>
          </a:solidFill>
          <a:ln w="25400" algn="ctr">
            <a:noFill/>
            <a:miter lim="800000"/>
            <a:headEnd/>
            <a:tailEnd/>
          </a:ln>
          <a:effectLst/>
        </p:spPr>
        <p:txBody>
          <a:bodyPr>
            <a:spAutoFit/>
          </a:bodyPr>
          <a:lstStyle/>
          <a:p>
            <a:pPr algn="ctr">
              <a:spcBef>
                <a:spcPct val="20000"/>
              </a:spcBef>
            </a:pPr>
            <a:r>
              <a:rPr lang="en-US" altLang="zh-TW" i="1" dirty="0">
                <a:solidFill>
                  <a:srgbClr val="000066"/>
                </a:solidFill>
              </a:rPr>
              <a:t>Example</a:t>
            </a:r>
          </a:p>
          <a:p>
            <a:pPr algn="l">
              <a:spcBef>
                <a:spcPct val="20000"/>
              </a:spcBef>
            </a:pPr>
            <a:r>
              <a:rPr lang="en-US" altLang="zh-TW" dirty="0">
                <a:solidFill>
                  <a:srgbClr val="339933"/>
                </a:solidFill>
              </a:rPr>
              <a:t>wand</a:t>
            </a:r>
            <a:r>
              <a:rPr lang="en-US" altLang="zh-TW" dirty="0">
                <a:solidFill>
                  <a:srgbClr val="000099"/>
                </a:solidFill>
              </a:rPr>
              <a:t> y;</a:t>
            </a:r>
          </a:p>
          <a:p>
            <a:pPr algn="l">
              <a:spcBef>
                <a:spcPct val="20000"/>
              </a:spcBef>
            </a:pPr>
            <a:r>
              <a:rPr lang="en-US" altLang="zh-TW" dirty="0">
                <a:solidFill>
                  <a:srgbClr val="000099"/>
                </a:solidFill>
              </a:rPr>
              <a:t>     </a:t>
            </a:r>
            <a:r>
              <a:rPr lang="en-US" altLang="zh-TW" dirty="0" err="1">
                <a:solidFill>
                  <a:srgbClr val="000099"/>
                </a:solidFill>
              </a:rPr>
              <a:t>buf</a:t>
            </a:r>
            <a:r>
              <a:rPr lang="en-US" altLang="zh-TW" dirty="0">
                <a:solidFill>
                  <a:srgbClr val="000099"/>
                </a:solidFill>
              </a:rPr>
              <a:t>  n1(y, 1’b0);</a:t>
            </a:r>
          </a:p>
          <a:p>
            <a:pPr algn="l">
              <a:spcBef>
                <a:spcPct val="20000"/>
              </a:spcBef>
            </a:pPr>
            <a:r>
              <a:rPr lang="en-US" altLang="zh-TW" dirty="0">
                <a:solidFill>
                  <a:srgbClr val="000099"/>
                </a:solidFill>
              </a:rPr>
              <a:t>     </a:t>
            </a:r>
            <a:r>
              <a:rPr lang="en-US" altLang="zh-TW" dirty="0" err="1">
                <a:solidFill>
                  <a:srgbClr val="000099"/>
                </a:solidFill>
              </a:rPr>
              <a:t>buf</a:t>
            </a:r>
            <a:r>
              <a:rPr lang="en-US" altLang="zh-TW" dirty="0">
                <a:solidFill>
                  <a:srgbClr val="000099"/>
                </a:solidFill>
              </a:rPr>
              <a:t>  n2(y, 1’b1);  </a:t>
            </a:r>
          </a:p>
          <a:p>
            <a:pPr algn="l">
              <a:spcBef>
                <a:spcPct val="20000"/>
              </a:spcBef>
            </a:pPr>
            <a:r>
              <a:rPr lang="en-US" altLang="zh-TW" dirty="0">
                <a:solidFill>
                  <a:srgbClr val="000099"/>
                </a:solidFill>
              </a:rPr>
              <a:t>     </a:t>
            </a:r>
            <a:r>
              <a:rPr lang="en-US" altLang="zh-TW" dirty="0">
                <a:solidFill>
                  <a:srgbClr val="FF00FF"/>
                </a:solidFill>
              </a:rPr>
              <a:t>// result is 1’b0</a:t>
            </a:r>
            <a:endParaRPr lang="en-US" altLang="zh-TW" dirty="0"/>
          </a:p>
        </p:txBody>
      </p:sp>
    </p:spTree>
    <p:extLst>
      <p:ext uri="{BB962C8B-B14F-4D97-AF65-F5344CB8AC3E}">
        <p14:creationId xmlns:p14="http://schemas.microsoft.com/office/powerpoint/2010/main" val="37320996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More on Verilog Data Types (Optional)</a:t>
            </a:r>
            <a:endParaRPr lang="zh-TW" altLang="en-US" dirty="0"/>
          </a:p>
        </p:txBody>
      </p:sp>
      <p:sp>
        <p:nvSpPr>
          <p:cNvPr id="3" name="Content Placeholder 2"/>
          <p:cNvSpPr>
            <a:spLocks noGrp="1"/>
          </p:cNvSpPr>
          <p:nvPr>
            <p:ph idx="1"/>
          </p:nvPr>
        </p:nvSpPr>
        <p:spPr>
          <a:xfrm>
            <a:off x="609600" y="1357314"/>
            <a:ext cx="10972800" cy="5672086"/>
          </a:xfrm>
        </p:spPr>
        <p:txBody>
          <a:bodyPr>
            <a:normAutofit/>
          </a:bodyPr>
          <a:lstStyle/>
          <a:p>
            <a:r>
              <a:rPr lang="en-US" altLang="zh-TW" dirty="0"/>
              <a:t>Net</a:t>
            </a:r>
          </a:p>
          <a:p>
            <a:pPr lvl="1"/>
            <a:r>
              <a:rPr lang="en-US" altLang="zh-TW" b="1" dirty="0">
                <a:solidFill>
                  <a:srgbClr val="C00000"/>
                </a:solidFill>
              </a:rPr>
              <a:t>Structural connection</a:t>
            </a:r>
            <a:r>
              <a:rPr lang="en-US" altLang="zh-TW" dirty="0"/>
              <a:t> between components</a:t>
            </a:r>
          </a:p>
          <a:p>
            <a:endParaRPr lang="en-US" altLang="zh-TW" dirty="0"/>
          </a:p>
          <a:p>
            <a:endParaRPr lang="en-US" altLang="zh-TW" dirty="0"/>
          </a:p>
          <a:p>
            <a:pPr marL="0" indent="0">
              <a:buNone/>
            </a:pPr>
            <a:endParaRPr lang="en-US" altLang="zh-TW" dirty="0"/>
          </a:p>
          <a:p>
            <a:r>
              <a:rPr lang="en-US" altLang="zh-TW" dirty="0"/>
              <a:t>Register</a:t>
            </a:r>
          </a:p>
          <a:p>
            <a:pPr lvl="1"/>
            <a:r>
              <a:rPr lang="en-US" altLang="zh-TW" b="1" dirty="0">
                <a:solidFill>
                  <a:srgbClr val="C00000"/>
                </a:solidFill>
              </a:rPr>
              <a:t>Variable</a:t>
            </a:r>
            <a:r>
              <a:rPr lang="en-US" altLang="zh-TW" dirty="0"/>
              <a:t> to store data</a:t>
            </a:r>
          </a:p>
          <a:p>
            <a:pPr lvl="1"/>
            <a:endParaRPr lang="en-US" altLang="zh-TW" dirty="0"/>
          </a:p>
          <a:p>
            <a:pPr lvl="1"/>
            <a:endParaRPr lang="en-US" altLang="zh-TW" dirty="0"/>
          </a:p>
          <a:p>
            <a:pPr lvl="1"/>
            <a:endParaRPr lang="en-US" altLang="zh-TW"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graphicFrame>
        <p:nvGraphicFramePr>
          <p:cNvPr id="6" name="Table 5"/>
          <p:cNvGraphicFramePr>
            <a:graphicFrameLocks noGrp="1"/>
          </p:cNvGraphicFramePr>
          <p:nvPr/>
        </p:nvGraphicFramePr>
        <p:xfrm>
          <a:off x="2362200" y="2362200"/>
          <a:ext cx="6470104" cy="1512000"/>
        </p:xfrm>
        <a:graphic>
          <a:graphicData uri="http://schemas.openxmlformats.org/drawingml/2006/table">
            <a:tbl>
              <a:tblPr firstRow="1" bandRow="1">
                <a:tableStyleId>{5C22544A-7EE6-4342-B048-85BDC9FD1C3A}</a:tableStyleId>
              </a:tblPr>
              <a:tblGrid>
                <a:gridCol w="1638001">
                  <a:extLst>
                    <a:ext uri="{9D8B030D-6E8A-4147-A177-3AD203B41FA5}">
                      <a16:colId xmlns:a16="http://schemas.microsoft.com/office/drawing/2014/main" val="20000"/>
                    </a:ext>
                  </a:extLst>
                </a:gridCol>
                <a:gridCol w="4832103">
                  <a:extLst>
                    <a:ext uri="{9D8B030D-6E8A-4147-A177-3AD203B41FA5}">
                      <a16:colId xmlns:a16="http://schemas.microsoft.com/office/drawing/2014/main" val="20001"/>
                    </a:ext>
                  </a:extLst>
                </a:gridCol>
              </a:tblGrid>
              <a:tr h="252000">
                <a:tc>
                  <a:txBody>
                    <a:bodyPr/>
                    <a:lstStyle/>
                    <a:p>
                      <a:pPr marL="0" algn="just"/>
                      <a:r>
                        <a:rPr lang="en-US" sz="1400" b="1" dirty="0">
                          <a:solidFill>
                            <a:srgbClr val="FF0000"/>
                          </a:solidFill>
                          <a:effectLst/>
                          <a:latin typeface="Arial Unicode MS" pitchFamily="34" charset="-120"/>
                          <a:ea typeface="Arial Unicode MS" pitchFamily="34" charset="-120"/>
                          <a:cs typeface="Arial Unicode MS" pitchFamily="34" charset="-120"/>
                        </a:rPr>
                        <a:t>wire</a:t>
                      </a:r>
                      <a:r>
                        <a:rPr lang="en-US" sz="1400" b="0" dirty="0">
                          <a:solidFill>
                            <a:srgbClr val="000000"/>
                          </a:solidFill>
                          <a:effectLst/>
                          <a:latin typeface="Arial Unicode MS" pitchFamily="34" charset="-120"/>
                          <a:ea typeface="Arial Unicode MS" pitchFamily="34" charset="-120"/>
                          <a:cs typeface="Arial Unicode MS" pitchFamily="34" charset="-120"/>
                        </a:rPr>
                        <a:t>, tri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400" b="0" dirty="0">
                          <a:solidFill>
                            <a:srgbClr val="FF0000"/>
                          </a:solidFill>
                          <a:effectLst/>
                          <a:latin typeface="Arial Unicode MS" pitchFamily="34" charset="-120"/>
                          <a:ea typeface="Arial Unicode MS" pitchFamily="34" charset="-120"/>
                          <a:cs typeface="Arial Unicode MS" pitchFamily="34" charset="-120"/>
                        </a:rPr>
                        <a:t>Interconnecting wire </a:t>
                      </a:r>
                      <a:r>
                        <a:rPr lang="en-US" sz="1400" b="0" dirty="0">
                          <a:solidFill>
                            <a:srgbClr val="000000"/>
                          </a:solidFill>
                          <a:effectLst/>
                          <a:latin typeface="Arial Unicode MS" pitchFamily="34" charset="-120"/>
                          <a:ea typeface="Arial Unicode MS" pitchFamily="34" charset="-120"/>
                          <a:cs typeface="Arial Unicode MS" pitchFamily="34" charset="-120"/>
                        </a:rPr>
                        <a:t>- no special resolution function (</a:t>
                      </a:r>
                      <a:r>
                        <a:rPr lang="en-US" sz="1400" b="1" dirty="0">
                          <a:solidFill>
                            <a:srgbClr val="FF0000"/>
                          </a:solidFill>
                          <a:effectLst/>
                          <a:latin typeface="Arial Unicode MS" pitchFamily="34" charset="-120"/>
                          <a:ea typeface="Arial Unicode MS" pitchFamily="34" charset="-120"/>
                          <a:cs typeface="Arial Unicode MS" pitchFamily="34" charset="-120"/>
                        </a:rPr>
                        <a:t>default</a:t>
                      </a:r>
                      <a:r>
                        <a:rPr lang="en-US" sz="1400" b="0" dirty="0">
                          <a:solidFill>
                            <a:srgbClr val="000000"/>
                          </a:solidFill>
                          <a:effectLst/>
                          <a:latin typeface="Arial Unicode MS" pitchFamily="34" charset="-120"/>
                          <a:ea typeface="Arial Unicode MS" pitchFamily="34" charset="-120"/>
                          <a:cs typeface="Arial Unicode MS" pitchFamily="34" charset="-12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2000">
                <a:tc>
                  <a:txBody>
                    <a:bodyPr/>
                    <a:lstStyle/>
                    <a:p>
                      <a:pPr marL="0" algn="just"/>
                      <a:r>
                        <a:rPr lang="en-US" sz="1400" b="0" dirty="0" err="1">
                          <a:solidFill>
                            <a:srgbClr val="000000"/>
                          </a:solidFill>
                          <a:effectLst/>
                          <a:latin typeface="Arial Unicode MS" pitchFamily="34" charset="-120"/>
                          <a:ea typeface="Arial Unicode MS" pitchFamily="34" charset="-120"/>
                          <a:cs typeface="Arial Unicode MS" pitchFamily="34" charset="-120"/>
                        </a:rPr>
                        <a:t>wor</a:t>
                      </a:r>
                      <a:r>
                        <a:rPr lang="en-US" sz="1400" b="0" dirty="0">
                          <a:solidFill>
                            <a:srgbClr val="000000"/>
                          </a:solidFill>
                          <a:effectLst/>
                          <a:latin typeface="Arial Unicode MS" pitchFamily="34" charset="-120"/>
                          <a:ea typeface="Arial Unicode MS" pitchFamily="34" charset="-120"/>
                          <a:cs typeface="Arial Unicode MS" pitchFamily="34" charset="-120"/>
                        </a:rPr>
                        <a:t>, </a:t>
                      </a:r>
                      <a:r>
                        <a:rPr lang="en-US" sz="1400" b="0" dirty="0" err="1">
                          <a:solidFill>
                            <a:srgbClr val="000000"/>
                          </a:solidFill>
                          <a:effectLst/>
                          <a:latin typeface="Arial Unicode MS" pitchFamily="34" charset="-120"/>
                          <a:ea typeface="Arial Unicode MS" pitchFamily="34" charset="-120"/>
                          <a:cs typeface="Arial Unicode MS" pitchFamily="34" charset="-120"/>
                        </a:rPr>
                        <a:t>trior</a:t>
                      </a:r>
                      <a:endParaRPr lang="en-US" sz="1400" b="0" dirty="0">
                        <a:solidFill>
                          <a:srgbClr val="000000"/>
                        </a:solidFill>
                        <a:effectLst/>
                        <a:latin typeface="Arial Unicode MS" pitchFamily="34" charset="-120"/>
                        <a:ea typeface="Arial Unicode MS" pitchFamily="34" charset="-120"/>
                        <a:cs typeface="Arial Unicode MS"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400" b="0" dirty="0">
                          <a:solidFill>
                            <a:srgbClr val="000000"/>
                          </a:solidFill>
                          <a:effectLst/>
                          <a:latin typeface="Arial Unicode MS" pitchFamily="34" charset="-120"/>
                          <a:ea typeface="Arial Unicode MS" pitchFamily="34" charset="-120"/>
                          <a:cs typeface="Arial Unicode MS" pitchFamily="34" charset="-120"/>
                        </a:rPr>
                        <a:t>Wired outputs OR together (models ECL)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2000">
                <a:tc>
                  <a:txBody>
                    <a:bodyPr/>
                    <a:lstStyle/>
                    <a:p>
                      <a:pPr marL="0" algn="just"/>
                      <a:r>
                        <a:rPr lang="en-US" sz="1400" b="0" dirty="0">
                          <a:solidFill>
                            <a:srgbClr val="000000"/>
                          </a:solidFill>
                          <a:effectLst/>
                          <a:latin typeface="Arial Unicode MS" pitchFamily="34" charset="-120"/>
                          <a:ea typeface="Arial Unicode MS" pitchFamily="34" charset="-120"/>
                          <a:cs typeface="Arial Unicode MS" pitchFamily="34" charset="-120"/>
                        </a:rPr>
                        <a:t>wand, </a:t>
                      </a:r>
                      <a:r>
                        <a:rPr lang="en-US" sz="1400" b="0" dirty="0" err="1">
                          <a:solidFill>
                            <a:srgbClr val="000000"/>
                          </a:solidFill>
                          <a:effectLst/>
                          <a:latin typeface="Arial Unicode MS" pitchFamily="34" charset="-120"/>
                          <a:ea typeface="Arial Unicode MS" pitchFamily="34" charset="-120"/>
                          <a:cs typeface="Arial Unicode MS" pitchFamily="34" charset="-120"/>
                        </a:rPr>
                        <a:t>triand</a:t>
                      </a:r>
                      <a:endParaRPr lang="en-US" sz="1400" b="0" dirty="0">
                        <a:solidFill>
                          <a:srgbClr val="000000"/>
                        </a:solidFill>
                        <a:effectLst/>
                        <a:latin typeface="Arial Unicode MS" pitchFamily="34" charset="-120"/>
                        <a:ea typeface="Arial Unicode MS" pitchFamily="34" charset="-120"/>
                        <a:cs typeface="Arial Unicode MS"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400" b="0" dirty="0">
                          <a:solidFill>
                            <a:srgbClr val="000000"/>
                          </a:solidFill>
                          <a:effectLst/>
                          <a:latin typeface="Arial Unicode MS" pitchFamily="34" charset="-120"/>
                          <a:ea typeface="Arial Unicode MS" pitchFamily="34" charset="-120"/>
                          <a:cs typeface="Arial Unicode MS" pitchFamily="34" charset="-120"/>
                        </a:rPr>
                        <a:t>Wired outputs AND together (models open-collector)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2000">
                <a:tc>
                  <a:txBody>
                    <a:bodyPr/>
                    <a:lstStyle/>
                    <a:p>
                      <a:pPr marL="0" algn="just"/>
                      <a:r>
                        <a:rPr lang="en-US" sz="1400" b="0" dirty="0">
                          <a:solidFill>
                            <a:srgbClr val="000000"/>
                          </a:solidFill>
                          <a:effectLst/>
                          <a:latin typeface="Arial Unicode MS" pitchFamily="34" charset="-120"/>
                          <a:ea typeface="Arial Unicode MS" pitchFamily="34" charset="-120"/>
                          <a:cs typeface="Arial Unicode MS" pitchFamily="34" charset="-120"/>
                        </a:rPr>
                        <a:t>tri0, tri1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400" b="0" dirty="0">
                          <a:solidFill>
                            <a:srgbClr val="000000"/>
                          </a:solidFill>
                          <a:effectLst/>
                          <a:latin typeface="Arial Unicode MS" pitchFamily="34" charset="-120"/>
                          <a:ea typeface="Arial Unicode MS" pitchFamily="34" charset="-120"/>
                          <a:cs typeface="Arial Unicode MS" pitchFamily="34" charset="-120"/>
                        </a:rPr>
                        <a:t>Net pulls-down or pulls-up when not driven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dk1"/>
                          </a:solidFill>
                          <a:effectLst/>
                          <a:latin typeface="Arial Unicode MS" pitchFamily="34" charset="-120"/>
                          <a:ea typeface="Arial Unicode MS" pitchFamily="34" charset="-120"/>
                          <a:cs typeface="Arial Unicode MS" pitchFamily="34" charset="-120"/>
                        </a:rPr>
                        <a:t>supply0, supply1</a:t>
                      </a:r>
                      <a:endParaRPr lang="en-US" sz="1400" b="0" dirty="0">
                        <a:solidFill>
                          <a:srgbClr val="000000"/>
                        </a:solidFill>
                        <a:effectLst/>
                        <a:latin typeface="Arial Unicode MS" pitchFamily="34" charset="-120"/>
                        <a:ea typeface="Arial Unicode MS" pitchFamily="34" charset="-120"/>
                        <a:cs typeface="Arial Unicode MS"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dk1"/>
                          </a:solidFill>
                          <a:effectLst/>
                          <a:latin typeface="Arial Unicode MS" pitchFamily="34" charset="-120"/>
                          <a:ea typeface="Arial Unicode MS" pitchFamily="34" charset="-120"/>
                          <a:cs typeface="Arial Unicode MS" pitchFamily="34" charset="-120"/>
                        </a:rPr>
                        <a:t>Net has a constant logic 0 or logic 1 (supply strength)</a:t>
                      </a:r>
                      <a:endParaRPr lang="en-US" sz="1400" b="0" dirty="0">
                        <a:solidFill>
                          <a:srgbClr val="000000"/>
                        </a:solidFill>
                        <a:effectLst/>
                        <a:latin typeface="Arial Unicode MS" pitchFamily="34" charset="-120"/>
                        <a:ea typeface="Arial Unicode MS" pitchFamily="34" charset="-120"/>
                        <a:cs typeface="Arial Unicode MS"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400" b="0" kern="1200" dirty="0" err="1">
                          <a:solidFill>
                            <a:schemeClr val="dk1"/>
                          </a:solidFill>
                          <a:effectLst/>
                          <a:latin typeface="Arial Unicode MS" pitchFamily="34" charset="-120"/>
                          <a:ea typeface="Arial Unicode MS" pitchFamily="34" charset="-120"/>
                          <a:cs typeface="Arial Unicode MS" pitchFamily="34" charset="-120"/>
                        </a:rPr>
                        <a:t>trireg</a:t>
                      </a:r>
                      <a:endParaRPr lang="en-US" sz="1400" b="0" dirty="0">
                        <a:solidFill>
                          <a:srgbClr val="000000"/>
                        </a:solidFill>
                        <a:effectLst/>
                        <a:latin typeface="Arial Unicode MS" pitchFamily="34" charset="-120"/>
                        <a:ea typeface="Arial Unicode MS" pitchFamily="34" charset="-120"/>
                        <a:cs typeface="Arial Unicode MS"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dk1"/>
                          </a:solidFill>
                          <a:effectLst/>
                          <a:latin typeface="Arial Unicode MS" pitchFamily="34" charset="-120"/>
                          <a:ea typeface="Arial Unicode MS" pitchFamily="34" charset="-120"/>
                          <a:cs typeface="Arial Unicode MS" pitchFamily="34" charset="-120"/>
                        </a:rPr>
                        <a:t>Retains last value, when driven by z (</a:t>
                      </a:r>
                      <a:r>
                        <a:rPr lang="en-US" altLang="zh-TW" sz="1400" b="0" kern="1200" dirty="0" err="1">
                          <a:solidFill>
                            <a:schemeClr val="dk1"/>
                          </a:solidFill>
                          <a:effectLst/>
                          <a:latin typeface="Arial Unicode MS" pitchFamily="34" charset="-120"/>
                          <a:ea typeface="Arial Unicode MS" pitchFamily="34" charset="-120"/>
                          <a:cs typeface="Arial Unicode MS" pitchFamily="34" charset="-120"/>
                        </a:rPr>
                        <a:t>tristate</a:t>
                      </a:r>
                      <a:r>
                        <a:rPr lang="en-US" altLang="zh-TW" sz="1400" b="0" kern="1200" dirty="0">
                          <a:solidFill>
                            <a:schemeClr val="dk1"/>
                          </a:solidFill>
                          <a:effectLst/>
                          <a:latin typeface="Arial Unicode MS" pitchFamily="34" charset="-120"/>
                          <a:ea typeface="Arial Unicode MS" pitchFamily="34" charset="-120"/>
                          <a:cs typeface="Arial Unicode MS" pitchFamily="34" charset="-120"/>
                        </a:rPr>
                        <a:t>).</a:t>
                      </a:r>
                      <a:endParaRPr lang="en-US" sz="1400" b="0" dirty="0">
                        <a:solidFill>
                          <a:srgbClr val="000000"/>
                        </a:solidFill>
                        <a:effectLst/>
                        <a:latin typeface="Arial Unicode MS" pitchFamily="34" charset="-120"/>
                        <a:ea typeface="Arial Unicode MS" pitchFamily="34" charset="-120"/>
                        <a:cs typeface="Arial Unicode MS" pitchFamily="34" charset="-12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nvGraphicFramePr>
        <p:xfrm>
          <a:off x="2362200" y="4800600"/>
          <a:ext cx="6019800" cy="12600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252000">
                <a:tc>
                  <a:txBody>
                    <a:bodyPr/>
                    <a:lstStyle/>
                    <a:p>
                      <a:pPr algn="just"/>
                      <a:r>
                        <a:rPr lang="en-US" sz="1400" dirty="0" err="1">
                          <a:solidFill>
                            <a:srgbClr val="FF0000"/>
                          </a:solidFill>
                          <a:effectLst/>
                          <a:latin typeface="arial"/>
                        </a:rPr>
                        <a:t>reg</a:t>
                      </a:r>
                      <a:r>
                        <a:rPr lang="en-US" sz="1400" dirty="0">
                          <a:solidFill>
                            <a:srgbClr val="FF0000"/>
                          </a:solidFill>
                          <a:effectLst/>
                          <a:latin typeface="arial"/>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400" b="0" dirty="0">
                          <a:solidFill>
                            <a:srgbClr val="FF0000"/>
                          </a:solidFill>
                          <a:effectLst/>
                          <a:latin typeface="arial"/>
                        </a:rPr>
                        <a:t>Unsigned variable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2000">
                <a:tc>
                  <a:txBody>
                    <a:bodyPr/>
                    <a:lstStyle/>
                    <a:p>
                      <a:pPr algn="just"/>
                      <a:r>
                        <a:rPr lang="en-US" sz="1400" dirty="0">
                          <a:solidFill>
                            <a:srgbClr val="000000"/>
                          </a:solidFill>
                          <a:effectLst/>
                          <a:latin typeface="arial"/>
                        </a:rPr>
                        <a:t>integer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400" dirty="0">
                          <a:solidFill>
                            <a:srgbClr val="000000"/>
                          </a:solidFill>
                          <a:effectLst/>
                          <a:latin typeface="arial"/>
                        </a:rPr>
                        <a:t>Signed variable - 32 bits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2000">
                <a:tc>
                  <a:txBody>
                    <a:bodyPr/>
                    <a:lstStyle/>
                    <a:p>
                      <a:pPr algn="just"/>
                      <a:r>
                        <a:rPr lang="en-US" sz="1400">
                          <a:solidFill>
                            <a:srgbClr val="000000"/>
                          </a:solidFill>
                          <a:effectLst/>
                          <a:latin typeface="arial"/>
                        </a:rPr>
                        <a:t>time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400" dirty="0">
                          <a:solidFill>
                            <a:srgbClr val="000000"/>
                          </a:solidFill>
                          <a:effectLst/>
                          <a:latin typeface="arial"/>
                        </a:rPr>
                        <a:t>Unsigned integer - 64 bits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2000">
                <a:tc>
                  <a:txBody>
                    <a:bodyPr/>
                    <a:lstStyle/>
                    <a:p>
                      <a:pPr algn="just"/>
                      <a:r>
                        <a:rPr lang="en-US" sz="1400" dirty="0">
                          <a:solidFill>
                            <a:srgbClr val="000000"/>
                          </a:solidFill>
                          <a:effectLst/>
                          <a:latin typeface="arial"/>
                        </a:rPr>
                        <a:t>real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400" dirty="0">
                          <a:solidFill>
                            <a:srgbClr val="000000"/>
                          </a:solidFill>
                          <a:effectLst/>
                          <a:latin typeface="arial"/>
                        </a:rPr>
                        <a:t>Double precision floating point variable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2000">
                <a:tc>
                  <a:txBody>
                    <a:bodyPr/>
                    <a:lstStyle/>
                    <a:p>
                      <a:pPr algn="just"/>
                      <a:r>
                        <a:rPr lang="en-US" sz="1400" dirty="0">
                          <a:solidFill>
                            <a:srgbClr val="000000"/>
                          </a:solidFill>
                          <a:effectLst/>
                          <a:latin typeface="arial"/>
                        </a:rPr>
                        <a:t>string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400" dirty="0">
                          <a:solidFill>
                            <a:srgbClr val="000000"/>
                          </a:solidFill>
                          <a:effectLst/>
                          <a:latin typeface="arial"/>
                        </a:rPr>
                        <a:t>e.g. “internal error”, \n, \t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1706094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Verilog vectors</a:t>
            </a:r>
            <a:endParaRPr lang="zh-TW" altLang="en-US" dirty="0"/>
          </a:p>
        </p:txBody>
      </p:sp>
      <p:sp>
        <p:nvSpPr>
          <p:cNvPr id="3" name="內容版面配置區 2"/>
          <p:cNvSpPr>
            <a:spLocks noGrp="1"/>
          </p:cNvSpPr>
          <p:nvPr>
            <p:ph idx="1"/>
          </p:nvPr>
        </p:nvSpPr>
        <p:spPr/>
        <p:txBody>
          <a:bodyPr/>
          <a:lstStyle/>
          <a:p>
            <a:pPr marL="0" indent="0">
              <a:lnSpc>
                <a:spcPct val="100000"/>
              </a:lnSpc>
              <a:spcBef>
                <a:spcPts val="775"/>
              </a:spcBef>
              <a:buNone/>
            </a:pPr>
            <a:r>
              <a:rPr lang="en-US" altLang="zh-TW" spc="-20" dirty="0">
                <a:latin typeface="Calibri"/>
                <a:cs typeface="Calibri"/>
              </a:rPr>
              <a:t>Known </a:t>
            </a:r>
            <a:r>
              <a:rPr lang="en-US" altLang="zh-TW" spc="-5" dirty="0">
                <a:latin typeface="Calibri"/>
                <a:cs typeface="Calibri"/>
              </a:rPr>
              <a:t>as </a:t>
            </a:r>
            <a:r>
              <a:rPr lang="en-US" altLang="zh-TW" dirty="0">
                <a:latin typeface="Calibri"/>
                <a:cs typeface="Calibri"/>
              </a:rPr>
              <a:t>BUS </a:t>
            </a:r>
            <a:r>
              <a:rPr lang="en-US" altLang="zh-TW" spc="-5" dirty="0">
                <a:latin typeface="Calibri"/>
                <a:cs typeface="Calibri"/>
              </a:rPr>
              <a:t>in</a:t>
            </a:r>
            <a:r>
              <a:rPr lang="en-US" altLang="zh-TW" spc="35" dirty="0">
                <a:latin typeface="Calibri"/>
                <a:cs typeface="Calibri"/>
              </a:rPr>
              <a:t> </a:t>
            </a:r>
            <a:r>
              <a:rPr lang="en-US" altLang="zh-TW" spc="-20" dirty="0">
                <a:latin typeface="Calibri"/>
                <a:cs typeface="Calibri"/>
              </a:rPr>
              <a:t>hardware</a:t>
            </a:r>
            <a:endParaRPr lang="en-US" altLang="zh-TW" dirty="0">
              <a:latin typeface="Calibri"/>
              <a:cs typeface="Calibri"/>
            </a:endParaRPr>
          </a:p>
          <a:p>
            <a:pPr marL="431800" indent="-343535">
              <a:spcBef>
                <a:spcPts val="670"/>
              </a:spcBef>
              <a:buFont typeface="Arial"/>
              <a:buChar char="•"/>
              <a:tabLst>
                <a:tab pos="431800" algn="l"/>
                <a:tab pos="432434" algn="l"/>
              </a:tabLst>
            </a:pPr>
            <a:r>
              <a:rPr lang="en-US" altLang="zh-TW" spc="-15" dirty="0">
                <a:latin typeface="Calibri"/>
                <a:cs typeface="Calibri"/>
              </a:rPr>
              <a:t>Declare </a:t>
            </a:r>
            <a:r>
              <a:rPr lang="en-US" altLang="zh-TW" spc="-10" dirty="0">
                <a:latin typeface="Calibri"/>
                <a:cs typeface="Calibri"/>
              </a:rPr>
              <a:t>by </a:t>
            </a:r>
            <a:r>
              <a:rPr lang="en-US" altLang="zh-TW" spc="-5" dirty="0">
                <a:latin typeface="Calibri"/>
                <a:cs typeface="Calibri"/>
              </a:rPr>
              <a:t>a </a:t>
            </a:r>
            <a:r>
              <a:rPr lang="en-US" altLang="zh-TW" spc="-20" dirty="0">
                <a:latin typeface="Calibri"/>
                <a:cs typeface="Calibri"/>
              </a:rPr>
              <a:t>range </a:t>
            </a:r>
            <a:r>
              <a:rPr lang="en-US" altLang="zh-TW" spc="-15" dirty="0">
                <a:latin typeface="Calibri"/>
                <a:cs typeface="Calibri"/>
              </a:rPr>
              <a:t>following </a:t>
            </a:r>
            <a:r>
              <a:rPr lang="en-US" altLang="zh-TW" spc="-5" dirty="0">
                <a:latin typeface="Calibri"/>
                <a:cs typeface="Calibri"/>
              </a:rPr>
              <a:t>the</a:t>
            </a:r>
            <a:r>
              <a:rPr lang="en-US" altLang="zh-TW" spc="65" dirty="0">
                <a:latin typeface="Calibri"/>
                <a:cs typeface="Calibri"/>
              </a:rPr>
              <a:t> </a:t>
            </a:r>
            <a:r>
              <a:rPr lang="en-US" altLang="zh-TW" spc="-10" dirty="0">
                <a:latin typeface="Calibri"/>
                <a:cs typeface="Calibri"/>
              </a:rPr>
              <a:t>type</a:t>
            </a:r>
            <a:endParaRPr lang="en-US" altLang="zh-TW" dirty="0">
              <a:latin typeface="Calibri"/>
              <a:cs typeface="Calibri"/>
            </a:endParaRPr>
          </a:p>
          <a:p>
            <a:pPr marL="168275" indent="0">
              <a:lnSpc>
                <a:spcPct val="100000"/>
              </a:lnSpc>
              <a:spcBef>
                <a:spcPts val="550"/>
              </a:spcBef>
              <a:buNone/>
            </a:pPr>
            <a:r>
              <a:rPr lang="en-US" altLang="zh-TW" sz="2000" dirty="0">
                <a:solidFill>
                  <a:srgbClr val="FF0000"/>
                </a:solidFill>
                <a:latin typeface="Consolas"/>
                <a:cs typeface="Consolas"/>
              </a:rPr>
              <a:t>  &lt;data </a:t>
            </a:r>
            <a:r>
              <a:rPr lang="en-US" altLang="zh-TW" sz="2000" spc="-5" dirty="0">
                <a:solidFill>
                  <a:srgbClr val="FF0000"/>
                </a:solidFill>
                <a:latin typeface="Consolas"/>
                <a:cs typeface="Consolas"/>
              </a:rPr>
              <a:t>type&gt; </a:t>
            </a:r>
            <a:r>
              <a:rPr lang="en-US" altLang="zh-TW" sz="2000" dirty="0">
                <a:latin typeface="Consolas"/>
                <a:cs typeface="Consolas"/>
              </a:rPr>
              <a:t>[</a:t>
            </a:r>
            <a:r>
              <a:rPr lang="en-US" altLang="zh-TW" sz="2000" dirty="0">
                <a:solidFill>
                  <a:srgbClr val="FF0000"/>
                </a:solidFill>
                <a:latin typeface="Consolas"/>
                <a:cs typeface="Consolas"/>
              </a:rPr>
              <a:t>left </a:t>
            </a:r>
            <a:r>
              <a:rPr lang="en-US" altLang="zh-TW" sz="2000" spc="-5" dirty="0">
                <a:solidFill>
                  <a:srgbClr val="FF0000"/>
                </a:solidFill>
                <a:latin typeface="Consolas"/>
                <a:cs typeface="Consolas"/>
              </a:rPr>
              <a:t>range </a:t>
            </a:r>
            <a:r>
              <a:rPr lang="en-US" altLang="zh-TW" sz="2000" dirty="0">
                <a:latin typeface="Consolas"/>
                <a:cs typeface="Consolas"/>
              </a:rPr>
              <a:t>: </a:t>
            </a:r>
            <a:r>
              <a:rPr lang="en-US" altLang="zh-TW" sz="2000" dirty="0">
                <a:solidFill>
                  <a:srgbClr val="FF0000"/>
                </a:solidFill>
                <a:latin typeface="Consolas"/>
                <a:cs typeface="Consolas"/>
              </a:rPr>
              <a:t>right </a:t>
            </a:r>
            <a:r>
              <a:rPr lang="en-US" altLang="zh-TW" sz="2000" spc="-5" dirty="0">
                <a:solidFill>
                  <a:srgbClr val="FF0000"/>
                </a:solidFill>
                <a:latin typeface="Consolas"/>
                <a:cs typeface="Consolas"/>
              </a:rPr>
              <a:t>range</a:t>
            </a:r>
            <a:r>
              <a:rPr lang="en-US" altLang="zh-TW" sz="2000" spc="-5" dirty="0">
                <a:latin typeface="Consolas"/>
                <a:cs typeface="Consolas"/>
              </a:rPr>
              <a:t>] </a:t>
            </a:r>
            <a:r>
              <a:rPr lang="en-US" altLang="zh-TW" sz="2000" spc="-5" dirty="0">
                <a:solidFill>
                  <a:srgbClr val="FF0000"/>
                </a:solidFill>
                <a:latin typeface="Consolas"/>
                <a:cs typeface="Consolas"/>
              </a:rPr>
              <a:t>&lt;Variable</a:t>
            </a:r>
            <a:r>
              <a:rPr lang="en-US" altLang="zh-TW" sz="2000" spc="15" dirty="0">
                <a:solidFill>
                  <a:srgbClr val="FF0000"/>
                </a:solidFill>
                <a:latin typeface="Consolas"/>
                <a:cs typeface="Consolas"/>
              </a:rPr>
              <a:t> </a:t>
            </a:r>
            <a:r>
              <a:rPr lang="en-US" altLang="zh-TW" sz="2000" spc="-5" dirty="0">
                <a:solidFill>
                  <a:srgbClr val="FF0000"/>
                </a:solidFill>
                <a:latin typeface="Consolas"/>
                <a:cs typeface="Consolas"/>
              </a:rPr>
              <a:t>name&gt;</a:t>
            </a:r>
            <a:endParaRPr lang="en-US" altLang="zh-TW" sz="2000" dirty="0">
              <a:latin typeface="Consolas"/>
              <a:cs typeface="Consolas"/>
            </a:endParaRPr>
          </a:p>
          <a:p>
            <a:pPr marL="431800" indent="-343535">
              <a:spcBef>
                <a:spcPts val="605"/>
              </a:spcBef>
              <a:buFont typeface="Arial"/>
              <a:buChar char="•"/>
              <a:tabLst>
                <a:tab pos="431800" algn="l"/>
                <a:tab pos="432434" algn="l"/>
              </a:tabLst>
            </a:pPr>
            <a:r>
              <a:rPr lang="en-US" altLang="zh-TW" spc="-10" dirty="0">
                <a:latin typeface="Calibri"/>
                <a:cs typeface="Calibri"/>
              </a:rPr>
              <a:t>Single element that </a:t>
            </a:r>
            <a:r>
              <a:rPr lang="en-US" altLang="zh-TW" spc="-5" dirty="0">
                <a:latin typeface="Calibri"/>
                <a:cs typeface="Calibri"/>
              </a:rPr>
              <a:t>is </a:t>
            </a:r>
            <a:r>
              <a:rPr lang="en-US" altLang="zh-TW" spc="-10" dirty="0">
                <a:latin typeface="Calibri"/>
                <a:cs typeface="Calibri"/>
              </a:rPr>
              <a:t>n-bits</a:t>
            </a:r>
            <a:r>
              <a:rPr lang="en-US" altLang="zh-TW" spc="65" dirty="0">
                <a:latin typeface="Calibri"/>
                <a:cs typeface="Calibri"/>
              </a:rPr>
              <a:t> </a:t>
            </a:r>
            <a:r>
              <a:rPr lang="en-US" altLang="zh-TW" spc="-5" dirty="0">
                <a:latin typeface="Calibri"/>
                <a:cs typeface="Calibri"/>
              </a:rPr>
              <a:t>wide</a:t>
            </a:r>
            <a:endParaRPr lang="en-US" altLang="zh-TW" dirty="0">
              <a:latin typeface="Calibri"/>
              <a:cs typeface="Calibri"/>
            </a:endParaRPr>
          </a:p>
          <a:p>
            <a:pPr marL="203200" marR="227329" indent="0">
              <a:lnSpc>
                <a:spcPct val="120000"/>
              </a:lnSpc>
              <a:spcBef>
                <a:spcPts val="70"/>
              </a:spcBef>
              <a:buNone/>
              <a:tabLst>
                <a:tab pos="1212215" algn="l"/>
                <a:tab pos="7121525" algn="l"/>
                <a:tab pos="7522209" algn="l"/>
              </a:tabLst>
            </a:pPr>
            <a:r>
              <a:rPr lang="en-US" altLang="zh-TW" sz="1900" spc="-5" dirty="0">
                <a:solidFill>
                  <a:srgbClr val="006FC0"/>
                </a:solidFill>
                <a:latin typeface="Consolas"/>
                <a:cs typeface="Consolas"/>
              </a:rPr>
              <a:t> </a:t>
            </a:r>
            <a:r>
              <a:rPr lang="en-US" altLang="zh-TW" sz="1900" spc="-5" dirty="0" err="1">
                <a:solidFill>
                  <a:srgbClr val="006FC0"/>
                </a:solidFill>
                <a:latin typeface="Consolas"/>
                <a:cs typeface="Consolas"/>
              </a:rPr>
              <a:t>reg</a:t>
            </a:r>
            <a:r>
              <a:rPr lang="en-US" altLang="zh-TW" sz="1900" spc="-5" dirty="0">
                <a:solidFill>
                  <a:srgbClr val="006FC0"/>
                </a:solidFill>
                <a:latin typeface="Consolas"/>
                <a:cs typeface="Consolas"/>
              </a:rPr>
              <a:t>	</a:t>
            </a:r>
            <a:r>
              <a:rPr lang="en-US" altLang="zh-TW" sz="1900" spc="-5" dirty="0">
                <a:latin typeface="Consolas"/>
                <a:cs typeface="Consolas"/>
              </a:rPr>
              <a:t>[</a:t>
            </a:r>
            <a:r>
              <a:rPr lang="en-US" altLang="zh-TW" sz="1900" spc="5" dirty="0">
                <a:latin typeface="Consolas"/>
                <a:cs typeface="Consolas"/>
              </a:rPr>
              <a:t>0</a:t>
            </a:r>
            <a:r>
              <a:rPr lang="en-US" altLang="zh-TW" sz="1900" spc="-5" dirty="0">
                <a:latin typeface="Consolas"/>
                <a:cs typeface="Consolas"/>
              </a:rPr>
              <a:t>:</a:t>
            </a:r>
            <a:r>
              <a:rPr lang="en-US" altLang="zh-TW" sz="1900" spc="5" dirty="0">
                <a:latin typeface="Consolas"/>
                <a:cs typeface="Consolas"/>
              </a:rPr>
              <a:t>7</a:t>
            </a:r>
            <a:r>
              <a:rPr lang="en-US" altLang="zh-TW" sz="1900" spc="-5" dirty="0">
                <a:latin typeface="Consolas"/>
                <a:cs typeface="Consolas"/>
              </a:rPr>
              <a:t>]</a:t>
            </a:r>
            <a:r>
              <a:rPr lang="en-US" altLang="zh-TW" sz="1900" spc="10" dirty="0">
                <a:latin typeface="Consolas"/>
                <a:cs typeface="Consolas"/>
              </a:rPr>
              <a:t> </a:t>
            </a:r>
            <a:r>
              <a:rPr lang="en-US" altLang="zh-TW" sz="1900" spc="-5" dirty="0">
                <a:latin typeface="Consolas"/>
                <a:cs typeface="Consolas"/>
              </a:rPr>
              <a:t>a,</a:t>
            </a:r>
            <a:r>
              <a:rPr lang="en-US" altLang="zh-TW" sz="1900" spc="10" dirty="0">
                <a:latin typeface="Consolas"/>
                <a:cs typeface="Consolas"/>
              </a:rPr>
              <a:t> </a:t>
            </a:r>
            <a:r>
              <a:rPr lang="en-US" altLang="zh-TW" sz="1900" spc="-5" dirty="0">
                <a:latin typeface="Consolas"/>
                <a:cs typeface="Consolas"/>
              </a:rPr>
              <a:t>b;</a:t>
            </a:r>
            <a:r>
              <a:rPr lang="en-US" altLang="zh-TW" sz="1900" spc="20" dirty="0">
                <a:latin typeface="Consolas"/>
                <a:cs typeface="Consolas"/>
              </a:rPr>
              <a:t> </a:t>
            </a:r>
            <a:r>
              <a:rPr lang="en-US" altLang="zh-TW" sz="1900" spc="5" dirty="0">
                <a:solidFill>
                  <a:srgbClr val="00AF50"/>
                </a:solidFill>
                <a:latin typeface="Consolas"/>
                <a:cs typeface="Consolas"/>
              </a:rPr>
              <a:t>/</a:t>
            </a:r>
            <a:r>
              <a:rPr lang="en-US" altLang="zh-TW" sz="1900" spc="-5" dirty="0">
                <a:solidFill>
                  <a:srgbClr val="00AF50"/>
                </a:solidFill>
                <a:latin typeface="Consolas"/>
                <a:cs typeface="Consolas"/>
              </a:rPr>
              <a:t>/</a:t>
            </a:r>
            <a:r>
              <a:rPr lang="en-US" altLang="zh-TW" sz="1900" spc="5" dirty="0">
                <a:solidFill>
                  <a:srgbClr val="00AF50"/>
                </a:solidFill>
                <a:latin typeface="Consolas"/>
                <a:cs typeface="Consolas"/>
              </a:rPr>
              <a:t>T</a:t>
            </a:r>
            <a:r>
              <a:rPr lang="en-US" altLang="zh-TW" sz="1900" spc="-5" dirty="0">
                <a:solidFill>
                  <a:srgbClr val="00AF50"/>
                </a:solidFill>
                <a:latin typeface="Consolas"/>
                <a:cs typeface="Consolas"/>
              </a:rPr>
              <a:t>wo</a:t>
            </a:r>
            <a:r>
              <a:rPr lang="en-US" altLang="zh-TW" sz="1900" spc="10" dirty="0">
                <a:solidFill>
                  <a:srgbClr val="00AF50"/>
                </a:solidFill>
                <a:latin typeface="Consolas"/>
                <a:cs typeface="Consolas"/>
              </a:rPr>
              <a:t> </a:t>
            </a:r>
            <a:r>
              <a:rPr lang="en-US" altLang="zh-TW" sz="1900" dirty="0">
                <a:solidFill>
                  <a:srgbClr val="00AF50"/>
                </a:solidFill>
                <a:latin typeface="Consolas"/>
                <a:cs typeface="Consolas"/>
              </a:rPr>
              <a:t>8</a:t>
            </a:r>
            <a:r>
              <a:rPr lang="en-US" altLang="zh-TW" sz="1900" spc="5" dirty="0">
                <a:solidFill>
                  <a:srgbClr val="00AF50"/>
                </a:solidFill>
                <a:latin typeface="Consolas"/>
                <a:cs typeface="Consolas"/>
              </a:rPr>
              <a:t>-</a:t>
            </a:r>
            <a:r>
              <a:rPr lang="en-US" altLang="zh-TW" sz="1900" spc="-5" dirty="0">
                <a:solidFill>
                  <a:srgbClr val="00AF50"/>
                </a:solidFill>
                <a:latin typeface="Consolas"/>
                <a:cs typeface="Consolas"/>
              </a:rPr>
              <a:t>b</a:t>
            </a:r>
            <a:r>
              <a:rPr lang="en-US" altLang="zh-TW" sz="1900" spc="5" dirty="0">
                <a:solidFill>
                  <a:srgbClr val="00AF50"/>
                </a:solidFill>
                <a:latin typeface="Consolas"/>
                <a:cs typeface="Consolas"/>
              </a:rPr>
              <a:t>i</a:t>
            </a:r>
            <a:r>
              <a:rPr lang="en-US" altLang="zh-TW" sz="1900" spc="-5" dirty="0">
                <a:solidFill>
                  <a:srgbClr val="00AF50"/>
                </a:solidFill>
                <a:latin typeface="Consolas"/>
                <a:cs typeface="Consolas"/>
              </a:rPr>
              <a:t>t</a:t>
            </a:r>
            <a:r>
              <a:rPr lang="en-US" altLang="zh-TW" sz="1900" spc="10" dirty="0">
                <a:solidFill>
                  <a:srgbClr val="00AF50"/>
                </a:solidFill>
                <a:latin typeface="Consolas"/>
                <a:cs typeface="Consolas"/>
              </a:rPr>
              <a:t> </a:t>
            </a:r>
            <a:r>
              <a:rPr lang="en-US" altLang="zh-TW" sz="1900" spc="-5" dirty="0" err="1">
                <a:solidFill>
                  <a:srgbClr val="00AF50"/>
                </a:solidFill>
                <a:latin typeface="Consolas"/>
                <a:cs typeface="Consolas"/>
              </a:rPr>
              <a:t>r</a:t>
            </a:r>
            <a:r>
              <a:rPr lang="en-US" altLang="zh-TW" sz="1900" spc="5" dirty="0" err="1">
                <a:solidFill>
                  <a:srgbClr val="00AF50"/>
                </a:solidFill>
                <a:latin typeface="Consolas"/>
                <a:cs typeface="Consolas"/>
              </a:rPr>
              <a:t>e</a:t>
            </a:r>
            <a:r>
              <a:rPr lang="en-US" altLang="zh-TW" sz="1900" spc="-5" dirty="0" err="1">
                <a:solidFill>
                  <a:srgbClr val="00AF50"/>
                </a:solidFill>
                <a:latin typeface="Consolas"/>
                <a:cs typeface="Consolas"/>
              </a:rPr>
              <a:t>g</a:t>
            </a:r>
            <a:r>
              <a:rPr lang="en-US" altLang="zh-TW" sz="1900" spc="10" dirty="0">
                <a:solidFill>
                  <a:srgbClr val="00AF50"/>
                </a:solidFill>
                <a:latin typeface="Consolas"/>
                <a:cs typeface="Consolas"/>
              </a:rPr>
              <a:t> </a:t>
            </a:r>
            <a:r>
              <a:rPr lang="en-US" altLang="zh-TW" sz="1900" spc="-5" dirty="0">
                <a:solidFill>
                  <a:srgbClr val="00AF50"/>
                </a:solidFill>
                <a:latin typeface="Consolas"/>
                <a:cs typeface="Consolas"/>
              </a:rPr>
              <a:t>wi</a:t>
            </a:r>
            <a:r>
              <a:rPr lang="en-US" altLang="zh-TW" sz="1900" spc="5" dirty="0">
                <a:solidFill>
                  <a:srgbClr val="00AF50"/>
                </a:solidFill>
                <a:latin typeface="Consolas"/>
                <a:cs typeface="Consolas"/>
              </a:rPr>
              <a:t>t</a:t>
            </a:r>
            <a:r>
              <a:rPr lang="en-US" altLang="zh-TW" sz="1900" spc="-5" dirty="0">
                <a:solidFill>
                  <a:srgbClr val="00AF50"/>
                </a:solidFill>
                <a:latin typeface="Consolas"/>
                <a:cs typeface="Consolas"/>
              </a:rPr>
              <a:t>h</a:t>
            </a:r>
            <a:r>
              <a:rPr lang="en-US" altLang="zh-TW" sz="1900" spc="10" dirty="0">
                <a:solidFill>
                  <a:srgbClr val="00AF50"/>
                </a:solidFill>
                <a:latin typeface="Consolas"/>
                <a:cs typeface="Consolas"/>
              </a:rPr>
              <a:t> </a:t>
            </a:r>
            <a:r>
              <a:rPr lang="en-US" altLang="zh-TW" sz="1900" spc="-5" dirty="0">
                <a:solidFill>
                  <a:srgbClr val="00AF50"/>
                </a:solidFill>
                <a:latin typeface="Consolas"/>
                <a:cs typeface="Consolas"/>
              </a:rPr>
              <a:t>M</a:t>
            </a:r>
            <a:r>
              <a:rPr lang="en-US" altLang="zh-TW" sz="1900" spc="5" dirty="0">
                <a:solidFill>
                  <a:srgbClr val="00AF50"/>
                </a:solidFill>
                <a:latin typeface="Consolas"/>
                <a:cs typeface="Consolas"/>
              </a:rPr>
              <a:t>S</a:t>
            </a:r>
            <a:r>
              <a:rPr lang="en-US" altLang="zh-TW" sz="1900" spc="-5" dirty="0">
                <a:solidFill>
                  <a:srgbClr val="00AF50"/>
                </a:solidFill>
                <a:latin typeface="Consolas"/>
                <a:cs typeface="Consolas"/>
              </a:rPr>
              <a:t>B</a:t>
            </a:r>
            <a:r>
              <a:rPr lang="en-US" altLang="zh-TW" sz="1900" spc="10" dirty="0">
                <a:solidFill>
                  <a:srgbClr val="00AF50"/>
                </a:solidFill>
                <a:latin typeface="Consolas"/>
                <a:cs typeface="Consolas"/>
              </a:rPr>
              <a:t> </a:t>
            </a:r>
            <a:r>
              <a:rPr lang="en-US" altLang="zh-TW" sz="1900" spc="-5" dirty="0">
                <a:solidFill>
                  <a:srgbClr val="00AF50"/>
                </a:solidFill>
                <a:latin typeface="Consolas"/>
                <a:cs typeface="Consolas"/>
              </a:rPr>
              <a:t>as</a:t>
            </a:r>
            <a:r>
              <a:rPr lang="en-US" altLang="zh-TW" sz="1900" spc="10" dirty="0">
                <a:solidFill>
                  <a:srgbClr val="00AF50"/>
                </a:solidFill>
                <a:latin typeface="Consolas"/>
                <a:cs typeface="Consolas"/>
              </a:rPr>
              <a:t> </a:t>
            </a:r>
            <a:r>
              <a:rPr lang="en-US" altLang="zh-TW" sz="1900" spc="-5" dirty="0">
                <a:solidFill>
                  <a:srgbClr val="00AF50"/>
                </a:solidFill>
                <a:latin typeface="Consolas"/>
                <a:cs typeface="Consolas"/>
              </a:rPr>
              <a:t>t</a:t>
            </a:r>
            <a:r>
              <a:rPr lang="en-US" altLang="zh-TW" sz="1900" spc="5" dirty="0">
                <a:solidFill>
                  <a:srgbClr val="00AF50"/>
                </a:solidFill>
                <a:latin typeface="Consolas"/>
                <a:cs typeface="Consolas"/>
              </a:rPr>
              <a:t>h</a:t>
            </a:r>
            <a:r>
              <a:rPr lang="en-US" altLang="zh-TW" sz="1900" spc="-5" dirty="0">
                <a:solidFill>
                  <a:srgbClr val="00AF50"/>
                </a:solidFill>
                <a:latin typeface="Consolas"/>
                <a:cs typeface="Consolas"/>
              </a:rPr>
              <a:t>e</a:t>
            </a:r>
            <a:r>
              <a:rPr lang="en-US" altLang="zh-TW" sz="1900" spc="10" dirty="0">
                <a:solidFill>
                  <a:srgbClr val="00AF50"/>
                </a:solidFill>
                <a:latin typeface="Consolas"/>
                <a:cs typeface="Consolas"/>
              </a:rPr>
              <a:t> 0</a:t>
            </a:r>
            <a:r>
              <a:rPr lang="en-US" altLang="zh-TW" sz="1875" spc="22" baseline="26666" dirty="0">
                <a:solidFill>
                  <a:srgbClr val="00AF50"/>
                </a:solidFill>
                <a:latin typeface="Consolas"/>
                <a:cs typeface="Consolas"/>
              </a:rPr>
              <a:t>t</a:t>
            </a:r>
            <a:r>
              <a:rPr lang="en-US" altLang="zh-TW" sz="1875" spc="15" baseline="26666" dirty="0">
                <a:solidFill>
                  <a:srgbClr val="00AF50"/>
                </a:solidFill>
                <a:latin typeface="Consolas"/>
                <a:cs typeface="Consolas"/>
              </a:rPr>
              <a:t>h</a:t>
            </a:r>
            <a:r>
              <a:rPr lang="en-US" altLang="zh-TW" sz="1875" baseline="26666" dirty="0">
                <a:solidFill>
                  <a:srgbClr val="00AF50"/>
                </a:solidFill>
                <a:latin typeface="Consolas"/>
                <a:cs typeface="Consolas"/>
              </a:rPr>
              <a:t>	</a:t>
            </a:r>
            <a:r>
              <a:rPr lang="en-US" altLang="zh-TW" sz="1900" spc="-5" dirty="0">
                <a:solidFill>
                  <a:srgbClr val="00AF50"/>
                </a:solidFill>
                <a:latin typeface="Consolas"/>
                <a:cs typeface="Consolas"/>
              </a:rPr>
              <a:t>b</a:t>
            </a:r>
            <a:r>
              <a:rPr lang="en-US" altLang="zh-TW" sz="1900" spc="5" dirty="0">
                <a:solidFill>
                  <a:srgbClr val="00AF50"/>
                </a:solidFill>
                <a:latin typeface="Consolas"/>
                <a:cs typeface="Consolas"/>
              </a:rPr>
              <a:t>i</a:t>
            </a:r>
            <a:r>
              <a:rPr lang="en-US" altLang="zh-TW" sz="1900" spc="-5" dirty="0">
                <a:solidFill>
                  <a:srgbClr val="00AF50"/>
                </a:solidFill>
                <a:latin typeface="Consolas"/>
                <a:cs typeface="Consolas"/>
              </a:rPr>
              <a:t>t  </a:t>
            </a:r>
          </a:p>
          <a:p>
            <a:pPr marL="203200" marR="227329" indent="0">
              <a:lnSpc>
                <a:spcPct val="120000"/>
              </a:lnSpc>
              <a:spcBef>
                <a:spcPts val="70"/>
              </a:spcBef>
              <a:buNone/>
              <a:tabLst>
                <a:tab pos="1212215" algn="l"/>
                <a:tab pos="7121525" algn="l"/>
                <a:tab pos="7522209" algn="l"/>
              </a:tabLst>
            </a:pPr>
            <a:r>
              <a:rPr lang="en-US" altLang="zh-TW" sz="1900" spc="-5" dirty="0">
                <a:solidFill>
                  <a:srgbClr val="00AF50"/>
                </a:solidFill>
                <a:latin typeface="Consolas"/>
                <a:cs typeface="Consolas"/>
              </a:rPr>
              <a:t> </a:t>
            </a:r>
            <a:r>
              <a:rPr lang="en-US" altLang="zh-TW" sz="1900" dirty="0">
                <a:solidFill>
                  <a:srgbClr val="006FC0"/>
                </a:solidFill>
                <a:latin typeface="Consolas"/>
                <a:cs typeface="Consolas"/>
              </a:rPr>
              <a:t>wire	</a:t>
            </a:r>
            <a:r>
              <a:rPr lang="en-US" altLang="zh-TW" sz="1900" dirty="0">
                <a:latin typeface="Consolas"/>
                <a:cs typeface="Consolas"/>
              </a:rPr>
              <a:t>[3:0] </a:t>
            </a:r>
            <a:r>
              <a:rPr lang="en-US" altLang="zh-TW" sz="1900" spc="-5" dirty="0">
                <a:latin typeface="Consolas"/>
                <a:cs typeface="Consolas"/>
              </a:rPr>
              <a:t>data; </a:t>
            </a:r>
            <a:r>
              <a:rPr lang="en-US" altLang="zh-TW" sz="1900" dirty="0">
                <a:solidFill>
                  <a:srgbClr val="00AF50"/>
                </a:solidFill>
                <a:latin typeface="Consolas"/>
                <a:cs typeface="Consolas"/>
              </a:rPr>
              <a:t>//4-bit wide wire MSB as</a:t>
            </a:r>
            <a:r>
              <a:rPr lang="en-US" altLang="zh-TW" sz="1900" spc="140" dirty="0">
                <a:solidFill>
                  <a:srgbClr val="00AF50"/>
                </a:solidFill>
                <a:latin typeface="Consolas"/>
                <a:cs typeface="Consolas"/>
              </a:rPr>
              <a:t> </a:t>
            </a:r>
            <a:r>
              <a:rPr lang="en-US" altLang="zh-TW" sz="1900" dirty="0">
                <a:solidFill>
                  <a:srgbClr val="00AF50"/>
                </a:solidFill>
                <a:latin typeface="Consolas"/>
                <a:cs typeface="Consolas"/>
              </a:rPr>
              <a:t>the</a:t>
            </a:r>
            <a:r>
              <a:rPr lang="en-US" altLang="zh-TW" sz="1900" spc="5" dirty="0">
                <a:solidFill>
                  <a:srgbClr val="00AF50"/>
                </a:solidFill>
                <a:latin typeface="Consolas"/>
                <a:cs typeface="Consolas"/>
              </a:rPr>
              <a:t> </a:t>
            </a:r>
            <a:r>
              <a:rPr lang="en-US" altLang="zh-TW" sz="1900" spc="15" dirty="0">
                <a:solidFill>
                  <a:srgbClr val="00AF50"/>
                </a:solidFill>
                <a:latin typeface="Consolas"/>
                <a:cs typeface="Consolas"/>
              </a:rPr>
              <a:t>4</a:t>
            </a:r>
            <a:r>
              <a:rPr lang="en-US" altLang="zh-TW" sz="1875" spc="22" baseline="26666" dirty="0">
                <a:solidFill>
                  <a:srgbClr val="00AF50"/>
                </a:solidFill>
                <a:latin typeface="Consolas"/>
                <a:cs typeface="Consolas"/>
              </a:rPr>
              <a:t>th	</a:t>
            </a:r>
            <a:r>
              <a:rPr lang="en-US" altLang="zh-TW" sz="1900" dirty="0">
                <a:solidFill>
                  <a:srgbClr val="00AF50"/>
                </a:solidFill>
                <a:latin typeface="Consolas"/>
                <a:cs typeface="Consolas"/>
              </a:rPr>
              <a:t>bit</a:t>
            </a:r>
            <a:endParaRPr lang="en-US" altLang="zh-TW" sz="1900" dirty="0">
              <a:latin typeface="Consolas"/>
              <a:cs typeface="Consolas"/>
            </a:endParaRPr>
          </a:p>
          <a:p>
            <a:pPr marL="431800" indent="-343535">
              <a:spcBef>
                <a:spcPts val="605"/>
              </a:spcBef>
              <a:buFont typeface="Arial"/>
              <a:buChar char="•"/>
              <a:tabLst>
                <a:tab pos="431800" algn="l"/>
                <a:tab pos="432434" algn="l"/>
              </a:tabLst>
            </a:pPr>
            <a:r>
              <a:rPr lang="en-US" altLang="zh-TW" spc="-35" dirty="0">
                <a:latin typeface="Calibri"/>
                <a:cs typeface="Calibri"/>
              </a:rPr>
              <a:t>Vector </a:t>
            </a:r>
            <a:r>
              <a:rPr lang="en-US" altLang="zh-TW" spc="-5" dirty="0">
                <a:latin typeface="Calibri"/>
                <a:cs typeface="Calibri"/>
              </a:rPr>
              <a:t>part select</a:t>
            </a:r>
            <a:r>
              <a:rPr lang="en-US" altLang="zh-TW" spc="35" dirty="0">
                <a:latin typeface="Calibri"/>
                <a:cs typeface="Calibri"/>
              </a:rPr>
              <a:t> </a:t>
            </a:r>
            <a:r>
              <a:rPr lang="en-US" altLang="zh-TW" spc="-5" dirty="0">
                <a:latin typeface="Calibri"/>
                <a:cs typeface="Calibri"/>
              </a:rPr>
              <a:t>(access)</a:t>
            </a:r>
            <a:endParaRPr lang="en-US" altLang="zh-TW" dirty="0">
              <a:latin typeface="Calibri"/>
              <a:cs typeface="Calibri"/>
            </a:endParaRPr>
          </a:p>
          <a:p>
            <a:pPr marL="203200" marR="2674620" indent="0">
              <a:lnSpc>
                <a:spcPct val="120000"/>
              </a:lnSpc>
              <a:spcBef>
                <a:spcPts val="70"/>
              </a:spcBef>
              <a:buNone/>
              <a:tabLst>
                <a:tab pos="1877695" algn="l"/>
              </a:tabLst>
            </a:pPr>
            <a:r>
              <a:rPr lang="en-US" altLang="zh-TW" sz="1900" dirty="0">
                <a:latin typeface="Consolas"/>
                <a:cs typeface="Consolas"/>
              </a:rPr>
              <a:t> a[5]	</a:t>
            </a:r>
            <a:r>
              <a:rPr lang="en-US" altLang="zh-TW" sz="1900" dirty="0">
                <a:solidFill>
                  <a:srgbClr val="00AF50"/>
                </a:solidFill>
                <a:latin typeface="Consolas"/>
                <a:cs typeface="Consolas"/>
              </a:rPr>
              <a:t>// bit </a:t>
            </a:r>
            <a:r>
              <a:rPr lang="en-US" altLang="zh-TW" sz="1900" spc="-5" dirty="0">
                <a:solidFill>
                  <a:srgbClr val="00AF50"/>
                </a:solidFill>
                <a:latin typeface="Consolas"/>
                <a:cs typeface="Consolas"/>
              </a:rPr>
              <a:t># 5 </a:t>
            </a:r>
            <a:r>
              <a:rPr lang="en-US" altLang="zh-TW" sz="1900" dirty="0">
                <a:solidFill>
                  <a:srgbClr val="00AF50"/>
                </a:solidFill>
                <a:latin typeface="Consolas"/>
                <a:cs typeface="Consolas"/>
              </a:rPr>
              <a:t>of vector </a:t>
            </a:r>
            <a:r>
              <a:rPr lang="en-US" altLang="zh-TW" sz="1900" spc="-5" dirty="0">
                <a:solidFill>
                  <a:srgbClr val="00AF50"/>
                </a:solidFill>
                <a:latin typeface="Consolas"/>
                <a:cs typeface="Consolas"/>
              </a:rPr>
              <a:t>a  </a:t>
            </a:r>
          </a:p>
          <a:p>
            <a:pPr marL="203200" marR="2674620" indent="0">
              <a:lnSpc>
                <a:spcPct val="120000"/>
              </a:lnSpc>
              <a:spcBef>
                <a:spcPts val="70"/>
              </a:spcBef>
              <a:buNone/>
              <a:tabLst>
                <a:tab pos="1877695" algn="l"/>
              </a:tabLst>
            </a:pPr>
            <a:r>
              <a:rPr lang="en-US" altLang="zh-TW" sz="1900" dirty="0">
                <a:latin typeface="Consolas"/>
                <a:cs typeface="Consolas"/>
              </a:rPr>
              <a:t> data[2:0] 	</a:t>
            </a:r>
            <a:r>
              <a:rPr lang="en-US" altLang="zh-TW" sz="1900" dirty="0">
                <a:solidFill>
                  <a:srgbClr val="00AF50"/>
                </a:solidFill>
                <a:latin typeface="Consolas"/>
                <a:cs typeface="Consolas"/>
              </a:rPr>
              <a:t>// Three LSB   </a:t>
            </a:r>
            <a:r>
              <a:rPr lang="en-US" altLang="zh-TW" sz="1900" spc="-5" dirty="0">
                <a:solidFill>
                  <a:srgbClr val="00AF50"/>
                </a:solidFill>
                <a:latin typeface="Consolas"/>
                <a:cs typeface="Consolas"/>
              </a:rPr>
              <a:t>of </a:t>
            </a:r>
            <a:r>
              <a:rPr lang="en-US" altLang="zh-TW" sz="1900" dirty="0">
                <a:solidFill>
                  <a:srgbClr val="00AF50"/>
                </a:solidFill>
                <a:latin typeface="Consolas"/>
                <a:cs typeface="Consolas"/>
              </a:rPr>
              <a:t>vector</a:t>
            </a:r>
            <a:r>
              <a:rPr lang="en-US" altLang="zh-TW" sz="1900" spc="5" dirty="0">
                <a:solidFill>
                  <a:srgbClr val="00AF50"/>
                </a:solidFill>
                <a:latin typeface="Consolas"/>
                <a:cs typeface="Consolas"/>
              </a:rPr>
              <a:t> </a:t>
            </a:r>
            <a:r>
              <a:rPr lang="en-US" altLang="zh-TW" sz="1900" dirty="0">
                <a:solidFill>
                  <a:srgbClr val="00AF50"/>
                </a:solidFill>
                <a:latin typeface="Consolas"/>
                <a:cs typeface="Consolas"/>
              </a:rPr>
              <a:t>Data</a:t>
            </a:r>
            <a:endParaRPr lang="en-US" altLang="zh-TW" sz="1900" dirty="0">
              <a:latin typeface="Consolas"/>
              <a:cs typeface="Consolas"/>
            </a:endParaRPr>
          </a:p>
          <a:p>
            <a:endParaRPr lang="zh-TW" altLang="en-US" dirty="0"/>
          </a:p>
        </p:txBody>
      </p:sp>
      <p:pic>
        <p:nvPicPr>
          <p:cNvPr id="6" name="圖片 5" descr="一張含有 符號, 設計 的圖片&#10;&#10;自動產生的描述">
            <a:extLst>
              <a:ext uri="{FF2B5EF4-FFF2-40B4-BE49-F238E27FC236}">
                <a16:creationId xmlns:a16="http://schemas.microsoft.com/office/drawing/2014/main" id="{563A3F49-5857-16A8-A160-EDA74845CDC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760296" y="3140968"/>
            <a:ext cx="720080" cy="711707"/>
          </a:xfrm>
          <a:prstGeom prst="rect">
            <a:avLst/>
          </a:prstGeom>
        </p:spPr>
      </p:pic>
    </p:spTree>
    <p:extLst>
      <p:ext uri="{BB962C8B-B14F-4D97-AF65-F5344CB8AC3E}">
        <p14:creationId xmlns:p14="http://schemas.microsoft.com/office/powerpoint/2010/main" val="14594544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Bit extraction and combination</a:t>
            </a:r>
            <a:endParaRPr lang="zh-TW" altLang="en-US" dirty="0"/>
          </a:p>
        </p:txBody>
      </p:sp>
      <p:sp>
        <p:nvSpPr>
          <p:cNvPr id="3" name="Content Placeholder 2"/>
          <p:cNvSpPr>
            <a:spLocks noGrp="1"/>
          </p:cNvSpPr>
          <p:nvPr>
            <p:ph idx="1"/>
          </p:nvPr>
        </p:nvSpPr>
        <p:spPr/>
        <p:txBody>
          <a:bodyPr>
            <a:normAutofit fontScale="92500" lnSpcReduction="20000"/>
          </a:bodyPr>
          <a:lstStyle/>
          <a:p>
            <a:pPr>
              <a:lnSpc>
                <a:spcPct val="110000"/>
              </a:lnSpc>
            </a:pPr>
            <a:r>
              <a:rPr lang="en-US" altLang="zh-TW" dirty="0"/>
              <a:t>Bit-selecting</a:t>
            </a:r>
          </a:p>
          <a:p>
            <a:pPr>
              <a:lnSpc>
                <a:spcPct val="110000"/>
              </a:lnSpc>
              <a:buNone/>
            </a:pPr>
            <a:r>
              <a:rPr lang="en-US" altLang="zh-TW" dirty="0">
                <a:solidFill>
                  <a:srgbClr val="0000FF"/>
                </a:solidFill>
                <a:latin typeface="Courier New" pitchFamily="49" charset="0"/>
                <a:cs typeface="Courier New" pitchFamily="49" charset="0"/>
              </a:rPr>
              <a:t>	</a:t>
            </a:r>
            <a:r>
              <a:rPr lang="en-US" altLang="zh-TW" dirty="0">
                <a:latin typeface="Consolas" panose="020B0609020204030204" pitchFamily="49" charset="0"/>
                <a:cs typeface="Courier New" pitchFamily="49" charset="0"/>
              </a:rPr>
              <a:t>b = a[0];</a:t>
            </a:r>
            <a:r>
              <a:rPr lang="en-US" altLang="zh-TW" dirty="0">
                <a:latin typeface="Consolas" panose="020B0609020204030204" pitchFamily="49" charset="0"/>
              </a:rPr>
              <a:t>	</a:t>
            </a:r>
            <a:endParaRPr lang="en-US" altLang="zh-TW" sz="3600" dirty="0">
              <a:latin typeface="Consolas" panose="020B0609020204030204" pitchFamily="49" charset="0"/>
            </a:endParaRPr>
          </a:p>
          <a:p>
            <a:pPr>
              <a:lnSpc>
                <a:spcPct val="110000"/>
              </a:lnSpc>
            </a:pPr>
            <a:r>
              <a:rPr lang="en-US" altLang="zh-TW" dirty="0"/>
              <a:t>Part-selecting</a:t>
            </a:r>
          </a:p>
          <a:p>
            <a:pPr>
              <a:lnSpc>
                <a:spcPct val="110000"/>
              </a:lnSpc>
              <a:buNone/>
            </a:pPr>
            <a:r>
              <a:rPr lang="en-US" altLang="zh-TW" sz="3600" dirty="0">
                <a:latin typeface="Courier New" pitchFamily="49" charset="0"/>
                <a:cs typeface="Courier New" pitchFamily="49" charset="0"/>
              </a:rPr>
              <a:t>	</a:t>
            </a:r>
            <a:r>
              <a:rPr lang="en-US" altLang="zh-TW" dirty="0">
                <a:latin typeface="Consolas" panose="020B0609020204030204" pitchFamily="49" charset="0"/>
                <a:cs typeface="Courier New" pitchFamily="49" charset="0"/>
              </a:rPr>
              <a:t>b = a[3:0];</a:t>
            </a:r>
          </a:p>
          <a:p>
            <a:pPr>
              <a:lnSpc>
                <a:spcPct val="110000"/>
              </a:lnSpc>
              <a:buNone/>
            </a:pPr>
            <a:r>
              <a:rPr lang="en-US" altLang="zh-TW" dirty="0">
                <a:latin typeface="Consolas" panose="020B0609020204030204" pitchFamily="49" charset="0"/>
                <a:cs typeface="Courier New" pitchFamily="49" charset="0"/>
              </a:rPr>
              <a:t>	c = a[7:4];</a:t>
            </a:r>
            <a:endParaRPr lang="en-US" altLang="zh-TW" sz="3600" dirty="0">
              <a:latin typeface="Consolas" panose="020B0609020204030204" pitchFamily="49" charset="0"/>
              <a:cs typeface="Courier New" pitchFamily="49" charset="0"/>
            </a:endParaRPr>
          </a:p>
          <a:p>
            <a:pPr>
              <a:lnSpc>
                <a:spcPct val="110000"/>
              </a:lnSpc>
            </a:pPr>
            <a:r>
              <a:rPr lang="en-US" altLang="zh-TW" dirty="0"/>
              <a:t>Concatenation</a:t>
            </a:r>
          </a:p>
          <a:p>
            <a:pPr>
              <a:lnSpc>
                <a:spcPct val="110000"/>
              </a:lnSpc>
              <a:buNone/>
            </a:pPr>
            <a:r>
              <a:rPr lang="en-US" altLang="zh-TW" sz="3600" dirty="0">
                <a:latin typeface="Courier New" pitchFamily="49" charset="0"/>
                <a:cs typeface="Courier New" pitchFamily="49" charset="0"/>
              </a:rPr>
              <a:t>	</a:t>
            </a:r>
            <a:r>
              <a:rPr lang="en-US" altLang="zh-TW" dirty="0">
                <a:latin typeface="Consolas" panose="020B0609020204030204" pitchFamily="49" charset="0"/>
                <a:cs typeface="Courier New" pitchFamily="49" charset="0"/>
              </a:rPr>
              <a:t>c = { a, b };</a:t>
            </a:r>
          </a:p>
          <a:p>
            <a:pPr>
              <a:lnSpc>
                <a:spcPct val="110000"/>
              </a:lnSpc>
              <a:buNone/>
            </a:pPr>
            <a:r>
              <a:rPr lang="en-US" altLang="zh-TW" dirty="0">
                <a:latin typeface="Consolas" panose="020B0609020204030204" pitchFamily="49" charset="0"/>
                <a:cs typeface="Courier New" pitchFamily="49" charset="0"/>
              </a:rPr>
              <a:t>	d = { a[7:2], b[1:0] };</a:t>
            </a:r>
          </a:p>
          <a:p>
            <a:pPr>
              <a:lnSpc>
                <a:spcPct val="110000"/>
              </a:lnSpc>
              <a:buNone/>
            </a:pPr>
            <a:r>
              <a:rPr lang="en-US" altLang="zh-TW" dirty="0">
                <a:latin typeface="Consolas" panose="020B0609020204030204" pitchFamily="49" charset="0"/>
                <a:cs typeface="Courier New" pitchFamily="49" charset="0"/>
              </a:rPr>
              <a:t>	e = { a[7:4], 4’b1001 };</a:t>
            </a:r>
          </a:p>
          <a:p>
            <a:pPr>
              <a:lnSpc>
                <a:spcPct val="110000"/>
              </a:lnSpc>
              <a:buNone/>
            </a:pPr>
            <a:r>
              <a:rPr lang="en-US" altLang="zh-TW" dirty="0">
                <a:latin typeface="Consolas" panose="020B0609020204030204" pitchFamily="49" charset="0"/>
                <a:cs typeface="Courier New" pitchFamily="49" charset="0"/>
              </a:rPr>
              <a:t>	f = { 2{a[7:4] }};</a:t>
            </a:r>
            <a:endParaRPr lang="en-US" altLang="zh-TW" sz="3600" dirty="0">
              <a:latin typeface="Consolas" panose="020B0609020204030204" pitchFamily="49" charset="0"/>
              <a:cs typeface="Courier New" pitchFamily="49" charset="0"/>
            </a:endParaRPr>
          </a:p>
        </p:txBody>
      </p:sp>
      <p:sp>
        <p:nvSpPr>
          <p:cNvPr id="5" name="AutoShape 3"/>
          <p:cNvSpPr>
            <a:spLocks noChangeAspect="1" noChangeArrowheads="1" noTextEdit="1"/>
          </p:cNvSpPr>
          <p:nvPr/>
        </p:nvSpPr>
        <p:spPr bwMode="auto">
          <a:xfrm>
            <a:off x="5519738" y="1844676"/>
            <a:ext cx="4824412"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grpSp>
        <p:nvGrpSpPr>
          <p:cNvPr id="158" name="群組 157"/>
          <p:cNvGrpSpPr/>
          <p:nvPr/>
        </p:nvGrpSpPr>
        <p:grpSpPr>
          <a:xfrm>
            <a:off x="7031038" y="1914526"/>
            <a:ext cx="3332296" cy="406946"/>
            <a:chOff x="7031038" y="1914526"/>
            <a:chExt cx="3332296" cy="406946"/>
          </a:xfrm>
        </p:grpSpPr>
        <p:sp>
          <p:nvSpPr>
            <p:cNvPr id="114" name="Rectangle 113"/>
            <p:cNvSpPr>
              <a:spLocks noChangeArrowheads="1"/>
            </p:cNvSpPr>
            <p:nvPr/>
          </p:nvSpPr>
          <p:spPr bwMode="auto">
            <a:xfrm>
              <a:off x="7031038" y="19145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15" name="Rectangle 114"/>
            <p:cNvSpPr>
              <a:spLocks noChangeArrowheads="1"/>
            </p:cNvSpPr>
            <p:nvPr/>
          </p:nvSpPr>
          <p:spPr bwMode="auto">
            <a:xfrm>
              <a:off x="7031038" y="19145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16" name="Rectangle 115"/>
            <p:cNvSpPr>
              <a:spLocks noChangeArrowheads="1"/>
            </p:cNvSpPr>
            <p:nvPr/>
          </p:nvSpPr>
          <p:spPr bwMode="auto">
            <a:xfrm>
              <a:off x="7167563" y="19954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7</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17" name="Rectangle 116"/>
            <p:cNvSpPr>
              <a:spLocks noChangeArrowheads="1"/>
            </p:cNvSpPr>
            <p:nvPr/>
          </p:nvSpPr>
          <p:spPr bwMode="auto">
            <a:xfrm>
              <a:off x="7402513" y="19145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18" name="Rectangle 117"/>
            <p:cNvSpPr>
              <a:spLocks noChangeArrowheads="1"/>
            </p:cNvSpPr>
            <p:nvPr/>
          </p:nvSpPr>
          <p:spPr bwMode="auto">
            <a:xfrm>
              <a:off x="7402513" y="19145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19" name="Rectangle 118"/>
            <p:cNvSpPr>
              <a:spLocks noChangeArrowheads="1"/>
            </p:cNvSpPr>
            <p:nvPr/>
          </p:nvSpPr>
          <p:spPr bwMode="auto">
            <a:xfrm>
              <a:off x="7539038" y="19954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6</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20" name="Rectangle 119"/>
            <p:cNvSpPr>
              <a:spLocks noChangeArrowheads="1"/>
            </p:cNvSpPr>
            <p:nvPr/>
          </p:nvSpPr>
          <p:spPr bwMode="auto">
            <a:xfrm>
              <a:off x="7773988" y="19145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21" name="Rectangle 120"/>
            <p:cNvSpPr>
              <a:spLocks noChangeArrowheads="1"/>
            </p:cNvSpPr>
            <p:nvPr/>
          </p:nvSpPr>
          <p:spPr bwMode="auto">
            <a:xfrm>
              <a:off x="7773988" y="19145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22" name="Rectangle 121"/>
            <p:cNvSpPr>
              <a:spLocks noChangeArrowheads="1"/>
            </p:cNvSpPr>
            <p:nvPr/>
          </p:nvSpPr>
          <p:spPr bwMode="auto">
            <a:xfrm>
              <a:off x="7910513" y="19954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5</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23" name="Rectangle 122"/>
            <p:cNvSpPr>
              <a:spLocks noChangeArrowheads="1"/>
            </p:cNvSpPr>
            <p:nvPr/>
          </p:nvSpPr>
          <p:spPr bwMode="auto">
            <a:xfrm>
              <a:off x="8145463" y="19145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24" name="Rectangle 123"/>
            <p:cNvSpPr>
              <a:spLocks noChangeArrowheads="1"/>
            </p:cNvSpPr>
            <p:nvPr/>
          </p:nvSpPr>
          <p:spPr bwMode="auto">
            <a:xfrm>
              <a:off x="8145463" y="19145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25" name="Rectangle 124"/>
            <p:cNvSpPr>
              <a:spLocks noChangeArrowheads="1"/>
            </p:cNvSpPr>
            <p:nvPr/>
          </p:nvSpPr>
          <p:spPr bwMode="auto">
            <a:xfrm>
              <a:off x="8281988" y="19954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4</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26" name="Rectangle 125"/>
            <p:cNvSpPr>
              <a:spLocks noChangeArrowheads="1"/>
            </p:cNvSpPr>
            <p:nvPr/>
          </p:nvSpPr>
          <p:spPr bwMode="auto">
            <a:xfrm>
              <a:off x="8516938" y="19145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27" name="Rectangle 126"/>
            <p:cNvSpPr>
              <a:spLocks noChangeArrowheads="1"/>
            </p:cNvSpPr>
            <p:nvPr/>
          </p:nvSpPr>
          <p:spPr bwMode="auto">
            <a:xfrm>
              <a:off x="8516938" y="19145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28" name="Rectangle 127"/>
            <p:cNvSpPr>
              <a:spLocks noChangeArrowheads="1"/>
            </p:cNvSpPr>
            <p:nvPr/>
          </p:nvSpPr>
          <p:spPr bwMode="auto">
            <a:xfrm>
              <a:off x="8653463" y="19954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3</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29" name="Rectangle 128"/>
            <p:cNvSpPr>
              <a:spLocks noChangeArrowheads="1"/>
            </p:cNvSpPr>
            <p:nvPr/>
          </p:nvSpPr>
          <p:spPr bwMode="auto">
            <a:xfrm>
              <a:off x="8888413" y="19145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30" name="Rectangle 129"/>
            <p:cNvSpPr>
              <a:spLocks noChangeArrowheads="1"/>
            </p:cNvSpPr>
            <p:nvPr/>
          </p:nvSpPr>
          <p:spPr bwMode="auto">
            <a:xfrm>
              <a:off x="8888413" y="19145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31" name="Rectangle 130"/>
            <p:cNvSpPr>
              <a:spLocks noChangeArrowheads="1"/>
            </p:cNvSpPr>
            <p:nvPr/>
          </p:nvSpPr>
          <p:spPr bwMode="auto">
            <a:xfrm>
              <a:off x="9024938" y="19954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2</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32" name="Rectangle 131"/>
            <p:cNvSpPr>
              <a:spLocks noChangeArrowheads="1"/>
            </p:cNvSpPr>
            <p:nvPr/>
          </p:nvSpPr>
          <p:spPr bwMode="auto">
            <a:xfrm>
              <a:off x="9259888" y="19145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33" name="Rectangle 132"/>
            <p:cNvSpPr>
              <a:spLocks noChangeArrowheads="1"/>
            </p:cNvSpPr>
            <p:nvPr/>
          </p:nvSpPr>
          <p:spPr bwMode="auto">
            <a:xfrm>
              <a:off x="9259888" y="19145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34" name="Rectangle 133"/>
            <p:cNvSpPr>
              <a:spLocks noChangeArrowheads="1"/>
            </p:cNvSpPr>
            <p:nvPr/>
          </p:nvSpPr>
          <p:spPr bwMode="auto">
            <a:xfrm>
              <a:off x="9396413" y="19954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1</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35" name="Rectangle 134"/>
            <p:cNvSpPr>
              <a:spLocks noChangeArrowheads="1"/>
            </p:cNvSpPr>
            <p:nvPr/>
          </p:nvSpPr>
          <p:spPr bwMode="auto">
            <a:xfrm>
              <a:off x="9631363" y="19145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36" name="Rectangle 135"/>
            <p:cNvSpPr>
              <a:spLocks noChangeArrowheads="1"/>
            </p:cNvSpPr>
            <p:nvPr/>
          </p:nvSpPr>
          <p:spPr bwMode="auto">
            <a:xfrm>
              <a:off x="9631363" y="19145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37" name="Rectangle 136"/>
            <p:cNvSpPr>
              <a:spLocks noChangeArrowheads="1"/>
            </p:cNvSpPr>
            <p:nvPr/>
          </p:nvSpPr>
          <p:spPr bwMode="auto">
            <a:xfrm>
              <a:off x="9767888" y="19954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0</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50" name="Rectangle 149"/>
            <p:cNvSpPr>
              <a:spLocks noChangeArrowheads="1"/>
            </p:cNvSpPr>
            <p:nvPr/>
          </p:nvSpPr>
          <p:spPr bwMode="auto">
            <a:xfrm>
              <a:off x="10185400" y="1936751"/>
              <a:ext cx="177934"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2500" b="0" i="0" u="none" strike="noStrike" kern="1200" cap="none" spc="0" normalizeH="0" baseline="0" noProof="0" dirty="0">
                  <a:ln>
                    <a:noFill/>
                  </a:ln>
                  <a:solidFill>
                    <a:srgbClr val="000000"/>
                  </a:solidFill>
                  <a:effectLst/>
                  <a:uLnTx/>
                  <a:uFillTx/>
                  <a:latin typeface="Arial Unicode MS" pitchFamily="34" charset="-120"/>
                  <a:ea typeface="Arial Unicode MS" pitchFamily="34" charset="-120"/>
                  <a:cs typeface="Arial Unicode MS" pitchFamily="34" charset="-120"/>
                </a:rPr>
                <a:t>a</a:t>
              </a:r>
              <a:endParaRPr kumimoji="1" lang="zh-TW" altLang="zh-TW" b="0" i="0" u="none" strike="noStrike" kern="1200" cap="none" spc="0" normalizeH="0" baseline="0" noProof="0" dirty="0">
                <a:ln>
                  <a:noFill/>
                </a:ln>
                <a:solidFill>
                  <a:prstClr val="black"/>
                </a:solidFill>
                <a:effectLst/>
                <a:uLnTx/>
                <a:uFillTx/>
                <a:latin typeface="Arial Unicode MS" pitchFamily="34" charset="-120"/>
                <a:ea typeface="Arial Unicode MS" pitchFamily="34" charset="-120"/>
                <a:cs typeface="Arial Unicode MS" pitchFamily="34" charset="-120"/>
              </a:endParaRPr>
            </a:p>
          </p:txBody>
        </p:sp>
      </p:grpSp>
      <p:grpSp>
        <p:nvGrpSpPr>
          <p:cNvPr id="159" name="群組 158"/>
          <p:cNvGrpSpPr/>
          <p:nvPr/>
        </p:nvGrpSpPr>
        <p:grpSpPr>
          <a:xfrm>
            <a:off x="8516938" y="2657476"/>
            <a:ext cx="1835284" cy="406946"/>
            <a:chOff x="8516938" y="2657476"/>
            <a:chExt cx="1835284" cy="406946"/>
          </a:xfrm>
        </p:grpSpPr>
        <p:sp>
          <p:nvSpPr>
            <p:cNvPr id="102" name="Rectangle 101"/>
            <p:cNvSpPr>
              <a:spLocks noChangeArrowheads="1"/>
            </p:cNvSpPr>
            <p:nvPr/>
          </p:nvSpPr>
          <p:spPr bwMode="auto">
            <a:xfrm>
              <a:off x="8516938" y="2657476"/>
              <a:ext cx="371475" cy="3714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03" name="Rectangle 102"/>
            <p:cNvSpPr>
              <a:spLocks noChangeArrowheads="1"/>
            </p:cNvSpPr>
            <p:nvPr/>
          </p:nvSpPr>
          <p:spPr bwMode="auto">
            <a:xfrm>
              <a:off x="8516938" y="26574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04" name="Rectangle 103"/>
            <p:cNvSpPr>
              <a:spLocks noChangeArrowheads="1"/>
            </p:cNvSpPr>
            <p:nvPr/>
          </p:nvSpPr>
          <p:spPr bwMode="auto">
            <a:xfrm>
              <a:off x="8653463" y="27384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3</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05" name="Rectangle 104"/>
            <p:cNvSpPr>
              <a:spLocks noChangeArrowheads="1"/>
            </p:cNvSpPr>
            <p:nvPr/>
          </p:nvSpPr>
          <p:spPr bwMode="auto">
            <a:xfrm>
              <a:off x="8888413" y="2657476"/>
              <a:ext cx="371475" cy="3714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06" name="Rectangle 105"/>
            <p:cNvSpPr>
              <a:spLocks noChangeArrowheads="1"/>
            </p:cNvSpPr>
            <p:nvPr/>
          </p:nvSpPr>
          <p:spPr bwMode="auto">
            <a:xfrm>
              <a:off x="8888413" y="26574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07" name="Rectangle 106"/>
            <p:cNvSpPr>
              <a:spLocks noChangeArrowheads="1"/>
            </p:cNvSpPr>
            <p:nvPr/>
          </p:nvSpPr>
          <p:spPr bwMode="auto">
            <a:xfrm>
              <a:off x="9024938" y="27384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2</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08" name="Rectangle 107"/>
            <p:cNvSpPr>
              <a:spLocks noChangeArrowheads="1"/>
            </p:cNvSpPr>
            <p:nvPr/>
          </p:nvSpPr>
          <p:spPr bwMode="auto">
            <a:xfrm>
              <a:off x="9259888" y="2657476"/>
              <a:ext cx="371475" cy="3714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09" name="Rectangle 108"/>
            <p:cNvSpPr>
              <a:spLocks noChangeArrowheads="1"/>
            </p:cNvSpPr>
            <p:nvPr/>
          </p:nvSpPr>
          <p:spPr bwMode="auto">
            <a:xfrm>
              <a:off x="9259888" y="26574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10" name="Rectangle 109"/>
            <p:cNvSpPr>
              <a:spLocks noChangeArrowheads="1"/>
            </p:cNvSpPr>
            <p:nvPr/>
          </p:nvSpPr>
          <p:spPr bwMode="auto">
            <a:xfrm>
              <a:off x="9396413" y="27384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1</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11" name="Rectangle 110"/>
            <p:cNvSpPr>
              <a:spLocks noChangeArrowheads="1"/>
            </p:cNvSpPr>
            <p:nvPr/>
          </p:nvSpPr>
          <p:spPr bwMode="auto">
            <a:xfrm>
              <a:off x="9631363" y="2657476"/>
              <a:ext cx="371475" cy="3714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12" name="Rectangle 111"/>
            <p:cNvSpPr>
              <a:spLocks noChangeArrowheads="1"/>
            </p:cNvSpPr>
            <p:nvPr/>
          </p:nvSpPr>
          <p:spPr bwMode="auto">
            <a:xfrm>
              <a:off x="9631363" y="26574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13" name="Rectangle 112"/>
            <p:cNvSpPr>
              <a:spLocks noChangeArrowheads="1"/>
            </p:cNvSpPr>
            <p:nvPr/>
          </p:nvSpPr>
          <p:spPr bwMode="auto">
            <a:xfrm>
              <a:off x="9767888" y="27384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0</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51" name="Rectangle 150"/>
            <p:cNvSpPr>
              <a:spLocks noChangeArrowheads="1"/>
            </p:cNvSpPr>
            <p:nvPr/>
          </p:nvSpPr>
          <p:spPr bwMode="auto">
            <a:xfrm>
              <a:off x="10174288" y="2679701"/>
              <a:ext cx="177934"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2500" b="0" i="0" u="none" strike="noStrike" kern="1200" cap="none" spc="0" normalizeH="0" baseline="0" noProof="0" dirty="0">
                  <a:ln>
                    <a:noFill/>
                  </a:ln>
                  <a:solidFill>
                    <a:srgbClr val="000000"/>
                  </a:solidFill>
                  <a:effectLst/>
                  <a:uLnTx/>
                  <a:uFillTx/>
                  <a:latin typeface="Arial Unicode MS" pitchFamily="34" charset="-120"/>
                  <a:ea typeface="Arial Unicode MS" pitchFamily="34" charset="-120"/>
                  <a:cs typeface="Arial Unicode MS" pitchFamily="34" charset="-120"/>
                </a:rPr>
                <a:t>b</a:t>
              </a:r>
              <a:endParaRPr kumimoji="1" lang="zh-TW" altLang="zh-TW" sz="1800" b="0" i="0" u="none" strike="noStrike" kern="1200" cap="none" spc="0" normalizeH="0" baseline="0" noProof="0" dirty="0">
                <a:ln>
                  <a:noFill/>
                </a:ln>
                <a:solidFill>
                  <a:prstClr val="black"/>
                </a:solidFill>
                <a:effectLst/>
                <a:uLnTx/>
                <a:uFillTx/>
                <a:latin typeface="Arial Unicode MS" pitchFamily="34" charset="-120"/>
                <a:ea typeface="Arial Unicode MS" pitchFamily="34" charset="-120"/>
                <a:cs typeface="Arial Unicode MS" pitchFamily="34" charset="-120"/>
              </a:endParaRPr>
            </a:p>
          </p:txBody>
        </p:sp>
      </p:grpSp>
      <p:grpSp>
        <p:nvGrpSpPr>
          <p:cNvPr id="160" name="群組 159"/>
          <p:cNvGrpSpPr/>
          <p:nvPr/>
        </p:nvGrpSpPr>
        <p:grpSpPr>
          <a:xfrm>
            <a:off x="5522268" y="3678474"/>
            <a:ext cx="4800562" cy="406946"/>
            <a:chOff x="5545138" y="3400426"/>
            <a:chExt cx="4800562" cy="406946"/>
          </a:xfrm>
        </p:grpSpPr>
        <p:sp>
          <p:nvSpPr>
            <p:cNvPr id="6" name="Rectangle 5"/>
            <p:cNvSpPr>
              <a:spLocks noChangeArrowheads="1"/>
            </p:cNvSpPr>
            <p:nvPr/>
          </p:nvSpPr>
          <p:spPr bwMode="auto">
            <a:xfrm>
              <a:off x="7031038" y="34004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7" name="Rectangle 6"/>
            <p:cNvSpPr>
              <a:spLocks noChangeArrowheads="1"/>
            </p:cNvSpPr>
            <p:nvPr/>
          </p:nvSpPr>
          <p:spPr bwMode="auto">
            <a:xfrm>
              <a:off x="7031038"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8" name="Rectangle 7"/>
            <p:cNvSpPr>
              <a:spLocks noChangeArrowheads="1"/>
            </p:cNvSpPr>
            <p:nvPr/>
          </p:nvSpPr>
          <p:spPr bwMode="auto">
            <a:xfrm>
              <a:off x="7167563"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3</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9" name="Rectangle 8"/>
            <p:cNvSpPr>
              <a:spLocks noChangeArrowheads="1"/>
            </p:cNvSpPr>
            <p:nvPr/>
          </p:nvSpPr>
          <p:spPr bwMode="auto">
            <a:xfrm>
              <a:off x="7402513" y="34004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0" name="Rectangle 9"/>
            <p:cNvSpPr>
              <a:spLocks noChangeArrowheads="1"/>
            </p:cNvSpPr>
            <p:nvPr/>
          </p:nvSpPr>
          <p:spPr bwMode="auto">
            <a:xfrm>
              <a:off x="7402513"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1" name="Rectangle 10"/>
            <p:cNvSpPr>
              <a:spLocks noChangeArrowheads="1"/>
            </p:cNvSpPr>
            <p:nvPr/>
          </p:nvSpPr>
          <p:spPr bwMode="auto">
            <a:xfrm>
              <a:off x="7539038"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2</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2" name="Rectangle 11"/>
            <p:cNvSpPr>
              <a:spLocks noChangeArrowheads="1"/>
            </p:cNvSpPr>
            <p:nvPr/>
          </p:nvSpPr>
          <p:spPr bwMode="auto">
            <a:xfrm>
              <a:off x="7773988" y="34004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3" name="Rectangle 12"/>
            <p:cNvSpPr>
              <a:spLocks noChangeArrowheads="1"/>
            </p:cNvSpPr>
            <p:nvPr/>
          </p:nvSpPr>
          <p:spPr bwMode="auto">
            <a:xfrm>
              <a:off x="7773988"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4" name="Rectangle 13"/>
            <p:cNvSpPr>
              <a:spLocks noChangeArrowheads="1"/>
            </p:cNvSpPr>
            <p:nvPr/>
          </p:nvSpPr>
          <p:spPr bwMode="auto">
            <a:xfrm>
              <a:off x="7910513"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1</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5" name="Rectangle 14"/>
            <p:cNvSpPr>
              <a:spLocks noChangeArrowheads="1"/>
            </p:cNvSpPr>
            <p:nvPr/>
          </p:nvSpPr>
          <p:spPr bwMode="auto">
            <a:xfrm>
              <a:off x="8145463" y="34004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6" name="Rectangle 15"/>
            <p:cNvSpPr>
              <a:spLocks noChangeArrowheads="1"/>
            </p:cNvSpPr>
            <p:nvPr/>
          </p:nvSpPr>
          <p:spPr bwMode="auto">
            <a:xfrm>
              <a:off x="8145463"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7" name="Rectangle 16"/>
            <p:cNvSpPr>
              <a:spLocks noChangeArrowheads="1"/>
            </p:cNvSpPr>
            <p:nvPr/>
          </p:nvSpPr>
          <p:spPr bwMode="auto">
            <a:xfrm>
              <a:off x="8281988"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0</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8" name="Rectangle 17"/>
            <p:cNvSpPr>
              <a:spLocks noChangeArrowheads="1"/>
            </p:cNvSpPr>
            <p:nvPr/>
          </p:nvSpPr>
          <p:spPr bwMode="auto">
            <a:xfrm>
              <a:off x="8516938" y="3400426"/>
              <a:ext cx="371475" cy="3714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9" name="Rectangle 18"/>
            <p:cNvSpPr>
              <a:spLocks noChangeArrowheads="1"/>
            </p:cNvSpPr>
            <p:nvPr/>
          </p:nvSpPr>
          <p:spPr bwMode="auto">
            <a:xfrm>
              <a:off x="8516938"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20" name="Rectangle 19"/>
            <p:cNvSpPr>
              <a:spLocks noChangeArrowheads="1"/>
            </p:cNvSpPr>
            <p:nvPr/>
          </p:nvSpPr>
          <p:spPr bwMode="auto">
            <a:xfrm>
              <a:off x="8653463"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3</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21" name="Rectangle 20"/>
            <p:cNvSpPr>
              <a:spLocks noChangeArrowheads="1"/>
            </p:cNvSpPr>
            <p:nvPr/>
          </p:nvSpPr>
          <p:spPr bwMode="auto">
            <a:xfrm>
              <a:off x="8888413" y="3400426"/>
              <a:ext cx="371475" cy="3714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22" name="Rectangle 21"/>
            <p:cNvSpPr>
              <a:spLocks noChangeArrowheads="1"/>
            </p:cNvSpPr>
            <p:nvPr/>
          </p:nvSpPr>
          <p:spPr bwMode="auto">
            <a:xfrm>
              <a:off x="8888413"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23" name="Rectangle 22"/>
            <p:cNvSpPr>
              <a:spLocks noChangeArrowheads="1"/>
            </p:cNvSpPr>
            <p:nvPr/>
          </p:nvSpPr>
          <p:spPr bwMode="auto">
            <a:xfrm>
              <a:off x="9024938"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2</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24" name="Rectangle 23"/>
            <p:cNvSpPr>
              <a:spLocks noChangeArrowheads="1"/>
            </p:cNvSpPr>
            <p:nvPr/>
          </p:nvSpPr>
          <p:spPr bwMode="auto">
            <a:xfrm>
              <a:off x="9259888" y="3400426"/>
              <a:ext cx="371475" cy="3714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25" name="Rectangle 24"/>
            <p:cNvSpPr>
              <a:spLocks noChangeArrowheads="1"/>
            </p:cNvSpPr>
            <p:nvPr/>
          </p:nvSpPr>
          <p:spPr bwMode="auto">
            <a:xfrm>
              <a:off x="9259888"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26" name="Rectangle 25"/>
            <p:cNvSpPr>
              <a:spLocks noChangeArrowheads="1"/>
            </p:cNvSpPr>
            <p:nvPr/>
          </p:nvSpPr>
          <p:spPr bwMode="auto">
            <a:xfrm>
              <a:off x="9396413"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1</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27" name="Rectangle 26"/>
            <p:cNvSpPr>
              <a:spLocks noChangeArrowheads="1"/>
            </p:cNvSpPr>
            <p:nvPr/>
          </p:nvSpPr>
          <p:spPr bwMode="auto">
            <a:xfrm>
              <a:off x="9631363" y="3400426"/>
              <a:ext cx="371475" cy="3714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28" name="Rectangle 27"/>
            <p:cNvSpPr>
              <a:spLocks noChangeArrowheads="1"/>
            </p:cNvSpPr>
            <p:nvPr/>
          </p:nvSpPr>
          <p:spPr bwMode="auto">
            <a:xfrm>
              <a:off x="9631363"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29" name="Rectangle 28"/>
            <p:cNvSpPr>
              <a:spLocks noChangeArrowheads="1"/>
            </p:cNvSpPr>
            <p:nvPr/>
          </p:nvSpPr>
          <p:spPr bwMode="auto">
            <a:xfrm>
              <a:off x="9767888"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dirty="0">
                  <a:ln>
                    <a:noFill/>
                  </a:ln>
                  <a:solidFill>
                    <a:srgbClr val="000000"/>
                  </a:solidFill>
                  <a:effectLst/>
                  <a:uLnTx/>
                  <a:uFillTx/>
                  <a:latin typeface="Arial Unicode MS" pitchFamily="34" charset="-120"/>
                  <a:ea typeface="Arial Unicode MS" pitchFamily="34" charset="-120"/>
                  <a:cs typeface="Arial Unicode MS" pitchFamily="34" charset="-120"/>
                </a:rPr>
                <a:t>0</a:t>
              </a:r>
              <a:endParaRPr kumimoji="1" lang="zh-TW" altLang="zh-TW" sz="1800" b="0" i="0" u="none" strike="noStrike" kern="1200" cap="none" spc="0" normalizeH="0" baseline="0" noProof="0" dirty="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38" name="Rectangle 137"/>
            <p:cNvSpPr>
              <a:spLocks noChangeArrowheads="1"/>
            </p:cNvSpPr>
            <p:nvPr/>
          </p:nvSpPr>
          <p:spPr bwMode="auto">
            <a:xfrm>
              <a:off x="5545138" y="34004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39" name="Rectangle 138"/>
            <p:cNvSpPr>
              <a:spLocks noChangeArrowheads="1"/>
            </p:cNvSpPr>
            <p:nvPr/>
          </p:nvSpPr>
          <p:spPr bwMode="auto">
            <a:xfrm>
              <a:off x="5545138"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40" name="Rectangle 139"/>
            <p:cNvSpPr>
              <a:spLocks noChangeArrowheads="1"/>
            </p:cNvSpPr>
            <p:nvPr/>
          </p:nvSpPr>
          <p:spPr bwMode="auto">
            <a:xfrm>
              <a:off x="5681663"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7</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41" name="Rectangle 140"/>
            <p:cNvSpPr>
              <a:spLocks noChangeArrowheads="1"/>
            </p:cNvSpPr>
            <p:nvPr/>
          </p:nvSpPr>
          <p:spPr bwMode="auto">
            <a:xfrm>
              <a:off x="5916613" y="34004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42" name="Rectangle 141"/>
            <p:cNvSpPr>
              <a:spLocks noChangeArrowheads="1"/>
            </p:cNvSpPr>
            <p:nvPr/>
          </p:nvSpPr>
          <p:spPr bwMode="auto">
            <a:xfrm>
              <a:off x="5916613"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43" name="Rectangle 142"/>
            <p:cNvSpPr>
              <a:spLocks noChangeArrowheads="1"/>
            </p:cNvSpPr>
            <p:nvPr/>
          </p:nvSpPr>
          <p:spPr bwMode="auto">
            <a:xfrm>
              <a:off x="6053138"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dirty="0">
                  <a:ln>
                    <a:noFill/>
                  </a:ln>
                  <a:solidFill>
                    <a:srgbClr val="000000"/>
                  </a:solidFill>
                  <a:effectLst/>
                  <a:uLnTx/>
                  <a:uFillTx/>
                  <a:latin typeface="Arial Unicode MS" pitchFamily="34" charset="-120"/>
                  <a:ea typeface="Arial Unicode MS" pitchFamily="34" charset="-120"/>
                  <a:cs typeface="Arial Unicode MS" pitchFamily="34" charset="-120"/>
                </a:rPr>
                <a:t>6</a:t>
              </a:r>
              <a:endParaRPr kumimoji="1" lang="zh-TW" altLang="zh-TW" sz="1800" b="0" i="0" u="none" strike="noStrike" kern="1200" cap="none" spc="0" normalizeH="0" baseline="0" noProof="0" dirty="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44" name="Rectangle 143"/>
            <p:cNvSpPr>
              <a:spLocks noChangeArrowheads="1"/>
            </p:cNvSpPr>
            <p:nvPr/>
          </p:nvSpPr>
          <p:spPr bwMode="auto">
            <a:xfrm>
              <a:off x="6288088" y="34004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45" name="Rectangle 144"/>
            <p:cNvSpPr>
              <a:spLocks noChangeArrowheads="1"/>
            </p:cNvSpPr>
            <p:nvPr/>
          </p:nvSpPr>
          <p:spPr bwMode="auto">
            <a:xfrm>
              <a:off x="6288088"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46" name="Rectangle 145"/>
            <p:cNvSpPr>
              <a:spLocks noChangeArrowheads="1"/>
            </p:cNvSpPr>
            <p:nvPr/>
          </p:nvSpPr>
          <p:spPr bwMode="auto">
            <a:xfrm>
              <a:off x="6424613"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5</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47" name="Rectangle 146"/>
            <p:cNvSpPr>
              <a:spLocks noChangeArrowheads="1"/>
            </p:cNvSpPr>
            <p:nvPr/>
          </p:nvSpPr>
          <p:spPr bwMode="auto">
            <a:xfrm>
              <a:off x="6659563" y="340042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48" name="Rectangle 147"/>
            <p:cNvSpPr>
              <a:spLocks noChangeArrowheads="1"/>
            </p:cNvSpPr>
            <p:nvPr/>
          </p:nvSpPr>
          <p:spPr bwMode="auto">
            <a:xfrm>
              <a:off x="6659563" y="340042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49" name="Rectangle 148"/>
            <p:cNvSpPr>
              <a:spLocks noChangeArrowheads="1"/>
            </p:cNvSpPr>
            <p:nvPr/>
          </p:nvSpPr>
          <p:spPr bwMode="auto">
            <a:xfrm>
              <a:off x="6796088" y="348138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4</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52" name="Rectangle 151"/>
            <p:cNvSpPr>
              <a:spLocks noChangeArrowheads="1"/>
            </p:cNvSpPr>
            <p:nvPr/>
          </p:nvSpPr>
          <p:spPr bwMode="auto">
            <a:xfrm>
              <a:off x="10185400" y="3422651"/>
              <a:ext cx="160300"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25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c</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grpSp>
      <p:grpSp>
        <p:nvGrpSpPr>
          <p:cNvPr id="161" name="群組 160"/>
          <p:cNvGrpSpPr/>
          <p:nvPr/>
        </p:nvGrpSpPr>
        <p:grpSpPr>
          <a:xfrm>
            <a:off x="7008168" y="4421424"/>
            <a:ext cx="3321184" cy="406946"/>
            <a:chOff x="7031038" y="4143376"/>
            <a:chExt cx="3321184" cy="406946"/>
          </a:xfrm>
        </p:grpSpPr>
        <p:sp>
          <p:nvSpPr>
            <p:cNvPr id="30" name="Rectangle 29"/>
            <p:cNvSpPr>
              <a:spLocks noChangeArrowheads="1"/>
            </p:cNvSpPr>
            <p:nvPr/>
          </p:nvSpPr>
          <p:spPr bwMode="auto">
            <a:xfrm>
              <a:off x="7031038" y="414337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31" name="Rectangle 30"/>
            <p:cNvSpPr>
              <a:spLocks noChangeArrowheads="1"/>
            </p:cNvSpPr>
            <p:nvPr/>
          </p:nvSpPr>
          <p:spPr bwMode="auto">
            <a:xfrm>
              <a:off x="7031038" y="41433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32" name="Rectangle 31"/>
            <p:cNvSpPr>
              <a:spLocks noChangeArrowheads="1"/>
            </p:cNvSpPr>
            <p:nvPr/>
          </p:nvSpPr>
          <p:spPr bwMode="auto">
            <a:xfrm>
              <a:off x="7167563" y="42243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7</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33" name="Rectangle 32"/>
            <p:cNvSpPr>
              <a:spLocks noChangeArrowheads="1"/>
            </p:cNvSpPr>
            <p:nvPr/>
          </p:nvSpPr>
          <p:spPr bwMode="auto">
            <a:xfrm>
              <a:off x="7402513" y="414337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34" name="Rectangle 33"/>
            <p:cNvSpPr>
              <a:spLocks noChangeArrowheads="1"/>
            </p:cNvSpPr>
            <p:nvPr/>
          </p:nvSpPr>
          <p:spPr bwMode="auto">
            <a:xfrm>
              <a:off x="7402513" y="41433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35" name="Rectangle 34"/>
            <p:cNvSpPr>
              <a:spLocks noChangeArrowheads="1"/>
            </p:cNvSpPr>
            <p:nvPr/>
          </p:nvSpPr>
          <p:spPr bwMode="auto">
            <a:xfrm>
              <a:off x="7539038" y="42243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dirty="0">
                  <a:ln>
                    <a:noFill/>
                  </a:ln>
                  <a:solidFill>
                    <a:srgbClr val="000000"/>
                  </a:solidFill>
                  <a:effectLst/>
                  <a:uLnTx/>
                  <a:uFillTx/>
                  <a:latin typeface="Arial Unicode MS" pitchFamily="34" charset="-120"/>
                  <a:ea typeface="Arial Unicode MS" pitchFamily="34" charset="-120"/>
                  <a:cs typeface="Arial Unicode MS" pitchFamily="34" charset="-120"/>
                </a:rPr>
                <a:t>6</a:t>
              </a:r>
              <a:endParaRPr kumimoji="1" lang="zh-TW" altLang="zh-TW" sz="1800" b="0" i="0" u="none" strike="noStrike" kern="1200" cap="none" spc="0" normalizeH="0" baseline="0" noProof="0" dirty="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36" name="Rectangle 35"/>
            <p:cNvSpPr>
              <a:spLocks noChangeArrowheads="1"/>
            </p:cNvSpPr>
            <p:nvPr/>
          </p:nvSpPr>
          <p:spPr bwMode="auto">
            <a:xfrm>
              <a:off x="7773988" y="414337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37" name="Rectangle 36"/>
            <p:cNvSpPr>
              <a:spLocks noChangeArrowheads="1"/>
            </p:cNvSpPr>
            <p:nvPr/>
          </p:nvSpPr>
          <p:spPr bwMode="auto">
            <a:xfrm>
              <a:off x="7773988" y="41433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38" name="Rectangle 37"/>
            <p:cNvSpPr>
              <a:spLocks noChangeArrowheads="1"/>
            </p:cNvSpPr>
            <p:nvPr/>
          </p:nvSpPr>
          <p:spPr bwMode="auto">
            <a:xfrm>
              <a:off x="7910513" y="42243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dirty="0">
                  <a:ln>
                    <a:noFill/>
                  </a:ln>
                  <a:solidFill>
                    <a:srgbClr val="000000"/>
                  </a:solidFill>
                  <a:effectLst/>
                  <a:uLnTx/>
                  <a:uFillTx/>
                  <a:latin typeface="Arial Unicode MS" pitchFamily="34" charset="-120"/>
                  <a:ea typeface="Arial Unicode MS" pitchFamily="34" charset="-120"/>
                  <a:cs typeface="Arial Unicode MS" pitchFamily="34" charset="-120"/>
                </a:rPr>
                <a:t>5</a:t>
              </a:r>
              <a:endParaRPr kumimoji="1" lang="zh-TW" altLang="zh-TW" sz="1800" b="0" i="0" u="none" strike="noStrike" kern="1200" cap="none" spc="0" normalizeH="0" baseline="0" noProof="0" dirty="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39" name="Rectangle 38"/>
            <p:cNvSpPr>
              <a:spLocks noChangeArrowheads="1"/>
            </p:cNvSpPr>
            <p:nvPr/>
          </p:nvSpPr>
          <p:spPr bwMode="auto">
            <a:xfrm>
              <a:off x="8145463" y="414337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40" name="Rectangle 39"/>
            <p:cNvSpPr>
              <a:spLocks noChangeArrowheads="1"/>
            </p:cNvSpPr>
            <p:nvPr/>
          </p:nvSpPr>
          <p:spPr bwMode="auto">
            <a:xfrm>
              <a:off x="8145463" y="41433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41" name="Rectangle 40"/>
            <p:cNvSpPr>
              <a:spLocks noChangeArrowheads="1"/>
            </p:cNvSpPr>
            <p:nvPr/>
          </p:nvSpPr>
          <p:spPr bwMode="auto">
            <a:xfrm>
              <a:off x="8281988" y="42243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4</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42" name="Rectangle 41"/>
            <p:cNvSpPr>
              <a:spLocks noChangeArrowheads="1"/>
            </p:cNvSpPr>
            <p:nvPr/>
          </p:nvSpPr>
          <p:spPr bwMode="auto">
            <a:xfrm>
              <a:off x="8516938" y="414337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43" name="Rectangle 42"/>
            <p:cNvSpPr>
              <a:spLocks noChangeArrowheads="1"/>
            </p:cNvSpPr>
            <p:nvPr/>
          </p:nvSpPr>
          <p:spPr bwMode="auto">
            <a:xfrm>
              <a:off x="8516938" y="41433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44" name="Rectangle 43"/>
            <p:cNvSpPr>
              <a:spLocks noChangeArrowheads="1"/>
            </p:cNvSpPr>
            <p:nvPr/>
          </p:nvSpPr>
          <p:spPr bwMode="auto">
            <a:xfrm>
              <a:off x="8653463" y="42243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3</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45" name="Rectangle 44"/>
            <p:cNvSpPr>
              <a:spLocks noChangeArrowheads="1"/>
            </p:cNvSpPr>
            <p:nvPr/>
          </p:nvSpPr>
          <p:spPr bwMode="auto">
            <a:xfrm>
              <a:off x="8888413" y="4143376"/>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46" name="Rectangle 45"/>
            <p:cNvSpPr>
              <a:spLocks noChangeArrowheads="1"/>
            </p:cNvSpPr>
            <p:nvPr/>
          </p:nvSpPr>
          <p:spPr bwMode="auto">
            <a:xfrm>
              <a:off x="8888413" y="41433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47" name="Rectangle 46"/>
            <p:cNvSpPr>
              <a:spLocks noChangeArrowheads="1"/>
            </p:cNvSpPr>
            <p:nvPr/>
          </p:nvSpPr>
          <p:spPr bwMode="auto">
            <a:xfrm>
              <a:off x="9024938" y="42243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2</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48" name="Rectangle 47"/>
            <p:cNvSpPr>
              <a:spLocks noChangeArrowheads="1"/>
            </p:cNvSpPr>
            <p:nvPr/>
          </p:nvSpPr>
          <p:spPr bwMode="auto">
            <a:xfrm>
              <a:off x="9259888" y="4143376"/>
              <a:ext cx="371475" cy="3714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49" name="Rectangle 48"/>
            <p:cNvSpPr>
              <a:spLocks noChangeArrowheads="1"/>
            </p:cNvSpPr>
            <p:nvPr/>
          </p:nvSpPr>
          <p:spPr bwMode="auto">
            <a:xfrm>
              <a:off x="9259888" y="41433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50" name="Rectangle 49"/>
            <p:cNvSpPr>
              <a:spLocks noChangeArrowheads="1"/>
            </p:cNvSpPr>
            <p:nvPr/>
          </p:nvSpPr>
          <p:spPr bwMode="auto">
            <a:xfrm>
              <a:off x="9396413" y="42243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1</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51" name="Rectangle 50"/>
            <p:cNvSpPr>
              <a:spLocks noChangeArrowheads="1"/>
            </p:cNvSpPr>
            <p:nvPr/>
          </p:nvSpPr>
          <p:spPr bwMode="auto">
            <a:xfrm>
              <a:off x="9631363" y="4143376"/>
              <a:ext cx="371475" cy="3714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52" name="Rectangle 51"/>
            <p:cNvSpPr>
              <a:spLocks noChangeArrowheads="1"/>
            </p:cNvSpPr>
            <p:nvPr/>
          </p:nvSpPr>
          <p:spPr bwMode="auto">
            <a:xfrm>
              <a:off x="9631363" y="4143376"/>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53" name="Rectangle 52"/>
            <p:cNvSpPr>
              <a:spLocks noChangeArrowheads="1"/>
            </p:cNvSpPr>
            <p:nvPr/>
          </p:nvSpPr>
          <p:spPr bwMode="auto">
            <a:xfrm>
              <a:off x="9767888" y="422433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0</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53" name="Rectangle 152"/>
            <p:cNvSpPr>
              <a:spLocks noChangeArrowheads="1"/>
            </p:cNvSpPr>
            <p:nvPr/>
          </p:nvSpPr>
          <p:spPr bwMode="auto">
            <a:xfrm>
              <a:off x="10174288" y="4165601"/>
              <a:ext cx="177934"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25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d</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grpSp>
      <p:grpSp>
        <p:nvGrpSpPr>
          <p:cNvPr id="162" name="群組 161"/>
          <p:cNvGrpSpPr/>
          <p:nvPr/>
        </p:nvGrpSpPr>
        <p:grpSpPr>
          <a:xfrm>
            <a:off x="7008168" y="5162787"/>
            <a:ext cx="3332296" cy="406946"/>
            <a:chOff x="7031038" y="4884739"/>
            <a:chExt cx="3332296" cy="406946"/>
          </a:xfrm>
        </p:grpSpPr>
        <p:sp>
          <p:nvSpPr>
            <p:cNvPr id="54" name="Rectangle 53"/>
            <p:cNvSpPr>
              <a:spLocks noChangeArrowheads="1"/>
            </p:cNvSpPr>
            <p:nvPr/>
          </p:nvSpPr>
          <p:spPr bwMode="auto">
            <a:xfrm>
              <a:off x="7031038" y="488473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55" name="Rectangle 54"/>
            <p:cNvSpPr>
              <a:spLocks noChangeArrowheads="1"/>
            </p:cNvSpPr>
            <p:nvPr/>
          </p:nvSpPr>
          <p:spPr bwMode="auto">
            <a:xfrm>
              <a:off x="7031038" y="488473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56" name="Rectangle 55"/>
            <p:cNvSpPr>
              <a:spLocks noChangeArrowheads="1"/>
            </p:cNvSpPr>
            <p:nvPr/>
          </p:nvSpPr>
          <p:spPr bwMode="auto">
            <a:xfrm>
              <a:off x="7167563" y="496570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7</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57" name="Rectangle 56"/>
            <p:cNvSpPr>
              <a:spLocks noChangeArrowheads="1"/>
            </p:cNvSpPr>
            <p:nvPr/>
          </p:nvSpPr>
          <p:spPr bwMode="auto">
            <a:xfrm>
              <a:off x="7402513" y="488473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58" name="Rectangle 57"/>
            <p:cNvSpPr>
              <a:spLocks noChangeArrowheads="1"/>
            </p:cNvSpPr>
            <p:nvPr/>
          </p:nvSpPr>
          <p:spPr bwMode="auto">
            <a:xfrm>
              <a:off x="7402513" y="488473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59" name="Rectangle 58"/>
            <p:cNvSpPr>
              <a:spLocks noChangeArrowheads="1"/>
            </p:cNvSpPr>
            <p:nvPr/>
          </p:nvSpPr>
          <p:spPr bwMode="auto">
            <a:xfrm>
              <a:off x="7539038" y="496570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dirty="0">
                  <a:ln>
                    <a:noFill/>
                  </a:ln>
                  <a:solidFill>
                    <a:srgbClr val="000000"/>
                  </a:solidFill>
                  <a:effectLst/>
                  <a:uLnTx/>
                  <a:uFillTx/>
                  <a:latin typeface="Arial Unicode MS" pitchFamily="34" charset="-120"/>
                  <a:ea typeface="Arial Unicode MS" pitchFamily="34" charset="-120"/>
                  <a:cs typeface="Arial Unicode MS" pitchFamily="34" charset="-120"/>
                </a:rPr>
                <a:t>6</a:t>
              </a:r>
              <a:endParaRPr kumimoji="1" lang="zh-TW" altLang="zh-TW" sz="1800" b="0" i="0" u="none" strike="noStrike" kern="1200" cap="none" spc="0" normalizeH="0" baseline="0" noProof="0" dirty="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60" name="Rectangle 59"/>
            <p:cNvSpPr>
              <a:spLocks noChangeArrowheads="1"/>
            </p:cNvSpPr>
            <p:nvPr/>
          </p:nvSpPr>
          <p:spPr bwMode="auto">
            <a:xfrm>
              <a:off x="7773988" y="488473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61" name="Rectangle 60"/>
            <p:cNvSpPr>
              <a:spLocks noChangeArrowheads="1"/>
            </p:cNvSpPr>
            <p:nvPr/>
          </p:nvSpPr>
          <p:spPr bwMode="auto">
            <a:xfrm>
              <a:off x="7773988" y="488473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62" name="Rectangle 61"/>
            <p:cNvSpPr>
              <a:spLocks noChangeArrowheads="1"/>
            </p:cNvSpPr>
            <p:nvPr/>
          </p:nvSpPr>
          <p:spPr bwMode="auto">
            <a:xfrm>
              <a:off x="7910513" y="496570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5</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63" name="Rectangle 62"/>
            <p:cNvSpPr>
              <a:spLocks noChangeArrowheads="1"/>
            </p:cNvSpPr>
            <p:nvPr/>
          </p:nvSpPr>
          <p:spPr bwMode="auto">
            <a:xfrm>
              <a:off x="8145463" y="488473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64" name="Rectangle 63"/>
            <p:cNvSpPr>
              <a:spLocks noChangeArrowheads="1"/>
            </p:cNvSpPr>
            <p:nvPr/>
          </p:nvSpPr>
          <p:spPr bwMode="auto">
            <a:xfrm>
              <a:off x="8145463" y="488473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65" name="Rectangle 64"/>
            <p:cNvSpPr>
              <a:spLocks noChangeArrowheads="1"/>
            </p:cNvSpPr>
            <p:nvPr/>
          </p:nvSpPr>
          <p:spPr bwMode="auto">
            <a:xfrm>
              <a:off x="8281988" y="496570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4</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66" name="Rectangle 65"/>
            <p:cNvSpPr>
              <a:spLocks noChangeArrowheads="1"/>
            </p:cNvSpPr>
            <p:nvPr/>
          </p:nvSpPr>
          <p:spPr bwMode="auto">
            <a:xfrm>
              <a:off x="8516938" y="4884739"/>
              <a:ext cx="37147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67" name="Rectangle 66"/>
            <p:cNvSpPr>
              <a:spLocks noChangeArrowheads="1"/>
            </p:cNvSpPr>
            <p:nvPr/>
          </p:nvSpPr>
          <p:spPr bwMode="auto">
            <a:xfrm>
              <a:off x="8516938" y="488473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68" name="Rectangle 67"/>
            <p:cNvSpPr>
              <a:spLocks noChangeArrowheads="1"/>
            </p:cNvSpPr>
            <p:nvPr/>
          </p:nvSpPr>
          <p:spPr bwMode="auto">
            <a:xfrm>
              <a:off x="8653463" y="496570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1</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69" name="Rectangle 68"/>
            <p:cNvSpPr>
              <a:spLocks noChangeArrowheads="1"/>
            </p:cNvSpPr>
            <p:nvPr/>
          </p:nvSpPr>
          <p:spPr bwMode="auto">
            <a:xfrm>
              <a:off x="8888413" y="4884739"/>
              <a:ext cx="37147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70" name="Rectangle 69"/>
            <p:cNvSpPr>
              <a:spLocks noChangeArrowheads="1"/>
            </p:cNvSpPr>
            <p:nvPr/>
          </p:nvSpPr>
          <p:spPr bwMode="auto">
            <a:xfrm>
              <a:off x="8888413" y="488473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71" name="Rectangle 70"/>
            <p:cNvSpPr>
              <a:spLocks noChangeArrowheads="1"/>
            </p:cNvSpPr>
            <p:nvPr/>
          </p:nvSpPr>
          <p:spPr bwMode="auto">
            <a:xfrm>
              <a:off x="9024938" y="496570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0</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72" name="Rectangle 71"/>
            <p:cNvSpPr>
              <a:spLocks noChangeArrowheads="1"/>
            </p:cNvSpPr>
            <p:nvPr/>
          </p:nvSpPr>
          <p:spPr bwMode="auto">
            <a:xfrm>
              <a:off x="9259888" y="4884739"/>
              <a:ext cx="37147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73" name="Rectangle 72"/>
            <p:cNvSpPr>
              <a:spLocks noChangeArrowheads="1"/>
            </p:cNvSpPr>
            <p:nvPr/>
          </p:nvSpPr>
          <p:spPr bwMode="auto">
            <a:xfrm>
              <a:off x="9259888" y="488473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74" name="Rectangle 73"/>
            <p:cNvSpPr>
              <a:spLocks noChangeArrowheads="1"/>
            </p:cNvSpPr>
            <p:nvPr/>
          </p:nvSpPr>
          <p:spPr bwMode="auto">
            <a:xfrm>
              <a:off x="9396413" y="496570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0</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75" name="Rectangle 74"/>
            <p:cNvSpPr>
              <a:spLocks noChangeArrowheads="1"/>
            </p:cNvSpPr>
            <p:nvPr/>
          </p:nvSpPr>
          <p:spPr bwMode="auto">
            <a:xfrm>
              <a:off x="9631363" y="4884739"/>
              <a:ext cx="371475"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76" name="Rectangle 75"/>
            <p:cNvSpPr>
              <a:spLocks noChangeArrowheads="1"/>
            </p:cNvSpPr>
            <p:nvPr/>
          </p:nvSpPr>
          <p:spPr bwMode="auto">
            <a:xfrm>
              <a:off x="9631363" y="488473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77" name="Rectangle 76"/>
            <p:cNvSpPr>
              <a:spLocks noChangeArrowheads="1"/>
            </p:cNvSpPr>
            <p:nvPr/>
          </p:nvSpPr>
          <p:spPr bwMode="auto">
            <a:xfrm>
              <a:off x="9767888" y="496570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1</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54" name="Rectangle 153"/>
            <p:cNvSpPr>
              <a:spLocks noChangeArrowheads="1"/>
            </p:cNvSpPr>
            <p:nvPr/>
          </p:nvSpPr>
          <p:spPr bwMode="auto">
            <a:xfrm>
              <a:off x="10185400" y="4906964"/>
              <a:ext cx="177934"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25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e</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grpSp>
      <p:grpSp>
        <p:nvGrpSpPr>
          <p:cNvPr id="164" name="群組 163"/>
          <p:cNvGrpSpPr/>
          <p:nvPr/>
        </p:nvGrpSpPr>
        <p:grpSpPr>
          <a:xfrm>
            <a:off x="7008168" y="5905737"/>
            <a:ext cx="3256830" cy="406946"/>
            <a:chOff x="7031038" y="5627689"/>
            <a:chExt cx="3256830" cy="406946"/>
          </a:xfrm>
        </p:grpSpPr>
        <p:sp>
          <p:nvSpPr>
            <p:cNvPr id="78" name="Rectangle 77"/>
            <p:cNvSpPr>
              <a:spLocks noChangeArrowheads="1"/>
            </p:cNvSpPr>
            <p:nvPr/>
          </p:nvSpPr>
          <p:spPr bwMode="auto">
            <a:xfrm>
              <a:off x="7031038" y="562768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79" name="Rectangle 78"/>
            <p:cNvSpPr>
              <a:spLocks noChangeArrowheads="1"/>
            </p:cNvSpPr>
            <p:nvPr/>
          </p:nvSpPr>
          <p:spPr bwMode="auto">
            <a:xfrm>
              <a:off x="7031038" y="562768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80" name="Rectangle 79"/>
            <p:cNvSpPr>
              <a:spLocks noChangeArrowheads="1"/>
            </p:cNvSpPr>
            <p:nvPr/>
          </p:nvSpPr>
          <p:spPr bwMode="auto">
            <a:xfrm>
              <a:off x="7167563" y="570865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7</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81" name="Rectangle 80"/>
            <p:cNvSpPr>
              <a:spLocks noChangeArrowheads="1"/>
            </p:cNvSpPr>
            <p:nvPr/>
          </p:nvSpPr>
          <p:spPr bwMode="auto">
            <a:xfrm>
              <a:off x="7402513" y="562768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82" name="Rectangle 81"/>
            <p:cNvSpPr>
              <a:spLocks noChangeArrowheads="1"/>
            </p:cNvSpPr>
            <p:nvPr/>
          </p:nvSpPr>
          <p:spPr bwMode="auto">
            <a:xfrm>
              <a:off x="7402513" y="562768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83" name="Rectangle 82"/>
            <p:cNvSpPr>
              <a:spLocks noChangeArrowheads="1"/>
            </p:cNvSpPr>
            <p:nvPr/>
          </p:nvSpPr>
          <p:spPr bwMode="auto">
            <a:xfrm>
              <a:off x="7539038" y="570865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6</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84" name="Rectangle 83"/>
            <p:cNvSpPr>
              <a:spLocks noChangeArrowheads="1"/>
            </p:cNvSpPr>
            <p:nvPr/>
          </p:nvSpPr>
          <p:spPr bwMode="auto">
            <a:xfrm>
              <a:off x="7773988" y="562768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85" name="Rectangle 84"/>
            <p:cNvSpPr>
              <a:spLocks noChangeArrowheads="1"/>
            </p:cNvSpPr>
            <p:nvPr/>
          </p:nvSpPr>
          <p:spPr bwMode="auto">
            <a:xfrm>
              <a:off x="7773988" y="562768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86" name="Rectangle 85"/>
            <p:cNvSpPr>
              <a:spLocks noChangeArrowheads="1"/>
            </p:cNvSpPr>
            <p:nvPr/>
          </p:nvSpPr>
          <p:spPr bwMode="auto">
            <a:xfrm>
              <a:off x="7910513" y="570865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5</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87" name="Rectangle 86"/>
            <p:cNvSpPr>
              <a:spLocks noChangeArrowheads="1"/>
            </p:cNvSpPr>
            <p:nvPr/>
          </p:nvSpPr>
          <p:spPr bwMode="auto">
            <a:xfrm>
              <a:off x="8145463" y="562768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88" name="Rectangle 87"/>
            <p:cNvSpPr>
              <a:spLocks noChangeArrowheads="1"/>
            </p:cNvSpPr>
            <p:nvPr/>
          </p:nvSpPr>
          <p:spPr bwMode="auto">
            <a:xfrm>
              <a:off x="8145463" y="562768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89" name="Rectangle 88"/>
            <p:cNvSpPr>
              <a:spLocks noChangeArrowheads="1"/>
            </p:cNvSpPr>
            <p:nvPr/>
          </p:nvSpPr>
          <p:spPr bwMode="auto">
            <a:xfrm>
              <a:off x="8281988" y="570865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4</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90" name="Rectangle 89"/>
            <p:cNvSpPr>
              <a:spLocks noChangeArrowheads="1"/>
            </p:cNvSpPr>
            <p:nvPr/>
          </p:nvSpPr>
          <p:spPr bwMode="auto">
            <a:xfrm>
              <a:off x="8516938" y="562768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91" name="Rectangle 90"/>
            <p:cNvSpPr>
              <a:spLocks noChangeArrowheads="1"/>
            </p:cNvSpPr>
            <p:nvPr/>
          </p:nvSpPr>
          <p:spPr bwMode="auto">
            <a:xfrm>
              <a:off x="8516938" y="562768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92" name="Rectangle 91"/>
            <p:cNvSpPr>
              <a:spLocks noChangeArrowheads="1"/>
            </p:cNvSpPr>
            <p:nvPr/>
          </p:nvSpPr>
          <p:spPr bwMode="auto">
            <a:xfrm>
              <a:off x="8653463" y="570865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7</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93" name="Rectangle 92"/>
            <p:cNvSpPr>
              <a:spLocks noChangeArrowheads="1"/>
            </p:cNvSpPr>
            <p:nvPr/>
          </p:nvSpPr>
          <p:spPr bwMode="auto">
            <a:xfrm>
              <a:off x="8888413" y="562768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94" name="Rectangle 93"/>
            <p:cNvSpPr>
              <a:spLocks noChangeArrowheads="1"/>
            </p:cNvSpPr>
            <p:nvPr/>
          </p:nvSpPr>
          <p:spPr bwMode="auto">
            <a:xfrm>
              <a:off x="8888413" y="562768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95" name="Rectangle 94"/>
            <p:cNvSpPr>
              <a:spLocks noChangeArrowheads="1"/>
            </p:cNvSpPr>
            <p:nvPr/>
          </p:nvSpPr>
          <p:spPr bwMode="auto">
            <a:xfrm>
              <a:off x="9024938" y="570865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6</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96" name="Rectangle 95"/>
            <p:cNvSpPr>
              <a:spLocks noChangeArrowheads="1"/>
            </p:cNvSpPr>
            <p:nvPr/>
          </p:nvSpPr>
          <p:spPr bwMode="auto">
            <a:xfrm>
              <a:off x="9259888" y="562768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97" name="Rectangle 96"/>
            <p:cNvSpPr>
              <a:spLocks noChangeArrowheads="1"/>
            </p:cNvSpPr>
            <p:nvPr/>
          </p:nvSpPr>
          <p:spPr bwMode="auto">
            <a:xfrm>
              <a:off x="9259888" y="562768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98" name="Rectangle 97"/>
            <p:cNvSpPr>
              <a:spLocks noChangeArrowheads="1"/>
            </p:cNvSpPr>
            <p:nvPr/>
          </p:nvSpPr>
          <p:spPr bwMode="auto">
            <a:xfrm>
              <a:off x="9396413" y="570865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5</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99" name="Rectangle 98"/>
            <p:cNvSpPr>
              <a:spLocks noChangeArrowheads="1"/>
            </p:cNvSpPr>
            <p:nvPr/>
          </p:nvSpPr>
          <p:spPr bwMode="auto">
            <a:xfrm>
              <a:off x="9631363" y="5627689"/>
              <a:ext cx="371475" cy="371475"/>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00" name="Rectangle 99"/>
            <p:cNvSpPr>
              <a:spLocks noChangeArrowheads="1"/>
            </p:cNvSpPr>
            <p:nvPr/>
          </p:nvSpPr>
          <p:spPr bwMode="auto">
            <a:xfrm>
              <a:off x="9631363" y="5627689"/>
              <a:ext cx="371475" cy="371475"/>
            </a:xfrm>
            <a:prstGeom prst="rect">
              <a:avLst/>
            </a:prstGeom>
            <a:noFill/>
            <a:ln w="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01" name="Rectangle 100"/>
            <p:cNvSpPr>
              <a:spLocks noChangeArrowheads="1"/>
            </p:cNvSpPr>
            <p:nvPr/>
          </p:nvSpPr>
          <p:spPr bwMode="auto">
            <a:xfrm>
              <a:off x="9767888" y="5708651"/>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17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4</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sp>
          <p:nvSpPr>
            <p:cNvPr id="155" name="Rectangle 154"/>
            <p:cNvSpPr>
              <a:spLocks noChangeArrowheads="1"/>
            </p:cNvSpPr>
            <p:nvPr/>
          </p:nvSpPr>
          <p:spPr bwMode="auto">
            <a:xfrm>
              <a:off x="10198100" y="5649914"/>
              <a:ext cx="8976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zh-TW" sz="2500" b="0" i="0" u="none" strike="noStrike" kern="1200" cap="none" spc="0" normalizeH="0" baseline="0" noProof="0">
                  <a:ln>
                    <a:noFill/>
                  </a:ln>
                  <a:solidFill>
                    <a:srgbClr val="000000"/>
                  </a:solidFill>
                  <a:effectLst/>
                  <a:uLnTx/>
                  <a:uFillTx/>
                  <a:latin typeface="Arial Unicode MS" pitchFamily="34" charset="-120"/>
                  <a:ea typeface="Arial Unicode MS" pitchFamily="34" charset="-120"/>
                  <a:cs typeface="Arial Unicode MS" pitchFamily="34" charset="-120"/>
                </a:rPr>
                <a:t>f</a:t>
              </a:r>
              <a:endParaRPr kumimoji="1" lang="zh-TW" altLang="zh-TW" sz="1800" b="0" i="0" u="none" strike="noStrike" kern="1200" cap="none" spc="0" normalizeH="0" baseline="0" noProof="0">
                <a:ln>
                  <a:noFill/>
                </a:ln>
                <a:solidFill>
                  <a:prstClr val="black"/>
                </a:solidFill>
                <a:effectLst/>
                <a:uLnTx/>
                <a:uFillTx/>
                <a:latin typeface="Arial Unicode MS" pitchFamily="34" charset="-120"/>
                <a:ea typeface="Arial Unicode MS" pitchFamily="34" charset="-120"/>
                <a:cs typeface="Arial Unicode MS" pitchFamily="34" charset="-120"/>
              </a:endParaRPr>
            </a:p>
          </p:txBody>
        </p:sp>
      </p:grpSp>
      <p:sp>
        <p:nvSpPr>
          <p:cNvPr id="156" name="Slide Number Placeholder 15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Tree>
    <p:extLst>
      <p:ext uri="{BB962C8B-B14F-4D97-AF65-F5344CB8AC3E}">
        <p14:creationId xmlns:p14="http://schemas.microsoft.com/office/powerpoint/2010/main" val="18920761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3" name="Rectangle 3"/>
          <p:cNvSpPr>
            <a:spLocks noGrp="1" noChangeArrowheads="1"/>
          </p:cNvSpPr>
          <p:nvPr>
            <p:ph idx="1"/>
          </p:nvPr>
        </p:nvSpPr>
        <p:spPr/>
        <p:txBody>
          <a:bodyPr/>
          <a:lstStyle/>
          <a:p>
            <a:r>
              <a:rPr lang="en-US" altLang="zh-TW" dirty="0"/>
              <a:t>An </a:t>
            </a:r>
            <a:r>
              <a:rPr lang="en-US" altLang="zh-TW" b="1" dirty="0">
                <a:solidFill>
                  <a:srgbClr val="FF0000"/>
                </a:solidFill>
              </a:rPr>
              <a:t>array</a:t>
            </a:r>
            <a:r>
              <a:rPr lang="en-US" altLang="zh-TW" dirty="0"/>
              <a:t> of the data type </a:t>
            </a:r>
            <a:r>
              <a:rPr lang="en-US" altLang="zh-TW" b="1" i="1" dirty="0" err="1"/>
              <a:t>reg</a:t>
            </a:r>
            <a:r>
              <a:rPr lang="en-US" altLang="zh-TW" dirty="0"/>
              <a:t> is often called a </a:t>
            </a:r>
            <a:r>
              <a:rPr lang="en-US" altLang="zh-TW" dirty="0">
                <a:solidFill>
                  <a:srgbClr val="FF0000"/>
                </a:solidFill>
              </a:rPr>
              <a:t>memory</a:t>
            </a:r>
          </a:p>
          <a:p>
            <a:r>
              <a:rPr lang="en-US" altLang="zh-TW" dirty="0"/>
              <a:t>The syntax for an array of register is : </a:t>
            </a:r>
          </a:p>
          <a:p>
            <a:pPr>
              <a:buFont typeface="Wingdings 2" pitchFamily="18" charset="2"/>
              <a:buNone/>
            </a:pPr>
            <a:r>
              <a:rPr lang="en-US" altLang="zh-TW" dirty="0"/>
              <a:t>	</a:t>
            </a:r>
            <a:r>
              <a:rPr lang="en-US" altLang="zh-TW" sz="2000" b="1" dirty="0" err="1"/>
              <a:t>reg</a:t>
            </a:r>
            <a:r>
              <a:rPr lang="en-US" altLang="zh-TW" sz="2000" b="1" dirty="0"/>
              <a:t> [MSB : LSB] &lt;</a:t>
            </a:r>
            <a:r>
              <a:rPr lang="en-US" altLang="zh-TW" sz="2000" b="1" dirty="0" err="1"/>
              <a:t>memory_name</a:t>
            </a:r>
            <a:r>
              <a:rPr lang="en-US" altLang="zh-TW" sz="2000" b="1" dirty="0"/>
              <a:t>&gt; </a:t>
            </a:r>
            <a:r>
              <a:rPr lang="en-US" altLang="zh-TW" sz="2000" b="1" dirty="0">
                <a:solidFill>
                  <a:srgbClr val="FF0000"/>
                </a:solidFill>
              </a:rPr>
              <a:t>[</a:t>
            </a:r>
            <a:r>
              <a:rPr lang="en-US" altLang="zh-TW" sz="2000" b="1" dirty="0" err="1">
                <a:solidFill>
                  <a:srgbClr val="FF0000"/>
                </a:solidFill>
              </a:rPr>
              <a:t>first_addr</a:t>
            </a:r>
            <a:r>
              <a:rPr lang="en-US" altLang="zh-TW" sz="2000" b="1" dirty="0">
                <a:solidFill>
                  <a:srgbClr val="FF0000"/>
                </a:solidFill>
              </a:rPr>
              <a:t> : </a:t>
            </a:r>
            <a:r>
              <a:rPr lang="en-US" altLang="zh-TW" sz="2000" b="1" dirty="0" err="1">
                <a:solidFill>
                  <a:srgbClr val="FF0000"/>
                </a:solidFill>
              </a:rPr>
              <a:t>last_addr</a:t>
            </a:r>
            <a:r>
              <a:rPr lang="en-US" altLang="zh-TW" sz="2000" b="1" dirty="0">
                <a:solidFill>
                  <a:srgbClr val="FF0000"/>
                </a:solidFill>
              </a:rPr>
              <a:t>];</a:t>
            </a:r>
          </a:p>
          <a:p>
            <a:pPr lvl="1"/>
            <a:r>
              <a:rPr lang="en-US" altLang="zh-TW" dirty="0"/>
              <a:t>MSB and LSB determine the </a:t>
            </a:r>
            <a:r>
              <a:rPr lang="en-US" altLang="zh-TW" dirty="0">
                <a:solidFill>
                  <a:srgbClr val="FF00FF"/>
                </a:solidFill>
              </a:rPr>
              <a:t>word size of the memory</a:t>
            </a:r>
          </a:p>
          <a:p>
            <a:pPr lvl="1"/>
            <a:r>
              <a:rPr lang="en-US" altLang="zh-TW" dirty="0" err="1"/>
              <a:t>memory_name</a:t>
            </a:r>
            <a:r>
              <a:rPr lang="en-US" altLang="zh-TW" dirty="0"/>
              <a:t> is the name of the memory array</a:t>
            </a:r>
          </a:p>
          <a:p>
            <a:pPr lvl="1"/>
            <a:r>
              <a:rPr lang="en-US" altLang="zh-TW" dirty="0" err="1"/>
              <a:t>first_addr</a:t>
            </a:r>
            <a:r>
              <a:rPr lang="en-US" altLang="zh-TW" dirty="0"/>
              <a:t> and </a:t>
            </a:r>
            <a:r>
              <a:rPr lang="en-US" altLang="zh-TW" dirty="0" err="1"/>
              <a:t>last_addr</a:t>
            </a:r>
            <a:r>
              <a:rPr lang="en-US" altLang="zh-TW" dirty="0"/>
              <a:t> determine the </a:t>
            </a:r>
            <a:r>
              <a:rPr lang="en-US" altLang="zh-TW" dirty="0">
                <a:solidFill>
                  <a:srgbClr val="FF00FF"/>
                </a:solidFill>
              </a:rPr>
              <a:t>depth of the memory</a:t>
            </a:r>
          </a:p>
          <a:p>
            <a:endParaRPr lang="en-US" altLang="zh-TW" dirty="0"/>
          </a:p>
          <a:p>
            <a:r>
              <a:rPr lang="en-US" altLang="zh-TW" dirty="0"/>
              <a:t>Examples :</a:t>
            </a:r>
          </a:p>
          <a:p>
            <a:pPr lvl="1"/>
            <a:r>
              <a:rPr lang="en-US" altLang="zh-TW" dirty="0" err="1"/>
              <a:t>reg</a:t>
            </a:r>
            <a:r>
              <a:rPr lang="en-US" altLang="zh-TW" dirty="0"/>
              <a:t> [15:0] MEM [0:1023];                 // 1K x 16-bit memory array</a:t>
            </a:r>
          </a:p>
          <a:p>
            <a:pPr lvl="1"/>
            <a:r>
              <a:rPr lang="en-US" altLang="zh-TW" dirty="0" err="1"/>
              <a:t>reg</a:t>
            </a:r>
            <a:r>
              <a:rPr lang="en-US" altLang="zh-TW" dirty="0"/>
              <a:t> [7:0] PREP [’</a:t>
            </a:r>
            <a:r>
              <a:rPr lang="en-US" altLang="zh-TW" dirty="0" err="1"/>
              <a:t>hFFFE</a:t>
            </a:r>
            <a:r>
              <a:rPr lang="en-US" altLang="zh-TW" dirty="0"/>
              <a:t> :’</a:t>
            </a:r>
            <a:r>
              <a:rPr lang="en-US" altLang="zh-TW" dirty="0" err="1"/>
              <a:t>hFFFF</a:t>
            </a:r>
            <a:r>
              <a:rPr lang="en-US" altLang="zh-TW" dirty="0"/>
              <a:t>];   // 2 x 8-bit memory array</a:t>
            </a:r>
          </a:p>
        </p:txBody>
      </p:sp>
      <p:sp>
        <p:nvSpPr>
          <p:cNvPr id="604162" name="Rectangle 2"/>
          <p:cNvSpPr>
            <a:spLocks noGrp="1" noChangeArrowheads="1"/>
          </p:cNvSpPr>
          <p:nvPr>
            <p:ph type="title"/>
          </p:nvPr>
        </p:nvSpPr>
        <p:spPr/>
        <p:txBody>
          <a:bodyPr>
            <a:normAutofit fontScale="90000"/>
          </a:bodyPr>
          <a:lstStyle/>
          <a:p>
            <a:r>
              <a:rPr lang="en-US" altLang="zh-TW" dirty="0"/>
              <a:t>Declaration Syntax of Verilog </a:t>
            </a:r>
            <a:r>
              <a:rPr lang="en-US" altLang="zh-TW" dirty="0">
                <a:solidFill>
                  <a:srgbClr val="FF00FF"/>
                </a:solidFill>
              </a:rPr>
              <a:t>Arrays = Memory</a:t>
            </a:r>
          </a:p>
        </p:txBody>
      </p:sp>
      <p:sp>
        <p:nvSpPr>
          <p:cNvPr id="5" name="投影片編號版面配置區 5"/>
          <p:cNvSpPr>
            <a:spLocks noGrp="1"/>
          </p:cNvSpPr>
          <p:nvPr>
            <p:ph type="sldNum" sz="quarter" idx="12"/>
          </p:nvPr>
        </p:nvSpPr>
        <p:spPr>
          <a:xfrm>
            <a:off x="8077200" y="6356351"/>
            <a:ext cx="2133600" cy="365125"/>
          </a:xfrm>
        </p:spPr>
        <p:txBody>
          <a:bodyPr/>
          <a:lstStyle/>
          <a:p>
            <a:fld id="{C4B2BFF0-9F6F-49B3-9990-A08BB57BFCEC}" type="slidenum">
              <a:rPr lang="en-US" altLang="zh-TW"/>
              <a:pPr/>
              <a:t>85</a:t>
            </a:fld>
            <a:endParaRPr lang="en-US" altLang="zh-TW"/>
          </a:p>
        </p:txBody>
      </p:sp>
    </p:spTree>
    <p:extLst>
      <p:ext uri="{BB962C8B-B14F-4D97-AF65-F5344CB8AC3E}">
        <p14:creationId xmlns:p14="http://schemas.microsoft.com/office/powerpoint/2010/main" val="10203556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6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416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416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416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41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416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41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6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storage and Verilog arrays</a:t>
            </a:r>
            <a:endParaRPr lang="zh-TW" altLang="en-US" dirty="0"/>
          </a:p>
        </p:txBody>
      </p:sp>
      <p:sp>
        <p:nvSpPr>
          <p:cNvPr id="3" name="內容版面配置區 2"/>
          <p:cNvSpPr>
            <a:spLocks noGrp="1"/>
          </p:cNvSpPr>
          <p:nvPr>
            <p:ph idx="1"/>
          </p:nvPr>
        </p:nvSpPr>
        <p:spPr/>
        <p:txBody>
          <a:bodyPr/>
          <a:lstStyle/>
          <a:p>
            <a:r>
              <a:rPr lang="en-US" altLang="zh-TW" dirty="0"/>
              <a:t>Simple RAM model</a:t>
            </a:r>
            <a:endParaRPr lang="zh-TW" altLang="en-US" dirty="0"/>
          </a:p>
        </p:txBody>
      </p:sp>
      <p:pic>
        <p:nvPicPr>
          <p:cNvPr id="6" name="圖片 5"/>
          <p:cNvPicPr>
            <a:picLocks noChangeAspect="1"/>
          </p:cNvPicPr>
          <p:nvPr/>
        </p:nvPicPr>
        <p:blipFill>
          <a:blip r:embed="rId3"/>
          <a:stretch>
            <a:fillRect/>
          </a:stretch>
        </p:blipFill>
        <p:spPr>
          <a:xfrm>
            <a:off x="335360" y="2924944"/>
            <a:ext cx="4800316" cy="2720727"/>
          </a:xfrm>
          <a:prstGeom prst="rect">
            <a:avLst/>
          </a:prstGeom>
        </p:spPr>
      </p:pic>
      <p:sp>
        <p:nvSpPr>
          <p:cNvPr id="7" name="object 3"/>
          <p:cNvSpPr/>
          <p:nvPr/>
        </p:nvSpPr>
        <p:spPr>
          <a:xfrm>
            <a:off x="5689124" y="1700808"/>
            <a:ext cx="5905500" cy="4246880"/>
          </a:xfrm>
          <a:custGeom>
            <a:avLst/>
            <a:gdLst/>
            <a:ahLst/>
            <a:cxnLst/>
            <a:rect l="l" t="t" r="r" b="b"/>
            <a:pathLst>
              <a:path w="5905500" h="4246880">
                <a:moveTo>
                  <a:pt x="0" y="4246499"/>
                </a:moveTo>
                <a:lnTo>
                  <a:pt x="5905500" y="4246499"/>
                </a:lnTo>
                <a:lnTo>
                  <a:pt x="5905500" y="0"/>
                </a:lnTo>
                <a:lnTo>
                  <a:pt x="0" y="0"/>
                </a:lnTo>
                <a:lnTo>
                  <a:pt x="0" y="4246499"/>
                </a:lnTo>
                <a:close/>
              </a:path>
            </a:pathLst>
          </a:custGeom>
          <a:ln w="952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8" name="object 4"/>
          <p:cNvGraphicFramePr>
            <a:graphicFrameLocks noGrp="1"/>
          </p:cNvGraphicFramePr>
          <p:nvPr/>
        </p:nvGraphicFramePr>
        <p:xfrm>
          <a:off x="5748941" y="1792144"/>
          <a:ext cx="4327525" cy="1052019"/>
        </p:xfrm>
        <a:graphic>
          <a:graphicData uri="http://schemas.openxmlformats.org/drawingml/2006/table">
            <a:tbl>
              <a:tblPr firstRow="1" bandRow="1">
                <a:tableStyleId>{2D5ABB26-0587-4C30-8999-92F81FD0307C}</a:tableStyleId>
              </a:tblPr>
              <a:tblGrid>
                <a:gridCol w="2350770">
                  <a:extLst>
                    <a:ext uri="{9D8B030D-6E8A-4147-A177-3AD203B41FA5}">
                      <a16:colId xmlns:a16="http://schemas.microsoft.com/office/drawing/2014/main" val="20000"/>
                    </a:ext>
                  </a:extLst>
                </a:gridCol>
                <a:gridCol w="752475">
                  <a:extLst>
                    <a:ext uri="{9D8B030D-6E8A-4147-A177-3AD203B41FA5}">
                      <a16:colId xmlns:a16="http://schemas.microsoft.com/office/drawing/2014/main" val="20001"/>
                    </a:ext>
                  </a:extLst>
                </a:gridCol>
                <a:gridCol w="1224280">
                  <a:extLst>
                    <a:ext uri="{9D8B030D-6E8A-4147-A177-3AD203B41FA5}">
                      <a16:colId xmlns:a16="http://schemas.microsoft.com/office/drawing/2014/main" val="20002"/>
                    </a:ext>
                  </a:extLst>
                </a:gridCol>
              </a:tblGrid>
              <a:tr h="251460">
                <a:tc>
                  <a:txBody>
                    <a:bodyPr/>
                    <a:lstStyle/>
                    <a:p>
                      <a:pPr marL="31750">
                        <a:lnSpc>
                          <a:spcPts val="1695"/>
                        </a:lnSpc>
                      </a:pPr>
                      <a:r>
                        <a:rPr sz="1800" spc="-5" dirty="0">
                          <a:solidFill>
                            <a:srgbClr val="006FC0"/>
                          </a:solidFill>
                          <a:latin typeface="Consolas"/>
                          <a:cs typeface="Consolas"/>
                        </a:rPr>
                        <a:t>module </a:t>
                      </a:r>
                      <a:r>
                        <a:rPr sz="1800" spc="-5" dirty="0">
                          <a:latin typeface="Consolas"/>
                          <a:cs typeface="Consolas"/>
                        </a:rPr>
                        <a:t>RAM</a:t>
                      </a:r>
                      <a:r>
                        <a:rPr sz="1800" spc="-70" dirty="0">
                          <a:latin typeface="Consolas"/>
                          <a:cs typeface="Consolas"/>
                        </a:rPr>
                        <a:t> </a:t>
                      </a:r>
                      <a:r>
                        <a:rPr sz="1800" spc="-5" dirty="0">
                          <a:latin typeface="Consolas"/>
                          <a:cs typeface="Consolas"/>
                        </a:rPr>
                        <a:t>(</a:t>
                      </a:r>
                      <a:r>
                        <a:rPr sz="1800" spc="-5" dirty="0">
                          <a:solidFill>
                            <a:srgbClr val="006FC0"/>
                          </a:solidFill>
                          <a:latin typeface="Consolas"/>
                          <a:cs typeface="Consolas"/>
                        </a:rPr>
                        <a:t>output</a:t>
                      </a:r>
                      <a:endParaRPr sz="1800" dirty="0">
                        <a:latin typeface="Consolas"/>
                        <a:cs typeface="Consolas"/>
                      </a:endParaRPr>
                    </a:p>
                  </a:txBody>
                  <a:tcPr marL="0" marR="0" marT="0" marB="0"/>
                </a:tc>
                <a:tc>
                  <a:txBody>
                    <a:bodyPr/>
                    <a:lstStyle/>
                    <a:p>
                      <a:pPr marR="54610" algn="r">
                        <a:lnSpc>
                          <a:spcPts val="1695"/>
                        </a:lnSpc>
                      </a:pPr>
                      <a:r>
                        <a:rPr sz="1800" dirty="0">
                          <a:latin typeface="Consolas"/>
                          <a:cs typeface="Consolas"/>
                        </a:rPr>
                        <a:t>[</a:t>
                      </a:r>
                      <a:r>
                        <a:rPr sz="1800" spc="-5" dirty="0">
                          <a:latin typeface="Consolas"/>
                          <a:cs typeface="Consolas"/>
                        </a:rPr>
                        <a:t>7:0</a:t>
                      </a:r>
                      <a:r>
                        <a:rPr sz="1800" dirty="0">
                          <a:latin typeface="Consolas"/>
                          <a:cs typeface="Consolas"/>
                        </a:rPr>
                        <a:t>]</a:t>
                      </a:r>
                    </a:p>
                  </a:txBody>
                  <a:tcPr marL="0" marR="0" marT="0" marB="0"/>
                </a:tc>
                <a:tc>
                  <a:txBody>
                    <a:bodyPr/>
                    <a:lstStyle/>
                    <a:p>
                      <a:pPr marL="62230">
                        <a:lnSpc>
                          <a:spcPts val="1695"/>
                        </a:lnSpc>
                      </a:pPr>
                      <a:r>
                        <a:rPr sz="1800" spc="-5" dirty="0">
                          <a:latin typeface="Consolas"/>
                          <a:cs typeface="Consolas"/>
                        </a:rPr>
                        <a:t>Obus,</a:t>
                      </a:r>
                      <a:endParaRPr sz="1800" dirty="0">
                        <a:latin typeface="Consolas"/>
                        <a:cs typeface="Consolas"/>
                      </a:endParaRPr>
                    </a:p>
                  </a:txBody>
                  <a:tcPr marL="0" marR="0" marT="0" marB="0"/>
                </a:tc>
                <a:extLst>
                  <a:ext uri="{0D108BD9-81ED-4DB2-BD59-A6C34878D82A}">
                    <a16:rowId xmlns:a16="http://schemas.microsoft.com/office/drawing/2014/main" val="10000"/>
                  </a:ext>
                </a:extLst>
              </a:tr>
              <a:tr h="274320">
                <a:tc>
                  <a:txBody>
                    <a:bodyPr/>
                    <a:lstStyle/>
                    <a:p>
                      <a:pPr marL="1536065">
                        <a:lnSpc>
                          <a:spcPts val="1875"/>
                        </a:lnSpc>
                      </a:pPr>
                      <a:r>
                        <a:rPr sz="1800" spc="-10" dirty="0">
                          <a:solidFill>
                            <a:srgbClr val="006FC0"/>
                          </a:solidFill>
                          <a:latin typeface="Consolas"/>
                          <a:cs typeface="Consolas"/>
                        </a:rPr>
                        <a:t>input</a:t>
                      </a:r>
                      <a:endParaRPr sz="1800">
                        <a:latin typeface="Consolas"/>
                        <a:cs typeface="Consolas"/>
                      </a:endParaRPr>
                    </a:p>
                  </a:txBody>
                  <a:tcPr marL="0" marR="0" marT="0" marB="0"/>
                </a:tc>
                <a:tc>
                  <a:txBody>
                    <a:bodyPr/>
                    <a:lstStyle/>
                    <a:p>
                      <a:pPr marR="54610" algn="r">
                        <a:lnSpc>
                          <a:spcPts val="1875"/>
                        </a:lnSpc>
                      </a:pPr>
                      <a:r>
                        <a:rPr sz="1800" dirty="0">
                          <a:latin typeface="Consolas"/>
                          <a:cs typeface="Consolas"/>
                        </a:rPr>
                        <a:t>[</a:t>
                      </a:r>
                      <a:r>
                        <a:rPr sz="1800" spc="-5" dirty="0">
                          <a:latin typeface="Consolas"/>
                          <a:cs typeface="Consolas"/>
                        </a:rPr>
                        <a:t>7:0</a:t>
                      </a:r>
                      <a:r>
                        <a:rPr sz="1800" dirty="0">
                          <a:latin typeface="Consolas"/>
                          <a:cs typeface="Consolas"/>
                        </a:rPr>
                        <a:t>]</a:t>
                      </a:r>
                    </a:p>
                  </a:txBody>
                  <a:tcPr marL="0" marR="0" marT="0" marB="0"/>
                </a:tc>
                <a:tc>
                  <a:txBody>
                    <a:bodyPr/>
                    <a:lstStyle/>
                    <a:p>
                      <a:pPr marL="62230">
                        <a:lnSpc>
                          <a:spcPts val="1875"/>
                        </a:lnSpc>
                      </a:pPr>
                      <a:r>
                        <a:rPr sz="1800" spc="-5" dirty="0">
                          <a:latin typeface="Consolas"/>
                          <a:cs typeface="Consolas"/>
                        </a:rPr>
                        <a:t>Ibus,</a:t>
                      </a:r>
                      <a:endParaRPr sz="1800" dirty="0">
                        <a:latin typeface="Consolas"/>
                        <a:cs typeface="Consolas"/>
                      </a:endParaRPr>
                    </a:p>
                  </a:txBody>
                  <a:tcPr marL="0" marR="0" marT="0" marB="0"/>
                </a:tc>
                <a:extLst>
                  <a:ext uri="{0D108BD9-81ED-4DB2-BD59-A6C34878D82A}">
                    <a16:rowId xmlns:a16="http://schemas.microsoft.com/office/drawing/2014/main" val="10001"/>
                  </a:ext>
                </a:extLst>
              </a:tr>
              <a:tr h="274397">
                <a:tc>
                  <a:txBody>
                    <a:bodyPr/>
                    <a:lstStyle/>
                    <a:p>
                      <a:pPr marL="1536065">
                        <a:lnSpc>
                          <a:spcPts val="1875"/>
                        </a:lnSpc>
                      </a:pPr>
                      <a:r>
                        <a:rPr sz="1800" spc="-10" dirty="0">
                          <a:solidFill>
                            <a:srgbClr val="006FC0"/>
                          </a:solidFill>
                          <a:latin typeface="Consolas"/>
                          <a:cs typeface="Consolas"/>
                        </a:rPr>
                        <a:t>input</a:t>
                      </a:r>
                      <a:endParaRPr sz="1800" dirty="0">
                        <a:latin typeface="Consolas"/>
                        <a:cs typeface="Consolas"/>
                      </a:endParaRPr>
                    </a:p>
                  </a:txBody>
                  <a:tcPr marL="0" marR="0" marT="0" marB="0"/>
                </a:tc>
                <a:tc>
                  <a:txBody>
                    <a:bodyPr/>
                    <a:lstStyle/>
                    <a:p>
                      <a:pPr marR="54610" algn="r">
                        <a:lnSpc>
                          <a:spcPts val="1875"/>
                        </a:lnSpc>
                      </a:pPr>
                      <a:r>
                        <a:rPr sz="1800" dirty="0">
                          <a:latin typeface="Consolas"/>
                          <a:cs typeface="Consolas"/>
                        </a:rPr>
                        <a:t>[</a:t>
                      </a:r>
                      <a:r>
                        <a:rPr sz="1800" spc="-5" dirty="0">
                          <a:latin typeface="Consolas"/>
                          <a:cs typeface="Consolas"/>
                        </a:rPr>
                        <a:t>3:0</a:t>
                      </a:r>
                      <a:r>
                        <a:rPr sz="1800" dirty="0">
                          <a:latin typeface="Consolas"/>
                          <a:cs typeface="Consolas"/>
                        </a:rPr>
                        <a:t>]</a:t>
                      </a:r>
                      <a:endParaRPr sz="1800">
                        <a:latin typeface="Consolas"/>
                        <a:cs typeface="Consolas"/>
                      </a:endParaRPr>
                    </a:p>
                  </a:txBody>
                  <a:tcPr marL="0" marR="0" marT="0" marB="0"/>
                </a:tc>
                <a:tc>
                  <a:txBody>
                    <a:bodyPr/>
                    <a:lstStyle/>
                    <a:p>
                      <a:pPr marL="62230">
                        <a:lnSpc>
                          <a:spcPts val="1875"/>
                        </a:lnSpc>
                      </a:pPr>
                      <a:r>
                        <a:rPr sz="1800" spc="-5" dirty="0">
                          <a:latin typeface="Consolas"/>
                          <a:cs typeface="Consolas"/>
                        </a:rPr>
                        <a:t>Adr,</a:t>
                      </a:r>
                      <a:endParaRPr sz="1800" dirty="0">
                        <a:latin typeface="Consolas"/>
                        <a:cs typeface="Consolas"/>
                      </a:endParaRPr>
                    </a:p>
                  </a:txBody>
                  <a:tcPr marL="0" marR="0" marT="0" marB="0"/>
                </a:tc>
                <a:extLst>
                  <a:ext uri="{0D108BD9-81ED-4DB2-BD59-A6C34878D82A}">
                    <a16:rowId xmlns:a16="http://schemas.microsoft.com/office/drawing/2014/main" val="10002"/>
                  </a:ext>
                </a:extLst>
              </a:tr>
              <a:tr h="251842">
                <a:tc>
                  <a:txBody>
                    <a:bodyPr/>
                    <a:lstStyle/>
                    <a:p>
                      <a:pPr marL="1536065">
                        <a:lnSpc>
                          <a:spcPts val="1880"/>
                        </a:lnSpc>
                      </a:pPr>
                      <a:r>
                        <a:rPr sz="1800" spc="-10" dirty="0">
                          <a:solidFill>
                            <a:srgbClr val="006FC0"/>
                          </a:solidFill>
                          <a:latin typeface="Consolas"/>
                          <a:cs typeface="Consolas"/>
                        </a:rPr>
                        <a:t>input</a:t>
                      </a:r>
                      <a:endParaRPr sz="1800">
                        <a:latin typeface="Consolas"/>
                        <a:cs typeface="Consolas"/>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marL="62865">
                        <a:lnSpc>
                          <a:spcPts val="1880"/>
                        </a:lnSpc>
                      </a:pPr>
                      <a:r>
                        <a:rPr sz="1800" spc="-10" dirty="0">
                          <a:latin typeface="Consolas"/>
                          <a:cs typeface="Consolas"/>
                        </a:rPr>
                        <a:t>Clk,</a:t>
                      </a:r>
                      <a:r>
                        <a:rPr sz="1800" spc="-60" dirty="0">
                          <a:latin typeface="Consolas"/>
                          <a:cs typeface="Consolas"/>
                        </a:rPr>
                        <a:t> </a:t>
                      </a:r>
                      <a:r>
                        <a:rPr sz="1800" spc="-5" dirty="0">
                          <a:latin typeface="Consolas"/>
                          <a:cs typeface="Consolas"/>
                        </a:rPr>
                        <a:t>Read</a:t>
                      </a:r>
                      <a:endParaRPr sz="1800" dirty="0">
                        <a:latin typeface="Consolas"/>
                        <a:cs typeface="Consolas"/>
                      </a:endParaRPr>
                    </a:p>
                  </a:txBody>
                  <a:tcPr marL="0" marR="0" marT="0" marB="0"/>
                </a:tc>
                <a:extLst>
                  <a:ext uri="{0D108BD9-81ED-4DB2-BD59-A6C34878D82A}">
                    <a16:rowId xmlns:a16="http://schemas.microsoft.com/office/drawing/2014/main" val="10003"/>
                  </a:ext>
                </a:extLst>
              </a:tr>
            </a:tbl>
          </a:graphicData>
        </a:graphic>
      </p:graphicFrame>
      <p:sp>
        <p:nvSpPr>
          <p:cNvPr id="9" name="object 5"/>
          <p:cNvSpPr txBox="1"/>
          <p:nvPr/>
        </p:nvSpPr>
        <p:spPr>
          <a:xfrm>
            <a:off x="5756045" y="2832789"/>
            <a:ext cx="5290185" cy="3111108"/>
          </a:xfrm>
          <a:prstGeom prst="rect">
            <a:avLst/>
          </a:prstGeom>
        </p:spPr>
        <p:txBody>
          <a:bodyPr vert="horz" wrap="square" lIns="0" tIns="12700" rIns="0" bIns="0" rtlCol="0">
            <a:spAutoFit/>
          </a:bodyPr>
          <a:lstStyle/>
          <a:p>
            <a:pPr marL="0" marR="224726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onsolas"/>
                <a:ea typeface="+mn-ea"/>
                <a:cs typeface="Consolas"/>
              </a:rPr>
              <a:t>);</a:t>
            </a:r>
            <a:endParaRPr kumimoji="0" lang="en-US" sz="1800" b="0" i="0" u="none" strike="noStrike" kern="1200" cap="none" spc="0" normalizeH="0" baseline="0" noProof="0" dirty="0">
              <a:ln>
                <a:noFill/>
              </a:ln>
              <a:solidFill>
                <a:prstClr val="black"/>
              </a:solidFill>
              <a:effectLst/>
              <a:uLnTx/>
              <a:uFillTx/>
              <a:latin typeface="Consolas"/>
              <a:ea typeface="+mn-ea"/>
              <a:cs typeface="Consolas"/>
            </a:endParaRPr>
          </a:p>
          <a:p>
            <a:pPr marL="0" marR="224726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006FC0"/>
                </a:solidFill>
                <a:effectLst/>
                <a:uLnTx/>
                <a:uFillTx/>
                <a:latin typeface="Consolas"/>
                <a:ea typeface="+mn-ea"/>
                <a:cs typeface="Consolas"/>
              </a:rPr>
              <a:t>reg </a:t>
            </a:r>
            <a:r>
              <a:rPr kumimoji="0" sz="1800" b="0" i="0" u="none" strike="noStrike" kern="1200" cap="none" spc="-5" normalizeH="0" baseline="0" noProof="0" dirty="0">
                <a:ln>
                  <a:noFill/>
                </a:ln>
                <a:solidFill>
                  <a:prstClr val="black"/>
                </a:solidFill>
                <a:effectLst/>
                <a:uLnTx/>
                <a:uFillTx/>
                <a:latin typeface="Consolas"/>
                <a:ea typeface="+mn-ea"/>
                <a:cs typeface="Consolas"/>
              </a:rPr>
              <a:t>[7:0]</a:t>
            </a:r>
            <a:r>
              <a:rPr kumimoji="0" sz="1800" b="0" i="0" u="none" strike="noStrike" kern="1200" cap="none" spc="-70" normalizeH="0" baseline="0" noProof="0" dirty="0">
                <a:ln>
                  <a:noFill/>
                </a:ln>
                <a:solidFill>
                  <a:prstClr val="black"/>
                </a:solidFill>
                <a:effectLst/>
                <a:uLnTx/>
                <a:uFillTx/>
                <a:latin typeface="Consolas"/>
                <a:ea typeface="+mn-ea"/>
                <a:cs typeface="Consolas"/>
              </a:rPr>
              <a:t> </a:t>
            </a:r>
            <a:r>
              <a:rPr kumimoji="0" lang="en-US" sz="1800" b="0" i="0" u="none" strike="noStrike" kern="1200" cap="none" spc="-70" normalizeH="0" baseline="0" noProof="0" dirty="0">
                <a:ln>
                  <a:noFill/>
                </a:ln>
                <a:solidFill>
                  <a:prstClr val="black"/>
                </a:solidFill>
                <a:effectLst/>
                <a:uLnTx/>
                <a:uFillTx/>
                <a:latin typeface="Consolas"/>
                <a:ea typeface="+mn-ea"/>
                <a:cs typeface="Consolas"/>
              </a:rPr>
              <a:t>   </a:t>
            </a:r>
            <a:r>
              <a:rPr kumimoji="0" lang="en-US" sz="1800" b="0" i="0" u="none" strike="noStrike" kern="1200" cap="none" spc="-5" normalizeH="0" baseline="0" noProof="0" dirty="0">
                <a:ln>
                  <a:noFill/>
                </a:ln>
                <a:solidFill>
                  <a:prstClr val="black"/>
                </a:solidFill>
                <a:effectLst/>
                <a:uLnTx/>
                <a:uFillTx/>
                <a:latin typeface="Consolas"/>
                <a:ea typeface="+mn-ea"/>
                <a:cs typeface="Consolas"/>
              </a:rPr>
              <a:t>mem</a:t>
            </a:r>
            <a:r>
              <a:rPr kumimoji="0" sz="1800" b="0" i="0" u="none" strike="noStrike" kern="1200" cap="none" spc="-5" normalizeH="0" baseline="0" noProof="0" dirty="0">
                <a:ln>
                  <a:noFill/>
                </a:ln>
                <a:solidFill>
                  <a:prstClr val="black"/>
                </a:solidFill>
                <a:effectLst/>
                <a:uLnTx/>
                <a:uFillTx/>
                <a:latin typeface="Consolas"/>
                <a:ea typeface="+mn-ea"/>
                <a:cs typeface="Consolas"/>
              </a:rPr>
              <a:t>[0</a:t>
            </a:r>
            <a:r>
              <a:rPr kumimoji="0" lang="en-US" sz="1800" b="0" i="0" u="none" strike="noStrike" kern="1200" cap="none" spc="-5" normalizeH="0" baseline="0" noProof="0" dirty="0">
                <a:ln>
                  <a:noFill/>
                </a:ln>
                <a:solidFill>
                  <a:prstClr val="black"/>
                </a:solidFill>
                <a:effectLst/>
                <a:uLnTx/>
                <a:uFillTx/>
                <a:latin typeface="Consolas"/>
                <a:ea typeface="+mn-ea"/>
                <a:cs typeface="Consolas"/>
              </a:rPr>
              <a:t>:255</a:t>
            </a:r>
            <a:r>
              <a:rPr kumimoji="0" sz="1800" b="0" i="0" u="none" strike="noStrike" kern="1200" cap="none" spc="-5"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0" marR="3000375"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10" normalizeH="0" baseline="0" noProof="0" dirty="0" err="1">
                <a:ln>
                  <a:noFill/>
                </a:ln>
                <a:solidFill>
                  <a:srgbClr val="006FC0"/>
                </a:solidFill>
                <a:effectLst/>
                <a:uLnTx/>
                <a:uFillTx/>
                <a:latin typeface="Consolas"/>
                <a:ea typeface="+mn-ea"/>
                <a:cs typeface="Consolas"/>
              </a:rPr>
              <a:t>reg</a:t>
            </a:r>
            <a:r>
              <a:rPr kumimoji="0" sz="1800" b="0" i="0" u="none" strike="noStrike" kern="1200" cap="none" spc="-10" normalizeH="0" baseline="0" noProof="0" dirty="0">
                <a:ln>
                  <a:noFill/>
                </a:ln>
                <a:solidFill>
                  <a:srgbClr val="006FC0"/>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[7:0]</a:t>
            </a:r>
            <a:r>
              <a:rPr kumimoji="0" sz="1800" b="0" i="0" u="none" strike="noStrike" kern="1200" cap="none" spc="-75"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err="1">
                <a:ln>
                  <a:noFill/>
                </a:ln>
                <a:solidFill>
                  <a:prstClr val="black"/>
                </a:solidFill>
                <a:effectLst/>
                <a:uLnTx/>
                <a:uFillTx/>
                <a:latin typeface="Consolas"/>
                <a:ea typeface="+mn-ea"/>
                <a:cs typeface="Consolas"/>
              </a:rPr>
              <a:t>ObusReg</a:t>
            </a:r>
            <a:r>
              <a:rPr kumimoji="0" sz="1800" b="0" i="0" u="none" strike="noStrike" kern="1200" cap="none" spc="-5"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10" normalizeH="0" baseline="0" noProof="0" dirty="0">
                <a:ln>
                  <a:noFill/>
                </a:ln>
                <a:solidFill>
                  <a:srgbClr val="006FC0"/>
                </a:solidFill>
                <a:effectLst/>
                <a:uLnTx/>
                <a:uFillTx/>
                <a:latin typeface="Consolas"/>
                <a:ea typeface="+mn-ea"/>
                <a:cs typeface="Consolas"/>
              </a:rPr>
              <a:t>assign </a:t>
            </a:r>
            <a:r>
              <a:rPr kumimoji="0" sz="1800" b="0" i="0" u="none" strike="noStrike" kern="1200" cap="none" spc="-5" normalizeH="0" baseline="0" noProof="0" dirty="0">
                <a:ln>
                  <a:noFill/>
                </a:ln>
                <a:solidFill>
                  <a:prstClr val="black"/>
                </a:solidFill>
                <a:effectLst/>
                <a:uLnTx/>
                <a:uFillTx/>
                <a:latin typeface="Consolas"/>
                <a:ea typeface="+mn-ea"/>
                <a:cs typeface="Consolas"/>
              </a:rPr>
              <a:t>Obus </a:t>
            </a:r>
            <a:r>
              <a:rPr kumimoji="0" sz="1800" b="0" i="0" u="none" strike="noStrike" kern="1200" cap="none" spc="0" normalizeH="0" baseline="0" noProof="0" dirty="0">
                <a:ln>
                  <a:noFill/>
                </a:ln>
                <a:solidFill>
                  <a:prstClr val="black"/>
                </a:solidFill>
                <a:effectLst/>
                <a:uLnTx/>
                <a:uFillTx/>
                <a:latin typeface="Consolas"/>
                <a:ea typeface="+mn-ea"/>
                <a:cs typeface="Consolas"/>
              </a:rPr>
              <a:t>=</a:t>
            </a:r>
            <a:r>
              <a:rPr kumimoji="0" sz="1800" b="0" i="0" u="none" strike="noStrike" kern="1200" cap="none" spc="-25"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ObusReg;</a:t>
            </a: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006FC0"/>
                </a:solidFill>
                <a:effectLst/>
                <a:uLnTx/>
                <a:uFillTx/>
                <a:latin typeface="Consolas"/>
                <a:ea typeface="+mn-ea"/>
                <a:cs typeface="Consolas"/>
              </a:rPr>
              <a:t>always </a:t>
            </a:r>
            <a:r>
              <a:rPr kumimoji="0" sz="1800" b="0" i="0" u="none" strike="noStrike" kern="1200" cap="none" spc="-5" normalizeH="0" baseline="0" noProof="0" dirty="0">
                <a:ln>
                  <a:noFill/>
                </a:ln>
                <a:solidFill>
                  <a:prstClr val="black"/>
                </a:solidFill>
                <a:effectLst/>
                <a:uLnTx/>
                <a:uFillTx/>
                <a:latin typeface="Consolas"/>
                <a:ea typeface="+mn-ea"/>
                <a:cs typeface="Consolas"/>
              </a:rPr>
              <a:t>@(</a:t>
            </a:r>
            <a:r>
              <a:rPr kumimoji="0" sz="1800" b="0" i="0" u="none" strike="noStrike" kern="1200" cap="none" spc="-5" normalizeH="0" baseline="0" noProof="0" dirty="0">
                <a:ln>
                  <a:noFill/>
                </a:ln>
                <a:solidFill>
                  <a:srgbClr val="006FC0"/>
                </a:solidFill>
                <a:effectLst/>
                <a:uLnTx/>
                <a:uFillTx/>
                <a:latin typeface="Consolas"/>
                <a:ea typeface="+mn-ea"/>
                <a:cs typeface="Consolas"/>
              </a:rPr>
              <a:t>posedge</a:t>
            </a:r>
            <a:r>
              <a:rPr kumimoji="0" sz="1800" b="0" i="0" u="none" strike="noStrike" kern="1200" cap="none" spc="-15" normalizeH="0" baseline="0" noProof="0" dirty="0">
                <a:ln>
                  <a:noFill/>
                </a:ln>
                <a:solidFill>
                  <a:srgbClr val="006FC0"/>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Clk)</a:t>
            </a: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262890" marR="0" lvl="0" indent="0" algn="l" defTabSz="914400" rtl="0" eaLnBrk="1" fontAlgn="auto" latinLnBrk="0" hangingPunct="1">
              <a:lnSpc>
                <a:spcPct val="100000"/>
              </a:lnSpc>
              <a:spcBef>
                <a:spcPts val="0"/>
              </a:spcBef>
              <a:spcAft>
                <a:spcPts val="0"/>
              </a:spcAft>
              <a:buClrTx/>
              <a:buSzTx/>
              <a:buFontTx/>
              <a:buNone/>
              <a:tabLst>
                <a:tab pos="4023360" algn="l"/>
              </a:tabLst>
              <a:defRPr/>
            </a:pPr>
            <a:r>
              <a:rPr kumimoji="0" sz="1800" b="0" i="0" u="none" strike="noStrike" kern="1200" cap="none" spc="-5" normalizeH="0" baseline="0" noProof="0" dirty="0">
                <a:ln>
                  <a:noFill/>
                </a:ln>
                <a:solidFill>
                  <a:srgbClr val="006FC0"/>
                </a:solidFill>
                <a:effectLst/>
                <a:uLnTx/>
                <a:uFillTx/>
                <a:latin typeface="Consolas"/>
                <a:ea typeface="+mn-ea"/>
                <a:cs typeface="Consolas"/>
              </a:rPr>
              <a:t>if</a:t>
            </a:r>
            <a:r>
              <a:rPr kumimoji="0" sz="1800" b="0" i="0" u="none" strike="noStrike" kern="1200" cap="none" spc="10" normalizeH="0" baseline="0" noProof="0" dirty="0">
                <a:ln>
                  <a:noFill/>
                </a:ln>
                <a:solidFill>
                  <a:srgbClr val="006FC0"/>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(Read==1’b0)</a:t>
            </a:r>
            <a:r>
              <a:rPr kumimoji="0" sz="1800" b="0" i="0" u="none" strike="noStrike" kern="1200" cap="none" spc="5" normalizeH="0" baseline="0" noProof="0" dirty="0">
                <a:ln>
                  <a:noFill/>
                </a:ln>
                <a:solidFill>
                  <a:prstClr val="black"/>
                </a:solidFill>
                <a:effectLst/>
                <a:uLnTx/>
                <a:uFillTx/>
                <a:latin typeface="Consolas"/>
                <a:ea typeface="+mn-ea"/>
                <a:cs typeface="Consolas"/>
              </a:rPr>
              <a:t> </a:t>
            </a:r>
            <a:r>
              <a:rPr kumimoji="0" lang="en-US" sz="1800" b="0" i="0" u="none" strike="noStrike" kern="1200" cap="none" spc="-5" normalizeH="0" baseline="0" noProof="0" dirty="0">
                <a:ln>
                  <a:noFill/>
                </a:ln>
                <a:solidFill>
                  <a:prstClr val="black"/>
                </a:solidFill>
                <a:effectLst/>
                <a:uLnTx/>
                <a:uFillTx/>
                <a:latin typeface="Consolas"/>
                <a:ea typeface="+mn-ea"/>
                <a:cs typeface="Consolas"/>
              </a:rPr>
              <a:t>mem</a:t>
            </a:r>
            <a:r>
              <a:rPr kumimoji="0" sz="1800" b="0" i="0" u="none" strike="noStrike" kern="1200" cap="none" spc="-5" normalizeH="0" baseline="0" noProof="0" dirty="0">
                <a:ln>
                  <a:noFill/>
                </a:ln>
                <a:solidFill>
                  <a:prstClr val="black"/>
                </a:solidFill>
                <a:effectLst/>
                <a:uLnTx/>
                <a:uFillTx/>
                <a:latin typeface="Consolas"/>
                <a:ea typeface="+mn-ea"/>
                <a:cs typeface="Consolas"/>
              </a:rPr>
              <a:t>[</a:t>
            </a:r>
            <a:r>
              <a:rPr kumimoji="0" sz="1800" b="0" i="0" u="none" strike="noStrike" kern="1200" cap="none" spc="-5" normalizeH="0" baseline="0" noProof="0" dirty="0" err="1">
                <a:ln>
                  <a:noFill/>
                </a:ln>
                <a:solidFill>
                  <a:prstClr val="black"/>
                </a:solidFill>
                <a:effectLst/>
                <a:uLnTx/>
                <a:uFillTx/>
                <a:latin typeface="Consolas"/>
                <a:ea typeface="+mn-ea"/>
                <a:cs typeface="Consolas"/>
              </a:rPr>
              <a:t>Adr</a:t>
            </a:r>
            <a:r>
              <a:rPr kumimoji="0" sz="1800" b="0" i="0" u="none" strike="noStrike" kern="1200" cap="none" spc="-5" normalizeH="0" baseline="0" noProof="0" dirty="0">
                <a:ln>
                  <a:noFill/>
                </a:ln>
                <a:solidFill>
                  <a:prstClr val="black"/>
                </a:solidFill>
                <a:effectLst/>
                <a:uLnTx/>
                <a:uFillTx/>
                <a:latin typeface="Consolas"/>
                <a:ea typeface="+mn-ea"/>
                <a:cs typeface="Consolas"/>
              </a:rPr>
              <a:t>]	</a:t>
            </a:r>
            <a:r>
              <a:rPr kumimoji="0" lang="en-US" sz="1800" b="0" i="0" u="none" strike="noStrike" kern="1200" cap="none" spc="-5" normalizeH="0" baseline="0" noProof="0" dirty="0">
                <a:ln>
                  <a:noFill/>
                </a:ln>
                <a:solidFill>
                  <a:prstClr val="black"/>
                </a:solidFill>
                <a:effectLst/>
                <a:uLnTx/>
                <a:uFillTx/>
                <a:latin typeface="Consolas"/>
                <a:ea typeface="+mn-ea"/>
                <a:cs typeface="Consolas"/>
              </a:rPr>
              <a:t>&lt;</a:t>
            </a:r>
            <a:r>
              <a:rPr kumimoji="0" sz="1800" b="0" i="0" u="none" strike="noStrike" kern="1200" cap="none" spc="0" normalizeH="0" baseline="0" noProof="0" dirty="0">
                <a:ln>
                  <a:noFill/>
                </a:ln>
                <a:solidFill>
                  <a:prstClr val="black"/>
                </a:solidFill>
                <a:effectLst/>
                <a:uLnTx/>
                <a:uFillTx/>
                <a:latin typeface="Consolas"/>
                <a:ea typeface="+mn-ea"/>
                <a:cs typeface="Consolas"/>
              </a:rPr>
              <a:t>=</a:t>
            </a:r>
            <a:r>
              <a:rPr kumimoji="0" sz="1800" b="0" i="0" u="none" strike="noStrike" kern="1200" cap="none" spc="-35" normalizeH="0" baseline="0" noProof="0" dirty="0">
                <a:ln>
                  <a:noFill/>
                </a:ln>
                <a:solidFill>
                  <a:prstClr val="black"/>
                </a:solidFill>
                <a:effectLst/>
                <a:uLnTx/>
                <a:uFillTx/>
                <a:latin typeface="Consolas"/>
                <a:ea typeface="+mn-ea"/>
                <a:cs typeface="Consolas"/>
              </a:rPr>
              <a:t> </a:t>
            </a:r>
            <a:r>
              <a:rPr kumimoji="0" sz="1800" b="0" i="0" u="none" strike="noStrike" kern="1200" cap="none" spc="-5" normalizeH="0" baseline="0" noProof="0" dirty="0">
                <a:ln>
                  <a:noFill/>
                </a:ln>
                <a:solidFill>
                  <a:prstClr val="black"/>
                </a:solidFill>
                <a:effectLst/>
                <a:uLnTx/>
                <a:uFillTx/>
                <a:latin typeface="Consolas"/>
                <a:ea typeface="+mn-ea"/>
                <a:cs typeface="Consolas"/>
              </a:rPr>
              <a:t>Ibus;</a:t>
            </a: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262890" marR="0" lvl="0" indent="0" algn="l" defTabSz="914400" rtl="0" eaLnBrk="1" fontAlgn="auto" latinLnBrk="0" hangingPunct="1">
              <a:lnSpc>
                <a:spcPct val="100000"/>
              </a:lnSpc>
              <a:spcBef>
                <a:spcPts val="0"/>
              </a:spcBef>
              <a:spcAft>
                <a:spcPts val="0"/>
              </a:spcAft>
              <a:buClrTx/>
              <a:buSzTx/>
              <a:buFontTx/>
              <a:buNone/>
              <a:tabLst>
                <a:tab pos="2268220" algn="l"/>
                <a:tab pos="3395979" algn="l"/>
              </a:tabLst>
              <a:defRPr/>
            </a:pPr>
            <a:r>
              <a:rPr kumimoji="0" sz="1800" b="0" i="0" u="none" strike="noStrike" kern="1200" cap="none" spc="-5" normalizeH="0" baseline="0" noProof="0" dirty="0">
                <a:ln>
                  <a:noFill/>
                </a:ln>
                <a:solidFill>
                  <a:srgbClr val="006FC0"/>
                </a:solidFill>
                <a:effectLst/>
                <a:uLnTx/>
                <a:uFillTx/>
                <a:latin typeface="Consolas"/>
                <a:ea typeface="+mn-ea"/>
                <a:cs typeface="Consolas"/>
              </a:rPr>
              <a:t>else	</a:t>
            </a:r>
            <a:r>
              <a:rPr kumimoji="0" sz="1800" b="0" i="0" u="none" strike="noStrike" kern="1200" cap="none" spc="-5" normalizeH="0" baseline="0" noProof="0" dirty="0">
                <a:ln>
                  <a:noFill/>
                </a:ln>
                <a:solidFill>
                  <a:prstClr val="black"/>
                </a:solidFill>
                <a:effectLst/>
                <a:uLnTx/>
                <a:uFillTx/>
                <a:latin typeface="Consolas"/>
                <a:ea typeface="+mn-ea"/>
                <a:cs typeface="Consolas"/>
              </a:rPr>
              <a:t>ObusReg	</a:t>
            </a:r>
            <a:r>
              <a:rPr kumimoji="0" lang="en-US" sz="1800" b="0" i="0" u="none" strike="noStrike" kern="1200" cap="none" spc="-5" normalizeH="0" baseline="0" noProof="0" dirty="0">
                <a:ln>
                  <a:noFill/>
                </a:ln>
                <a:solidFill>
                  <a:prstClr val="black"/>
                </a:solidFill>
                <a:effectLst/>
                <a:uLnTx/>
                <a:uFillTx/>
                <a:latin typeface="Consolas"/>
                <a:ea typeface="+mn-ea"/>
                <a:cs typeface="Consolas"/>
              </a:rPr>
              <a:t>&lt;</a:t>
            </a:r>
            <a:r>
              <a:rPr kumimoji="0" sz="1800" b="0" i="0" u="none" strike="noStrike" kern="1200" cap="none" spc="0" normalizeH="0" baseline="0" noProof="0" dirty="0">
                <a:ln>
                  <a:noFill/>
                </a:ln>
                <a:solidFill>
                  <a:prstClr val="black"/>
                </a:solidFill>
                <a:effectLst/>
                <a:uLnTx/>
                <a:uFillTx/>
                <a:latin typeface="Consolas"/>
                <a:ea typeface="+mn-ea"/>
                <a:cs typeface="Consolas"/>
              </a:rPr>
              <a:t>=</a:t>
            </a:r>
            <a:r>
              <a:rPr kumimoji="0" sz="1800" b="0" i="0" u="none" strike="noStrike" kern="1200" cap="none" spc="-95" normalizeH="0" baseline="0" noProof="0" dirty="0">
                <a:ln>
                  <a:noFill/>
                </a:ln>
                <a:solidFill>
                  <a:prstClr val="black"/>
                </a:solidFill>
                <a:effectLst/>
                <a:uLnTx/>
                <a:uFillTx/>
                <a:latin typeface="Consolas"/>
                <a:ea typeface="+mn-ea"/>
                <a:cs typeface="Consolas"/>
              </a:rPr>
              <a:t> </a:t>
            </a:r>
            <a:r>
              <a:rPr kumimoji="0" lang="en-US" sz="1800" b="0" i="0" u="none" strike="noStrike" kern="1200" cap="none" spc="-5" normalizeH="0" baseline="0" noProof="0" dirty="0">
                <a:ln>
                  <a:noFill/>
                </a:ln>
                <a:solidFill>
                  <a:prstClr val="black"/>
                </a:solidFill>
                <a:effectLst/>
                <a:uLnTx/>
                <a:uFillTx/>
                <a:latin typeface="Consolas"/>
                <a:ea typeface="+mn-ea"/>
                <a:cs typeface="Consolas"/>
              </a:rPr>
              <a:t>mem</a:t>
            </a:r>
            <a:r>
              <a:rPr kumimoji="0" sz="1800" b="0" i="0" u="none" strike="noStrike" kern="1200" cap="none" spc="-5" normalizeH="0" baseline="0" noProof="0" dirty="0">
                <a:ln>
                  <a:noFill/>
                </a:ln>
                <a:solidFill>
                  <a:prstClr val="black"/>
                </a:solidFill>
                <a:effectLst/>
                <a:uLnTx/>
                <a:uFillTx/>
                <a:latin typeface="Consolas"/>
                <a:ea typeface="+mn-ea"/>
                <a:cs typeface="Consolas"/>
              </a:rPr>
              <a:t>[</a:t>
            </a:r>
            <a:r>
              <a:rPr kumimoji="0" sz="1800" b="0" i="0" u="none" strike="noStrike" kern="1200" cap="none" spc="-5" normalizeH="0" baseline="0" noProof="0" dirty="0" err="1">
                <a:ln>
                  <a:noFill/>
                </a:ln>
                <a:solidFill>
                  <a:prstClr val="black"/>
                </a:solidFill>
                <a:effectLst/>
                <a:uLnTx/>
                <a:uFillTx/>
                <a:latin typeface="Consolas"/>
                <a:ea typeface="+mn-ea"/>
                <a:cs typeface="Consolas"/>
              </a:rPr>
              <a:t>Adr</a:t>
            </a:r>
            <a:r>
              <a:rPr kumimoji="0" sz="1800" b="0" i="0" u="none" strike="noStrike" kern="1200" cap="none" spc="-5" normalizeH="0" baseline="0" noProof="0" dirty="0">
                <a:ln>
                  <a:noFill/>
                </a:ln>
                <a:solidFill>
                  <a:prstClr val="black"/>
                </a:solidFill>
                <a:effectLst/>
                <a:uLnTx/>
                <a:uFillTx/>
                <a:latin typeface="Consolas"/>
                <a:ea typeface="+mn-ea"/>
                <a:cs typeface="Consolas"/>
              </a:rPr>
              <a:t>];</a:t>
            </a: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0" marR="0" lvl="0" indent="0" algn="l" defTabSz="914400" rtl="0" eaLnBrk="1" fontAlgn="auto" latinLnBrk="0" hangingPunct="1">
              <a:lnSpc>
                <a:spcPct val="100000"/>
              </a:lnSpc>
              <a:spcBef>
                <a:spcPts val="55"/>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onsolas"/>
              <a:ea typeface="+mn-ea"/>
              <a:cs typeface="Consolas"/>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006FC0"/>
                </a:solidFill>
                <a:effectLst/>
                <a:uLnTx/>
                <a:uFillTx/>
                <a:latin typeface="Consolas"/>
                <a:ea typeface="+mn-ea"/>
                <a:cs typeface="Consolas"/>
              </a:rPr>
              <a:t>endmodule</a:t>
            </a:r>
            <a:endParaRPr kumimoji="0" sz="1800" b="0" i="0" u="none" strike="noStrike" kern="1200" cap="none" spc="0" normalizeH="0" baseline="0" noProof="0" dirty="0">
              <a:ln>
                <a:noFill/>
              </a:ln>
              <a:solidFill>
                <a:prstClr val="black"/>
              </a:solidFill>
              <a:effectLst/>
              <a:uLnTx/>
              <a:uFillTx/>
              <a:latin typeface="Consolas"/>
              <a:ea typeface="+mn-ea"/>
              <a:cs typeface="Consolas"/>
            </a:endParaRPr>
          </a:p>
        </p:txBody>
      </p:sp>
    </p:spTree>
    <p:extLst>
      <p:ext uri="{BB962C8B-B14F-4D97-AF65-F5344CB8AC3E}">
        <p14:creationId xmlns:p14="http://schemas.microsoft.com/office/powerpoint/2010/main" val="26879701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內容版面配置區 6"/>
          <p:cNvSpPr>
            <a:spLocks noGrp="1"/>
          </p:cNvSpPr>
          <p:nvPr>
            <p:ph idx="1"/>
          </p:nvPr>
        </p:nvSpPr>
        <p:spPr/>
        <p:txBody>
          <a:bodyPr/>
          <a:lstStyle/>
          <a:p>
            <a:pPr>
              <a:spcBef>
                <a:spcPts val="600"/>
              </a:spcBef>
              <a:buClr>
                <a:srgbClr val="000066"/>
              </a:buClr>
            </a:pPr>
            <a:r>
              <a:rPr lang="en-US" altLang="zh-TW" sz="2000" b="1" dirty="0">
                <a:solidFill>
                  <a:srgbClr val="800000"/>
                </a:solidFill>
              </a:rPr>
              <a:t>Verilog2001</a:t>
            </a:r>
            <a:r>
              <a:rPr lang="en-US" altLang="zh-TW" sz="2000" dirty="0">
                <a:solidFill>
                  <a:srgbClr val="800000"/>
                </a:solidFill>
              </a:rPr>
              <a:t> </a:t>
            </a:r>
            <a:r>
              <a:rPr lang="zh-TW" altLang="en-US" sz="2000" dirty="0">
                <a:solidFill>
                  <a:srgbClr val="800000"/>
                </a:solidFill>
                <a:ea typeface="標楷體" pitchFamily="65" charset="-120"/>
              </a:rPr>
              <a:t>增加</a:t>
            </a:r>
            <a:r>
              <a:rPr lang="zh-TW" altLang="en-US" sz="2000" dirty="0">
                <a:solidFill>
                  <a:srgbClr val="800000"/>
                </a:solidFill>
              </a:rPr>
              <a:t> </a:t>
            </a:r>
            <a:r>
              <a:rPr lang="en-US" altLang="zh-TW" sz="2000" dirty="0">
                <a:solidFill>
                  <a:srgbClr val="800000"/>
                </a:solidFill>
              </a:rPr>
              <a:t>“wire” “real” for array data type</a:t>
            </a:r>
          </a:p>
          <a:p>
            <a:pPr lvl="1">
              <a:spcBef>
                <a:spcPts val="600"/>
              </a:spcBef>
              <a:buClr>
                <a:srgbClr val="000066"/>
              </a:buClr>
            </a:pPr>
            <a:r>
              <a:rPr lang="en-US" altLang="zh-TW" sz="1800" dirty="0">
                <a:solidFill>
                  <a:srgbClr val="000066"/>
                </a:solidFill>
              </a:rPr>
              <a:t>Ex. </a:t>
            </a:r>
            <a:r>
              <a:rPr lang="en-US" altLang="zh-TW" sz="1800" dirty="0">
                <a:solidFill>
                  <a:srgbClr val="FF0000"/>
                </a:solidFill>
              </a:rPr>
              <a:t>wire</a:t>
            </a:r>
            <a:r>
              <a:rPr lang="en-US" altLang="zh-TW" sz="1800" dirty="0">
                <a:solidFill>
                  <a:srgbClr val="000066"/>
                </a:solidFill>
              </a:rPr>
              <a:t> [7:0] </a:t>
            </a:r>
            <a:r>
              <a:rPr lang="en-US" altLang="zh-TW" sz="1800" dirty="0" err="1">
                <a:solidFill>
                  <a:srgbClr val="000066"/>
                </a:solidFill>
              </a:rPr>
              <a:t>wire_array</a:t>
            </a:r>
            <a:r>
              <a:rPr lang="en-US" altLang="zh-TW" sz="1800" dirty="0">
                <a:solidFill>
                  <a:srgbClr val="000066"/>
                </a:solidFill>
              </a:rPr>
              <a:t> [0:63];    </a:t>
            </a:r>
            <a:r>
              <a:rPr lang="en-US" altLang="zh-TW" sz="1800" dirty="0">
                <a:solidFill>
                  <a:srgbClr val="800000"/>
                </a:solidFill>
              </a:rPr>
              <a:t> </a:t>
            </a:r>
            <a:r>
              <a:rPr lang="en-US" altLang="zh-TW" sz="1800" dirty="0">
                <a:solidFill>
                  <a:srgbClr val="FF0000"/>
                </a:solidFill>
              </a:rPr>
              <a:t>real</a:t>
            </a:r>
            <a:r>
              <a:rPr lang="en-US" altLang="zh-TW" sz="1800" dirty="0">
                <a:solidFill>
                  <a:srgbClr val="800000"/>
                </a:solidFill>
              </a:rPr>
              <a:t> </a:t>
            </a:r>
            <a:r>
              <a:rPr lang="en-US" altLang="zh-TW" sz="1800" dirty="0" err="1">
                <a:solidFill>
                  <a:srgbClr val="000066"/>
                </a:solidFill>
              </a:rPr>
              <a:t>real_array</a:t>
            </a:r>
            <a:r>
              <a:rPr lang="en-US" altLang="zh-TW" sz="1800" dirty="0">
                <a:solidFill>
                  <a:srgbClr val="000066"/>
                </a:solidFill>
              </a:rPr>
              <a:t> [0:7];</a:t>
            </a:r>
          </a:p>
          <a:p>
            <a:pPr>
              <a:spcBef>
                <a:spcPts val="600"/>
              </a:spcBef>
              <a:buClr>
                <a:srgbClr val="000066"/>
              </a:buClr>
            </a:pPr>
            <a:r>
              <a:rPr lang="en-US" altLang="zh-TW" sz="2000" b="1" dirty="0">
                <a:solidFill>
                  <a:srgbClr val="800000"/>
                </a:solidFill>
              </a:rPr>
              <a:t>Verilog2001</a:t>
            </a:r>
            <a:r>
              <a:rPr lang="zh-TW" altLang="en-US" sz="2000" dirty="0">
                <a:solidFill>
                  <a:srgbClr val="800000"/>
                </a:solidFill>
                <a:ea typeface="標楷體" pitchFamily="65" charset="-120"/>
              </a:rPr>
              <a:t>增加 </a:t>
            </a:r>
            <a:r>
              <a:rPr lang="en-US" altLang="zh-TW" sz="2000" dirty="0">
                <a:solidFill>
                  <a:srgbClr val="800000"/>
                </a:solidFill>
              </a:rPr>
              <a:t>Multi-dimensional array support</a:t>
            </a:r>
          </a:p>
          <a:p>
            <a:pPr lvl="1">
              <a:spcBef>
                <a:spcPts val="600"/>
              </a:spcBef>
              <a:buClr>
                <a:srgbClr val="000066"/>
              </a:buClr>
            </a:pPr>
            <a:r>
              <a:rPr lang="en-US" altLang="zh-TW" sz="1800" dirty="0"/>
              <a:t>Ex. </a:t>
            </a:r>
            <a:r>
              <a:rPr lang="en-US" altLang="zh-TW" sz="1800" dirty="0" err="1"/>
              <a:t>reg</a:t>
            </a:r>
            <a:r>
              <a:rPr lang="en-US" altLang="zh-TW" sz="1800" dirty="0"/>
              <a:t>  [7:0] RAM [0:127] </a:t>
            </a:r>
            <a:r>
              <a:rPr lang="en-US" altLang="zh-TW" sz="1800" dirty="0">
                <a:solidFill>
                  <a:srgbClr val="FF0000"/>
                </a:solidFill>
              </a:rPr>
              <a:t>[0:3]</a:t>
            </a:r>
            <a:r>
              <a:rPr lang="en-US" altLang="zh-TW" sz="1800" dirty="0"/>
              <a:t> ;                                </a:t>
            </a:r>
            <a:r>
              <a:rPr lang="en-US" altLang="zh-TW" sz="1800" dirty="0">
                <a:solidFill>
                  <a:srgbClr val="FF0000"/>
                </a:solidFill>
              </a:rPr>
              <a:t>//4 Bank RAM</a:t>
            </a:r>
          </a:p>
          <a:p>
            <a:pPr lvl="1">
              <a:spcBef>
                <a:spcPts val="600"/>
              </a:spcBef>
              <a:buClr>
                <a:srgbClr val="000066"/>
              </a:buClr>
            </a:pPr>
            <a:r>
              <a:rPr lang="en-US" altLang="zh-TW" sz="1800" dirty="0"/>
              <a:t>Ex. $display(“RAM[124][3] =%3h”, RAM[124][3]);      </a:t>
            </a:r>
            <a:r>
              <a:rPr lang="en-US" altLang="zh-TW" sz="1800" dirty="0">
                <a:solidFill>
                  <a:srgbClr val="0000FF"/>
                </a:solidFill>
              </a:rPr>
              <a:t>//RAM[124][3] = 05a</a:t>
            </a:r>
          </a:p>
          <a:p>
            <a:endParaRPr lang="zh-TW" altLang="en-US" dirty="0"/>
          </a:p>
        </p:txBody>
      </p:sp>
      <p:sp>
        <p:nvSpPr>
          <p:cNvPr id="6" name="標題 5"/>
          <p:cNvSpPr>
            <a:spLocks noGrp="1"/>
          </p:cNvSpPr>
          <p:nvPr>
            <p:ph type="title"/>
          </p:nvPr>
        </p:nvSpPr>
        <p:spPr/>
        <p:txBody>
          <a:bodyPr>
            <a:normAutofit/>
          </a:bodyPr>
          <a:lstStyle/>
          <a:p>
            <a:r>
              <a:rPr lang="en-US" altLang="zh-TW" dirty="0"/>
              <a:t>More Than 2-D Arrays</a:t>
            </a:r>
            <a:endParaRPr lang="zh-TW" altLang="en-US" dirty="0"/>
          </a:p>
        </p:txBody>
      </p:sp>
      <p:sp>
        <p:nvSpPr>
          <p:cNvPr id="5" name="投影片編號版面配置區 4"/>
          <p:cNvSpPr>
            <a:spLocks noGrp="1"/>
          </p:cNvSpPr>
          <p:nvPr>
            <p:ph type="sldNum" sz="quarter" idx="12"/>
          </p:nvPr>
        </p:nvSpPr>
        <p:spPr>
          <a:xfrm>
            <a:off x="8077200" y="6356351"/>
            <a:ext cx="2133600" cy="365125"/>
          </a:xfrm>
        </p:spPr>
        <p:txBody>
          <a:bodyPr/>
          <a:lstStyle/>
          <a:p>
            <a:fld id="{52E282A5-2A87-4048-ACF7-CE42498FD657}" type="slidenum">
              <a:rPr lang="en-US" altLang="zh-TW" smtClean="0"/>
              <a:pPr/>
              <a:t>87</a:t>
            </a:fld>
            <a:endParaRPr lang="en-US" altLang="zh-TW"/>
          </a:p>
        </p:txBody>
      </p:sp>
      <p:pic>
        <p:nvPicPr>
          <p:cNvPr id="8" name="Picture 6"/>
          <p:cNvPicPr>
            <a:picLocks noChangeAspect="1" noChangeArrowheads="1"/>
          </p:cNvPicPr>
          <p:nvPr/>
        </p:nvPicPr>
        <p:blipFill>
          <a:blip r:embed="rId3" cstate="print"/>
          <a:srcRect/>
          <a:stretch>
            <a:fillRect/>
          </a:stretch>
        </p:blipFill>
        <p:spPr bwMode="auto">
          <a:xfrm>
            <a:off x="7320137" y="3460999"/>
            <a:ext cx="2390775" cy="2066925"/>
          </a:xfrm>
          <a:prstGeom prst="rect">
            <a:avLst/>
          </a:prstGeom>
          <a:noFill/>
          <a:ln w="25400" algn="ctr">
            <a:noFill/>
            <a:miter lim="800000"/>
            <a:headEnd/>
            <a:tailEnd/>
          </a:ln>
        </p:spPr>
      </p:pic>
      <p:graphicFrame>
        <p:nvGraphicFramePr>
          <p:cNvPr id="2816002" name="Object 2"/>
          <p:cNvGraphicFramePr>
            <a:graphicFrameLocks noChangeAspect="1"/>
          </p:cNvGraphicFramePr>
          <p:nvPr/>
        </p:nvGraphicFramePr>
        <p:xfrm>
          <a:off x="2423593" y="3605014"/>
          <a:ext cx="3701277" cy="1728192"/>
        </p:xfrm>
        <a:graphic>
          <a:graphicData uri="http://schemas.openxmlformats.org/presentationml/2006/ole">
            <mc:AlternateContent xmlns:mc="http://schemas.openxmlformats.org/markup-compatibility/2006">
              <mc:Choice xmlns:v="urn:schemas-microsoft-com:vml" Requires="v">
                <p:oleObj name="Visio" r:id="rId4" imgW="2807736" imgH="1309323" progId="">
                  <p:embed/>
                </p:oleObj>
              </mc:Choice>
              <mc:Fallback>
                <p:oleObj name="Visio" r:id="rId4" imgW="2807736" imgH="1309323" progId="">
                  <p:embed/>
                  <p:pic>
                    <p:nvPicPr>
                      <p:cNvPr id="281600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593" y="3605014"/>
                        <a:ext cx="3701277" cy="1728192"/>
                      </a:xfrm>
                      <a:prstGeom prst="rect">
                        <a:avLst/>
                      </a:prstGeom>
                      <a:solidFill>
                        <a:srgbClr val="FFFF00"/>
                      </a:solidFill>
                      <a:ln>
                        <a:noFill/>
                      </a:ln>
                      <a:effectLst/>
                      <a:extLst>
                        <a:ext uri="{91240B29-F687-4F45-9708-019B960494DF}">
                          <a14:hiddenLine xmlns:a14="http://schemas.microsoft.com/office/drawing/2010/main" w="254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16003" name="文字方塊 6"/>
          <p:cNvSpPr txBox="1">
            <a:spLocks noChangeArrowheads="1"/>
          </p:cNvSpPr>
          <p:nvPr/>
        </p:nvSpPr>
        <p:spPr bwMode="auto">
          <a:xfrm>
            <a:off x="7248129" y="5693246"/>
            <a:ext cx="1871663" cy="400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r" fontAlgn="base">
              <a:spcBef>
                <a:spcPct val="0"/>
              </a:spcBef>
              <a:spcAft>
                <a:spcPct val="0"/>
              </a:spcAft>
            </a:pPr>
            <a:r>
              <a:rPr kumimoji="1" lang="en-US" altLang="zh-TW" sz="2000" b="1">
                <a:latin typeface="Arial" pitchFamily="34" charset="0"/>
                <a:ea typeface="新細明體" pitchFamily="18" charset="-120"/>
              </a:rPr>
              <a:t>Memory bank</a:t>
            </a:r>
            <a:endParaRPr kumimoji="1" lang="zh-TW" altLang="zh-TW">
              <a:latin typeface="Arial" pitchFamily="34" charset="0"/>
              <a:ea typeface="新細明體" pitchFamily="18" charset="-120"/>
            </a:endParaRPr>
          </a:p>
        </p:txBody>
      </p:sp>
    </p:spTree>
    <p:extLst>
      <p:ext uri="{BB962C8B-B14F-4D97-AF65-F5344CB8AC3E}">
        <p14:creationId xmlns:p14="http://schemas.microsoft.com/office/powerpoint/2010/main" val="26818773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5187" name="Rectangle 3"/>
          <p:cNvSpPr>
            <a:spLocks noGrp="1" noChangeArrowheads="1"/>
          </p:cNvSpPr>
          <p:nvPr>
            <p:ph idx="1"/>
          </p:nvPr>
        </p:nvSpPr>
        <p:spPr/>
        <p:txBody>
          <a:bodyPr/>
          <a:lstStyle/>
          <a:p>
            <a:r>
              <a:rPr lang="en-US" altLang="zh-TW" dirty="0"/>
              <a:t>A memory element is addressed by the index to the memory array. You can only reference one word of memory at a time.</a:t>
            </a:r>
          </a:p>
          <a:p>
            <a:pPr lvl="1">
              <a:buFont typeface="Wingdings" pitchFamily="2" charset="2"/>
              <a:buNone/>
            </a:pPr>
            <a:r>
              <a:rPr lang="en-US" altLang="zh-TW" sz="1800" b="1" dirty="0"/>
              <a:t>module mems;</a:t>
            </a:r>
          </a:p>
          <a:p>
            <a:pPr lvl="1">
              <a:buFont typeface="Wingdings" pitchFamily="2" charset="2"/>
              <a:buNone/>
            </a:pPr>
            <a:r>
              <a:rPr lang="en-US" altLang="zh-TW" sz="1800" b="1" dirty="0" err="1"/>
              <a:t>reg</a:t>
            </a:r>
            <a:r>
              <a:rPr lang="en-US" altLang="zh-TW" sz="1800" b="1" dirty="0"/>
              <a:t> [8:1] </a:t>
            </a:r>
            <a:r>
              <a:rPr lang="en-US" altLang="zh-TW" sz="1800" b="1" dirty="0" err="1"/>
              <a:t>mema</a:t>
            </a:r>
            <a:r>
              <a:rPr lang="en-US" altLang="zh-TW" sz="1800" b="1" dirty="0"/>
              <a:t> [0:255];    // declare memory called </a:t>
            </a:r>
            <a:r>
              <a:rPr lang="en-US" altLang="zh-TW" sz="1800" b="1" dirty="0" err="1"/>
              <a:t>mema</a:t>
            </a:r>
            <a:r>
              <a:rPr lang="en-US" altLang="zh-TW" sz="1800" b="1" dirty="0"/>
              <a:t> </a:t>
            </a:r>
          </a:p>
          <a:p>
            <a:pPr lvl="1">
              <a:buFont typeface="Wingdings" pitchFamily="2" charset="2"/>
              <a:buNone/>
            </a:pPr>
            <a:r>
              <a:rPr lang="en-US" altLang="zh-TW" sz="1800" b="1" dirty="0" err="1"/>
              <a:t>reg</a:t>
            </a:r>
            <a:r>
              <a:rPr lang="en-US" altLang="zh-TW" sz="1800" b="1" dirty="0"/>
              <a:t> [8:1] </a:t>
            </a:r>
            <a:r>
              <a:rPr lang="en-US" altLang="zh-TW" sz="1800" b="1" dirty="0" err="1"/>
              <a:t>mem_word</a:t>
            </a:r>
            <a:r>
              <a:rPr lang="en-US" altLang="zh-TW" sz="1800" b="1" dirty="0"/>
              <a:t>;	       // temp register called </a:t>
            </a:r>
            <a:r>
              <a:rPr lang="en-US" altLang="zh-TW" sz="1800" b="1" dirty="0" err="1"/>
              <a:t>mem_word</a:t>
            </a:r>
            <a:endParaRPr lang="en-US" altLang="zh-TW" sz="1800" b="1" dirty="0"/>
          </a:p>
          <a:p>
            <a:pPr lvl="1">
              <a:buFont typeface="Wingdings" pitchFamily="2" charset="2"/>
              <a:buNone/>
            </a:pPr>
            <a:r>
              <a:rPr lang="en-US" altLang="zh-TW" sz="1800" b="1" dirty="0"/>
              <a:t> ...</a:t>
            </a:r>
          </a:p>
          <a:p>
            <a:pPr lvl="1">
              <a:buFont typeface="Wingdings" pitchFamily="2" charset="2"/>
              <a:buNone/>
            </a:pPr>
            <a:r>
              <a:rPr lang="en-US" altLang="zh-TW" sz="1800" b="1" dirty="0"/>
              <a:t>initial begin</a:t>
            </a:r>
          </a:p>
          <a:p>
            <a:pPr lvl="1">
              <a:buFont typeface="Wingdings" pitchFamily="2" charset="2"/>
              <a:buNone/>
            </a:pPr>
            <a:r>
              <a:rPr lang="en-US" altLang="zh-TW" sz="1800" b="1" dirty="0"/>
              <a:t>       //Display </a:t>
            </a:r>
            <a:r>
              <a:rPr lang="en-US" altLang="zh-TW" sz="1800" b="1" dirty="0">
                <a:solidFill>
                  <a:srgbClr val="FF0000"/>
                </a:solidFill>
              </a:rPr>
              <a:t>contents</a:t>
            </a:r>
            <a:r>
              <a:rPr lang="en-US" altLang="zh-TW" sz="1800" b="1" dirty="0"/>
              <a:t> of the 5</a:t>
            </a:r>
            <a:r>
              <a:rPr lang="en-US" altLang="zh-TW" sz="1800" b="1" baseline="30000" dirty="0"/>
              <a:t>th</a:t>
            </a:r>
            <a:r>
              <a:rPr lang="en-US" altLang="zh-TW" sz="1800" b="1" dirty="0"/>
              <a:t> memory address</a:t>
            </a:r>
          </a:p>
          <a:p>
            <a:pPr lvl="1">
              <a:buFont typeface="Wingdings" pitchFamily="2" charset="2"/>
              <a:buNone/>
            </a:pPr>
            <a:r>
              <a:rPr lang="en-US" altLang="zh-TW" sz="1800" b="1" dirty="0"/>
              <a:t>       $</a:t>
            </a:r>
            <a:r>
              <a:rPr lang="en-US" altLang="zh-TW" sz="1800" b="1" dirty="0" err="1"/>
              <a:t>displayb</a:t>
            </a:r>
            <a:r>
              <a:rPr lang="en-US" altLang="zh-TW" sz="1800" b="1" dirty="0"/>
              <a:t> (</a:t>
            </a:r>
            <a:r>
              <a:rPr lang="en-US" altLang="zh-TW" sz="1800" b="1" dirty="0" err="1"/>
              <a:t>mema</a:t>
            </a:r>
            <a:r>
              <a:rPr lang="en-US" altLang="zh-TW" sz="1800" b="1" dirty="0"/>
              <a:t>[4]);</a:t>
            </a:r>
          </a:p>
          <a:p>
            <a:pPr lvl="1">
              <a:buFont typeface="Wingdings" pitchFamily="2" charset="2"/>
              <a:buNone/>
            </a:pPr>
            <a:r>
              <a:rPr lang="zh-TW" altLang="en-US" sz="1800" b="1" dirty="0"/>
              <a:t>    </a:t>
            </a:r>
            <a:r>
              <a:rPr lang="en-US" altLang="zh-TW" sz="1800" b="1" dirty="0"/>
              <a:t>….</a:t>
            </a:r>
          </a:p>
          <a:p>
            <a:pPr lvl="1">
              <a:buFont typeface="Wingdings" pitchFamily="2" charset="2"/>
              <a:buNone/>
            </a:pPr>
            <a:r>
              <a:rPr lang="en-US" altLang="zh-TW" sz="1800" b="1" dirty="0"/>
              <a:t>       </a:t>
            </a:r>
          </a:p>
          <a:p>
            <a:pPr lvl="1">
              <a:buFont typeface="Wingdings" pitchFamily="2" charset="2"/>
              <a:buNone/>
            </a:pPr>
            <a:r>
              <a:rPr lang="en-US" altLang="zh-TW" sz="1800" b="1" dirty="0"/>
              <a:t>end </a:t>
            </a:r>
          </a:p>
          <a:p>
            <a:pPr lvl="1">
              <a:buFont typeface="Wingdings" pitchFamily="2" charset="2"/>
              <a:buNone/>
            </a:pPr>
            <a:r>
              <a:rPr lang="en-US" altLang="zh-TW" sz="1800" b="1" dirty="0" err="1"/>
              <a:t>endmodule</a:t>
            </a:r>
            <a:endParaRPr lang="en-US" altLang="zh-TW" dirty="0"/>
          </a:p>
        </p:txBody>
      </p:sp>
      <p:sp>
        <p:nvSpPr>
          <p:cNvPr id="605186" name="Rectangle 2"/>
          <p:cNvSpPr>
            <a:spLocks noGrp="1" noChangeArrowheads="1"/>
          </p:cNvSpPr>
          <p:nvPr>
            <p:ph type="title"/>
          </p:nvPr>
        </p:nvSpPr>
        <p:spPr/>
        <p:txBody>
          <a:bodyPr>
            <a:normAutofit/>
          </a:bodyPr>
          <a:lstStyle/>
          <a:p>
            <a:r>
              <a:rPr lang="en-US" altLang="zh-TW" dirty="0"/>
              <a:t>Memory Addressing</a:t>
            </a:r>
          </a:p>
        </p:txBody>
      </p:sp>
      <p:sp>
        <p:nvSpPr>
          <p:cNvPr id="8" name="投影片編號版面配置區 6"/>
          <p:cNvSpPr>
            <a:spLocks noGrp="1"/>
          </p:cNvSpPr>
          <p:nvPr>
            <p:ph type="sldNum" sz="quarter" idx="12"/>
          </p:nvPr>
        </p:nvSpPr>
        <p:spPr/>
        <p:txBody>
          <a:bodyPr/>
          <a:lstStyle/>
          <a:p>
            <a:fld id="{32826070-5239-471F-A7C7-6024FC00EE9D}" type="slidenum">
              <a:rPr lang="en-US" altLang="zh-TW"/>
              <a:pPr/>
              <a:t>88</a:t>
            </a:fld>
            <a:endParaRPr lang="en-US" altLang="zh-TW"/>
          </a:p>
        </p:txBody>
      </p:sp>
      <p:graphicFrame>
        <p:nvGraphicFramePr>
          <p:cNvPr id="9" name="Object 4"/>
          <p:cNvGraphicFramePr>
            <a:graphicFrameLocks noChangeAspect="1"/>
          </p:cNvGraphicFramePr>
          <p:nvPr/>
        </p:nvGraphicFramePr>
        <p:xfrm>
          <a:off x="8256589" y="3501728"/>
          <a:ext cx="1806575" cy="3095625"/>
        </p:xfrm>
        <a:graphic>
          <a:graphicData uri="http://schemas.openxmlformats.org/presentationml/2006/ole">
            <mc:AlternateContent xmlns:mc="http://schemas.openxmlformats.org/markup-compatibility/2006">
              <mc:Choice xmlns:v="urn:schemas-microsoft-com:vml" Requires="v">
                <p:oleObj name="Visio" r:id="rId3" imgW="1767297" imgH="3027590" progId="">
                  <p:embed/>
                </p:oleObj>
              </mc:Choice>
              <mc:Fallback>
                <p:oleObj name="Visio" r:id="rId3" imgW="1767297" imgH="3027590" progId="">
                  <p:embed/>
                  <p:pic>
                    <p:nvPicPr>
                      <p:cNvPr id="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3501728"/>
                        <a:ext cx="1806575"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6"/>
          <p:cNvSpPr>
            <a:spLocks noChangeShapeType="1"/>
          </p:cNvSpPr>
          <p:nvPr/>
        </p:nvSpPr>
        <p:spPr bwMode="auto">
          <a:xfrm>
            <a:off x="8688388" y="2925464"/>
            <a:ext cx="647700" cy="0"/>
          </a:xfrm>
          <a:prstGeom prst="line">
            <a:avLst/>
          </a:prstGeom>
          <a:noFill/>
          <a:ln w="25400">
            <a:solidFill>
              <a:srgbClr val="339933"/>
            </a:solidFill>
            <a:round/>
            <a:headEnd/>
            <a:tailEnd/>
          </a:ln>
          <a:effectLst/>
        </p:spPr>
        <p:txBody>
          <a:bodyPr wrap="none" anchor="ctr"/>
          <a:lstStyle/>
          <a:p>
            <a:endParaRPr lang="zh-TW" altLang="en-US"/>
          </a:p>
        </p:txBody>
      </p:sp>
      <p:sp>
        <p:nvSpPr>
          <p:cNvPr id="11" name="Line 7"/>
          <p:cNvSpPr>
            <a:spLocks noChangeShapeType="1"/>
          </p:cNvSpPr>
          <p:nvPr/>
        </p:nvSpPr>
        <p:spPr bwMode="auto">
          <a:xfrm>
            <a:off x="9336088" y="2925465"/>
            <a:ext cx="0" cy="792163"/>
          </a:xfrm>
          <a:prstGeom prst="line">
            <a:avLst/>
          </a:prstGeom>
          <a:noFill/>
          <a:ln w="25400">
            <a:solidFill>
              <a:srgbClr val="339933"/>
            </a:solidFill>
            <a:round/>
            <a:headEnd/>
            <a:tailEnd type="triangle" w="lg" len="med"/>
          </a:ln>
          <a:effectLst/>
        </p:spPr>
        <p:txBody>
          <a:bodyPr wrap="none" anchor="ctr"/>
          <a:lstStyle/>
          <a:p>
            <a:endParaRPr lang="zh-TW" altLang="en-US"/>
          </a:p>
        </p:txBody>
      </p:sp>
      <p:cxnSp>
        <p:nvCxnSpPr>
          <p:cNvPr id="3" name="直線單箭頭接點 2"/>
          <p:cNvCxnSpPr/>
          <p:nvPr/>
        </p:nvCxnSpPr>
        <p:spPr bwMode="auto">
          <a:xfrm flipH="1" flipV="1">
            <a:off x="5159896" y="4509120"/>
            <a:ext cx="3096344" cy="108012"/>
          </a:xfrm>
          <a:prstGeom prst="straightConnector1">
            <a:avLst/>
          </a:prstGeom>
          <a:noFill/>
          <a:ln w="25400" cap="flat" cmpd="sng" algn="ctr">
            <a:solidFill>
              <a:srgbClr val="008000"/>
            </a:solidFill>
            <a:prstDash val="sysDash"/>
            <a:round/>
            <a:headEnd type="none" w="med" len="med"/>
            <a:tailEnd type="arrow"/>
          </a:ln>
          <a:effectLst/>
        </p:spPr>
      </p:cxnSp>
      <p:sp>
        <p:nvSpPr>
          <p:cNvPr id="2" name="文字方塊 1"/>
          <p:cNvSpPr txBox="1"/>
          <p:nvPr/>
        </p:nvSpPr>
        <p:spPr>
          <a:xfrm>
            <a:off x="8544272" y="4509121"/>
            <a:ext cx="1512168" cy="276999"/>
          </a:xfrm>
          <a:prstGeom prst="rect">
            <a:avLst/>
          </a:prstGeom>
          <a:noFill/>
        </p:spPr>
        <p:txBody>
          <a:bodyPr wrap="square" rtlCol="0">
            <a:spAutoFit/>
          </a:bodyPr>
          <a:lstStyle/>
          <a:p>
            <a:pPr algn="ctr"/>
            <a:r>
              <a:rPr lang="en-US" altLang="zh-TW" sz="1200" b="1" dirty="0">
                <a:solidFill>
                  <a:srgbClr val="FF00FF"/>
                </a:solidFill>
              </a:rPr>
              <a:t>1</a:t>
            </a:r>
            <a:r>
              <a:rPr lang="zh-TW" altLang="en-US" sz="1200" b="1" dirty="0">
                <a:solidFill>
                  <a:srgbClr val="FF00FF"/>
                </a:solidFill>
              </a:rPr>
              <a:t> </a:t>
            </a:r>
            <a:r>
              <a:rPr lang="en-US" altLang="zh-TW" sz="1200" b="1" dirty="0">
                <a:solidFill>
                  <a:srgbClr val="FF00FF"/>
                </a:solidFill>
              </a:rPr>
              <a:t>1</a:t>
            </a:r>
            <a:r>
              <a:rPr lang="zh-TW" altLang="en-US" sz="1200" b="1" dirty="0">
                <a:solidFill>
                  <a:srgbClr val="FF00FF"/>
                </a:solidFill>
              </a:rPr>
              <a:t> </a:t>
            </a:r>
            <a:r>
              <a:rPr lang="en-US" altLang="zh-TW" sz="1200" b="1" dirty="0">
                <a:solidFill>
                  <a:srgbClr val="FF00FF"/>
                </a:solidFill>
              </a:rPr>
              <a:t>0</a:t>
            </a:r>
            <a:r>
              <a:rPr lang="zh-TW" altLang="en-US" sz="1200" b="1" dirty="0">
                <a:solidFill>
                  <a:srgbClr val="FF00FF"/>
                </a:solidFill>
              </a:rPr>
              <a:t> </a:t>
            </a:r>
            <a:r>
              <a:rPr lang="en-US" altLang="zh-TW" sz="1200" b="1" dirty="0">
                <a:solidFill>
                  <a:srgbClr val="FF00FF"/>
                </a:solidFill>
              </a:rPr>
              <a:t>0_0</a:t>
            </a:r>
            <a:r>
              <a:rPr lang="zh-TW" altLang="en-US" sz="1200" b="1" dirty="0">
                <a:solidFill>
                  <a:srgbClr val="FF00FF"/>
                </a:solidFill>
              </a:rPr>
              <a:t> </a:t>
            </a:r>
            <a:r>
              <a:rPr lang="en-US" altLang="zh-TW" sz="1200" b="1" dirty="0">
                <a:solidFill>
                  <a:srgbClr val="FF00FF"/>
                </a:solidFill>
              </a:rPr>
              <a:t>0</a:t>
            </a:r>
            <a:r>
              <a:rPr lang="zh-TW" altLang="en-US" sz="1200" b="1" dirty="0">
                <a:solidFill>
                  <a:srgbClr val="FF00FF"/>
                </a:solidFill>
              </a:rPr>
              <a:t> </a:t>
            </a:r>
            <a:r>
              <a:rPr lang="en-US" altLang="zh-TW" sz="1200" b="1" dirty="0">
                <a:solidFill>
                  <a:srgbClr val="FF00FF"/>
                </a:solidFill>
              </a:rPr>
              <a:t>1</a:t>
            </a:r>
            <a:r>
              <a:rPr lang="zh-TW" altLang="en-US" sz="1200" b="1" dirty="0">
                <a:solidFill>
                  <a:srgbClr val="FF00FF"/>
                </a:solidFill>
              </a:rPr>
              <a:t> </a:t>
            </a:r>
            <a:r>
              <a:rPr lang="en-US" altLang="zh-TW" sz="1200" b="1" dirty="0">
                <a:solidFill>
                  <a:srgbClr val="FF00FF"/>
                </a:solidFill>
              </a:rPr>
              <a:t>1</a:t>
            </a:r>
            <a:endParaRPr lang="zh-TW" altLang="en-US" sz="1200" b="1" dirty="0">
              <a:solidFill>
                <a:srgbClr val="FF00FF"/>
              </a:solidFill>
            </a:endParaRPr>
          </a:p>
        </p:txBody>
      </p:sp>
      <p:sp>
        <p:nvSpPr>
          <p:cNvPr id="12" name="文字方塊 11"/>
          <p:cNvSpPr txBox="1"/>
          <p:nvPr/>
        </p:nvSpPr>
        <p:spPr>
          <a:xfrm>
            <a:off x="4727848" y="4869160"/>
            <a:ext cx="2232248" cy="369332"/>
          </a:xfrm>
          <a:prstGeom prst="rect">
            <a:avLst/>
          </a:prstGeom>
          <a:noFill/>
        </p:spPr>
        <p:txBody>
          <a:bodyPr wrap="square" rtlCol="0">
            <a:spAutoFit/>
          </a:bodyPr>
          <a:lstStyle/>
          <a:p>
            <a:pPr algn="ctr"/>
            <a:r>
              <a:rPr lang="en-US" altLang="zh-TW" b="1" dirty="0">
                <a:solidFill>
                  <a:srgbClr val="FF00FF"/>
                </a:solidFill>
              </a:rPr>
              <a:t>1</a:t>
            </a:r>
            <a:r>
              <a:rPr lang="zh-TW" altLang="en-US" b="1" dirty="0">
                <a:solidFill>
                  <a:srgbClr val="FF00FF"/>
                </a:solidFill>
              </a:rPr>
              <a:t> </a:t>
            </a:r>
            <a:r>
              <a:rPr lang="en-US" altLang="zh-TW" b="1" dirty="0">
                <a:solidFill>
                  <a:srgbClr val="FF00FF"/>
                </a:solidFill>
              </a:rPr>
              <a:t>1</a:t>
            </a:r>
            <a:r>
              <a:rPr lang="zh-TW" altLang="en-US" b="1" dirty="0">
                <a:solidFill>
                  <a:srgbClr val="FF00FF"/>
                </a:solidFill>
              </a:rPr>
              <a:t> </a:t>
            </a:r>
            <a:r>
              <a:rPr lang="en-US" altLang="zh-TW" b="1" dirty="0">
                <a:solidFill>
                  <a:srgbClr val="FF00FF"/>
                </a:solidFill>
              </a:rPr>
              <a:t>0</a:t>
            </a:r>
            <a:r>
              <a:rPr lang="zh-TW" altLang="en-US" b="1" dirty="0">
                <a:solidFill>
                  <a:srgbClr val="FF00FF"/>
                </a:solidFill>
              </a:rPr>
              <a:t> </a:t>
            </a:r>
            <a:r>
              <a:rPr lang="en-US" altLang="zh-TW" b="1" dirty="0">
                <a:solidFill>
                  <a:srgbClr val="FF00FF"/>
                </a:solidFill>
              </a:rPr>
              <a:t>0_0</a:t>
            </a:r>
            <a:r>
              <a:rPr lang="zh-TW" altLang="en-US" b="1" dirty="0">
                <a:solidFill>
                  <a:srgbClr val="FF00FF"/>
                </a:solidFill>
              </a:rPr>
              <a:t> </a:t>
            </a:r>
            <a:r>
              <a:rPr lang="en-US" altLang="zh-TW" b="1" dirty="0">
                <a:solidFill>
                  <a:srgbClr val="FF00FF"/>
                </a:solidFill>
              </a:rPr>
              <a:t>0</a:t>
            </a:r>
            <a:r>
              <a:rPr lang="zh-TW" altLang="en-US" b="1" dirty="0">
                <a:solidFill>
                  <a:srgbClr val="FF00FF"/>
                </a:solidFill>
              </a:rPr>
              <a:t> </a:t>
            </a:r>
            <a:r>
              <a:rPr lang="en-US" altLang="zh-TW" b="1" dirty="0">
                <a:solidFill>
                  <a:srgbClr val="FF00FF"/>
                </a:solidFill>
              </a:rPr>
              <a:t>1</a:t>
            </a:r>
            <a:r>
              <a:rPr lang="zh-TW" altLang="en-US" b="1" dirty="0">
                <a:solidFill>
                  <a:srgbClr val="FF00FF"/>
                </a:solidFill>
              </a:rPr>
              <a:t> </a:t>
            </a:r>
            <a:r>
              <a:rPr lang="en-US" altLang="zh-TW" b="1" dirty="0">
                <a:solidFill>
                  <a:srgbClr val="FF00FF"/>
                </a:solidFill>
              </a:rPr>
              <a:t>1</a:t>
            </a:r>
            <a:endParaRPr lang="zh-TW" altLang="en-US" b="1" dirty="0">
              <a:solidFill>
                <a:srgbClr val="FF00FF"/>
              </a:solidFill>
            </a:endParaRPr>
          </a:p>
        </p:txBody>
      </p:sp>
      <p:cxnSp>
        <p:nvCxnSpPr>
          <p:cNvPr id="13" name="直線單箭頭接點 12"/>
          <p:cNvCxnSpPr/>
          <p:nvPr/>
        </p:nvCxnSpPr>
        <p:spPr bwMode="auto">
          <a:xfrm>
            <a:off x="4295800" y="4680864"/>
            <a:ext cx="576064" cy="326794"/>
          </a:xfrm>
          <a:prstGeom prst="straightConnector1">
            <a:avLst/>
          </a:prstGeom>
          <a:noFill/>
          <a:ln w="25400" cap="flat" cmpd="sng" algn="ctr">
            <a:solidFill>
              <a:srgbClr val="008000"/>
            </a:solidFill>
            <a:prstDash val="sysDash"/>
            <a:round/>
            <a:headEnd type="none" w="med" len="med"/>
            <a:tailEnd type="arrow"/>
          </a:ln>
          <a:effectLst/>
        </p:spPr>
      </p:cxnSp>
    </p:spTree>
    <p:extLst>
      <p:ext uri="{BB962C8B-B14F-4D97-AF65-F5344CB8AC3E}">
        <p14:creationId xmlns:p14="http://schemas.microsoft.com/office/powerpoint/2010/main" val="27921595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r>
              <a:rPr lang="en-US" altLang="zh-TW"/>
              <a:t>Structural Modeling</a:t>
            </a:r>
          </a:p>
        </p:txBody>
      </p:sp>
      <p:sp>
        <p:nvSpPr>
          <p:cNvPr id="958467" name="Rectangle 3"/>
          <p:cNvSpPr>
            <a:spLocks noGrp="1" noChangeArrowheads="1"/>
          </p:cNvSpPr>
          <p:nvPr>
            <p:ph type="body" idx="1"/>
          </p:nvPr>
        </p:nvSpPr>
        <p:spPr/>
        <p:txBody>
          <a:bodyPr/>
          <a:lstStyle/>
          <a:p>
            <a:pPr algn="l"/>
            <a:endParaRPr lang="en-US" altLang="zh-TW">
              <a:ea typeface="標楷體" pitchFamily="65" charset="-120"/>
            </a:endParaRPr>
          </a:p>
          <a:p>
            <a:endParaRPr lang="en-US" altLang="zh-TW">
              <a:ea typeface="標楷體" pitchFamily="65" charset="-120"/>
            </a:endParaRP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9" name="Rectangle 3"/>
          <p:cNvSpPr>
            <a:spLocks noGrp="1" noChangeArrowheads="1"/>
          </p:cNvSpPr>
          <p:nvPr>
            <p:ph idx="1"/>
          </p:nvPr>
        </p:nvSpPr>
        <p:spPr>
          <a:xfrm>
            <a:off x="609600" y="1357314"/>
            <a:ext cx="10972800" cy="5672086"/>
          </a:xfrm>
        </p:spPr>
        <p:txBody>
          <a:bodyPr>
            <a:normAutofit/>
          </a:bodyPr>
          <a:lstStyle/>
          <a:p>
            <a:pPr>
              <a:buFont typeface="Wingdings 2" pitchFamily="18" charset="2"/>
              <a:buNone/>
            </a:pPr>
            <a:r>
              <a:rPr lang="en-US" altLang="zh-TW" sz="2400" b="1" dirty="0">
                <a:solidFill>
                  <a:srgbClr val="FF0000"/>
                </a:solidFill>
              </a:rPr>
              <a:t>Part 1 (Verilog basics for design)</a:t>
            </a:r>
          </a:p>
          <a:p>
            <a:r>
              <a:rPr lang="en-US" altLang="zh-TW" sz="2400" dirty="0"/>
              <a:t>Basic syntax</a:t>
            </a:r>
          </a:p>
          <a:p>
            <a:pPr lvl="1"/>
            <a:r>
              <a:rPr lang="en-US" altLang="zh-TW" sz="2000" dirty="0"/>
              <a:t>Introduction to Verilog design</a:t>
            </a:r>
          </a:p>
          <a:p>
            <a:pPr lvl="1"/>
            <a:r>
              <a:rPr lang="en-US" altLang="zh-TW" sz="2000" dirty="0"/>
              <a:t>Verilog module</a:t>
            </a:r>
          </a:p>
          <a:p>
            <a:pPr lvl="1"/>
            <a:r>
              <a:rPr lang="en-US" altLang="zh-TW" sz="2000" dirty="0"/>
              <a:t>Lexical conventions in Verilog</a:t>
            </a:r>
            <a:endParaRPr lang="en-US" altLang="zh-TW" sz="2000" dirty="0">
              <a:solidFill>
                <a:srgbClr val="0000FF"/>
              </a:solidFill>
            </a:endParaRPr>
          </a:p>
          <a:p>
            <a:pPr lvl="1"/>
            <a:r>
              <a:rPr lang="en-US" altLang="zh-TW" sz="2000" dirty="0"/>
              <a:t>Verilog data types and logic system</a:t>
            </a:r>
          </a:p>
          <a:p>
            <a:pPr>
              <a:buClr>
                <a:srgbClr val="000066"/>
              </a:buClr>
            </a:pPr>
            <a:r>
              <a:rPr lang="en-US" altLang="zh-TW" sz="2400" b="1" dirty="0">
                <a:solidFill>
                  <a:srgbClr val="008000"/>
                </a:solidFill>
              </a:rPr>
              <a:t>Structural modeling</a:t>
            </a:r>
          </a:p>
          <a:p>
            <a:r>
              <a:rPr lang="en-US" altLang="zh-TW" sz="2400" dirty="0"/>
              <a:t>Dataflow (register transfer level)</a:t>
            </a:r>
          </a:p>
          <a:p>
            <a:pPr lvl="1"/>
            <a:r>
              <a:rPr lang="en-US" altLang="zh-TW" sz="2000" dirty="0"/>
              <a:t>Verilog expressions and operators</a:t>
            </a:r>
          </a:p>
          <a:p>
            <a:pPr lvl="1">
              <a:buClr>
                <a:srgbClr val="000066"/>
              </a:buClr>
            </a:pPr>
            <a:r>
              <a:rPr lang="en-US" altLang="zh-TW" sz="2000" b="1" dirty="0">
                <a:solidFill>
                  <a:srgbClr val="008000"/>
                </a:solidFill>
              </a:rPr>
              <a:t>Model combinational logic: assign</a:t>
            </a:r>
          </a:p>
          <a:p>
            <a:pPr lvl="1">
              <a:buClr>
                <a:srgbClr val="000066"/>
              </a:buClr>
            </a:pPr>
            <a:r>
              <a:rPr lang="en-US" altLang="zh-TW" sz="2000" b="1" dirty="0">
                <a:solidFill>
                  <a:srgbClr val="008000"/>
                </a:solidFill>
              </a:rPr>
              <a:t>Model combinational logic (always)</a:t>
            </a:r>
          </a:p>
          <a:p>
            <a:pPr lvl="1">
              <a:buClr>
                <a:srgbClr val="000066"/>
              </a:buClr>
            </a:pPr>
            <a:r>
              <a:rPr lang="en-US" altLang="zh-TW" sz="2000" b="1" dirty="0">
                <a:solidFill>
                  <a:srgbClr val="008000"/>
                </a:solidFill>
              </a:rPr>
              <a:t>Model sequential logic (always)</a:t>
            </a:r>
          </a:p>
          <a:p>
            <a:pPr marL="914400" lvl="2" indent="0">
              <a:buNone/>
            </a:pPr>
            <a:endParaRPr lang="en-US" altLang="zh-TW" dirty="0">
              <a:solidFill>
                <a:srgbClr val="0000FF"/>
              </a:solidFill>
            </a:endParaRPr>
          </a:p>
        </p:txBody>
      </p:sp>
      <p:sp>
        <p:nvSpPr>
          <p:cNvPr id="5" name="投影片編號版面配置區 6"/>
          <p:cNvSpPr>
            <a:spLocks noGrp="1"/>
          </p:cNvSpPr>
          <p:nvPr>
            <p:ph type="sldNum" sz="quarter" idx="12"/>
          </p:nvPr>
        </p:nvSpPr>
        <p:spPr>
          <a:xfrm>
            <a:off x="11280576" y="6381328"/>
            <a:ext cx="823912" cy="250825"/>
          </a:xfrm>
        </p:spPr>
        <p:txBody>
          <a:bodyPr>
            <a:normAutofit fontScale="92500" lnSpcReduction="10000"/>
          </a:bodyPr>
          <a:lstStyle/>
          <a:p>
            <a:fld id="{C7A0AD4F-4E42-48EA-85C5-2D916731CBE0}" type="slidenum">
              <a:rPr lang="en-US" altLang="zh-TW"/>
              <a:pPr/>
              <a:t>9</a:t>
            </a:fld>
            <a:endParaRPr lang="en-US" altLang="zh-TW" dirty="0"/>
          </a:p>
        </p:txBody>
      </p:sp>
      <p:sp>
        <p:nvSpPr>
          <p:cNvPr id="505858" name="Rectangle 2"/>
          <p:cNvSpPr>
            <a:spLocks noGrp="1" noChangeArrowheads="1"/>
          </p:cNvSpPr>
          <p:nvPr>
            <p:ph type="title"/>
          </p:nvPr>
        </p:nvSpPr>
        <p:spPr/>
        <p:txBody>
          <a:bodyPr/>
          <a:lstStyle/>
          <a:p>
            <a:r>
              <a:rPr lang="en-US" altLang="zh-TW" dirty="0"/>
              <a:t>Outline</a:t>
            </a:r>
          </a:p>
        </p:txBody>
      </p:sp>
      <p:pic>
        <p:nvPicPr>
          <p:cNvPr id="2" name="圖片 1">
            <a:extLst>
              <a:ext uri="{FF2B5EF4-FFF2-40B4-BE49-F238E27FC236}">
                <a16:creationId xmlns:a16="http://schemas.microsoft.com/office/drawing/2014/main" id="{9CF5DDD3-114A-C655-76B4-F8813A4BEE67}"/>
              </a:ext>
            </a:extLst>
          </p:cNvPr>
          <p:cNvPicPr>
            <a:picLocks noChangeAspect="1"/>
          </p:cNvPicPr>
          <p:nvPr/>
        </p:nvPicPr>
        <p:blipFill>
          <a:blip r:embed="rId3"/>
          <a:stretch>
            <a:fillRect/>
          </a:stretch>
        </p:blipFill>
        <p:spPr>
          <a:xfrm>
            <a:off x="6240016" y="2564904"/>
            <a:ext cx="5510688" cy="1920322"/>
          </a:xfrm>
          <a:prstGeom prst="rect">
            <a:avLst/>
          </a:prstGeom>
        </p:spPr>
      </p:pic>
      <p:pic>
        <p:nvPicPr>
          <p:cNvPr id="6" name="圖片 5">
            <a:extLst>
              <a:ext uri="{FF2B5EF4-FFF2-40B4-BE49-F238E27FC236}">
                <a16:creationId xmlns:a16="http://schemas.microsoft.com/office/drawing/2014/main" id="{50D6D6F4-C6F3-30BA-39F7-65A44B296788}"/>
              </a:ext>
            </a:extLst>
          </p:cNvPr>
          <p:cNvPicPr>
            <a:picLocks noChangeAspect="1"/>
          </p:cNvPicPr>
          <p:nvPr/>
        </p:nvPicPr>
        <p:blipFill>
          <a:blip r:embed="rId4"/>
          <a:stretch>
            <a:fillRect/>
          </a:stretch>
        </p:blipFill>
        <p:spPr>
          <a:xfrm>
            <a:off x="5879976" y="4941168"/>
            <a:ext cx="5895677" cy="13390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8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585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58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585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585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585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585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585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5859">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5859">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5859">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5" name="Rectangle 3"/>
          <p:cNvSpPr>
            <a:spLocks noGrp="1" noChangeArrowheads="1"/>
          </p:cNvSpPr>
          <p:nvPr>
            <p:ph idx="1"/>
          </p:nvPr>
        </p:nvSpPr>
        <p:spPr/>
        <p:txBody>
          <a:bodyPr>
            <a:normAutofit lnSpcReduction="10000"/>
          </a:bodyPr>
          <a:lstStyle/>
          <a:p>
            <a:r>
              <a:rPr lang="en-US" altLang="zh-TW" sz="1800" dirty="0"/>
              <a:t>A structural model in Verilog represents a </a:t>
            </a:r>
            <a:r>
              <a:rPr lang="en-US" altLang="zh-TW" sz="1800" dirty="0">
                <a:solidFill>
                  <a:srgbClr val="FF0000"/>
                </a:solidFill>
              </a:rPr>
              <a:t>schematic</a:t>
            </a:r>
            <a:r>
              <a:rPr lang="en-US" altLang="zh-TW" sz="1800" dirty="0"/>
              <a:t>.</a:t>
            </a:r>
          </a:p>
          <a:p>
            <a:r>
              <a:rPr lang="en-US" altLang="zh-TW" sz="1800" dirty="0"/>
              <a:t>A structural model is created </a:t>
            </a:r>
            <a:r>
              <a:rPr lang="en-US" altLang="zh-TW" sz="1800" u="sng" dirty="0"/>
              <a:t>using existing components</a:t>
            </a:r>
            <a:r>
              <a:rPr lang="en-US" altLang="zh-TW" sz="1800" dirty="0"/>
              <a:t>.</a:t>
            </a:r>
          </a:p>
          <a:p>
            <a:r>
              <a:rPr lang="en-US" altLang="zh-TW" sz="1800" dirty="0"/>
              <a:t>When you use components to create another model, you create instances of these components.</a:t>
            </a:r>
          </a:p>
          <a:p>
            <a:pPr lvl="1">
              <a:lnSpc>
                <a:spcPct val="80000"/>
              </a:lnSpc>
              <a:buFont typeface="Wingdings" pitchFamily="2" charset="2"/>
              <a:buNone/>
            </a:pPr>
            <a:r>
              <a:rPr lang="en-US" altLang="zh-TW" sz="1600" b="1" dirty="0">
                <a:latin typeface="Consolas" panose="020B0609020204030204" pitchFamily="49" charset="0"/>
              </a:rPr>
              <a:t>m</a:t>
            </a:r>
            <a:r>
              <a:rPr lang="pl-PL" altLang="zh-TW" sz="1600" b="1" dirty="0">
                <a:latin typeface="Consolas" panose="020B0609020204030204" pitchFamily="49" charset="0"/>
              </a:rPr>
              <a:t>odule</a:t>
            </a:r>
            <a:r>
              <a:rPr lang="en-US" altLang="zh-TW" sz="1600" b="1" dirty="0">
                <a:latin typeface="Consolas" panose="020B0609020204030204" pitchFamily="49" charset="0"/>
              </a:rPr>
              <a:t>  </a:t>
            </a:r>
            <a:r>
              <a:rPr lang="pl-PL" altLang="zh-TW" sz="1600" b="1" dirty="0">
                <a:latin typeface="Consolas" panose="020B0609020204030204" pitchFamily="49" charset="0"/>
              </a:rPr>
              <a:t>MUX4x1(Z,</a:t>
            </a:r>
            <a:r>
              <a:rPr lang="en-US" altLang="zh-TW" sz="1600" b="1" dirty="0">
                <a:latin typeface="Consolas" panose="020B0609020204030204" pitchFamily="49" charset="0"/>
              </a:rPr>
              <a:t> </a:t>
            </a:r>
            <a:r>
              <a:rPr lang="pl-PL" altLang="zh-TW" sz="1600" b="1" dirty="0">
                <a:latin typeface="Consolas" panose="020B0609020204030204" pitchFamily="49" charset="0"/>
              </a:rPr>
              <a:t>D0,</a:t>
            </a:r>
            <a:r>
              <a:rPr lang="en-US" altLang="zh-TW" sz="1600" b="1" dirty="0">
                <a:latin typeface="Consolas" panose="020B0609020204030204" pitchFamily="49" charset="0"/>
              </a:rPr>
              <a:t> </a:t>
            </a:r>
            <a:r>
              <a:rPr lang="pl-PL" altLang="zh-TW" sz="1600" b="1" dirty="0">
                <a:latin typeface="Consolas" panose="020B0609020204030204" pitchFamily="49" charset="0"/>
              </a:rPr>
              <a:t>D1,</a:t>
            </a:r>
            <a:r>
              <a:rPr lang="en-US" altLang="zh-TW" sz="1600" b="1" dirty="0">
                <a:latin typeface="Consolas" panose="020B0609020204030204" pitchFamily="49" charset="0"/>
              </a:rPr>
              <a:t> </a:t>
            </a:r>
            <a:r>
              <a:rPr lang="pl-PL" altLang="zh-TW" sz="1600" b="1" dirty="0">
                <a:latin typeface="Consolas" panose="020B0609020204030204" pitchFamily="49" charset="0"/>
              </a:rPr>
              <a:t>D2,</a:t>
            </a:r>
            <a:r>
              <a:rPr lang="en-US" altLang="zh-TW" sz="1600" b="1" dirty="0">
                <a:latin typeface="Consolas" panose="020B0609020204030204" pitchFamily="49" charset="0"/>
              </a:rPr>
              <a:t> </a:t>
            </a:r>
            <a:r>
              <a:rPr lang="pl-PL" altLang="zh-TW" sz="1600" b="1" dirty="0">
                <a:latin typeface="Consolas" panose="020B0609020204030204" pitchFamily="49" charset="0"/>
              </a:rPr>
              <a:t>D3,</a:t>
            </a:r>
            <a:r>
              <a:rPr lang="en-US" altLang="zh-TW" sz="1600" b="1" dirty="0">
                <a:latin typeface="Consolas" panose="020B0609020204030204" pitchFamily="49" charset="0"/>
              </a:rPr>
              <a:t> </a:t>
            </a:r>
            <a:r>
              <a:rPr lang="pl-PL" altLang="zh-TW" sz="1600" b="1" dirty="0">
                <a:latin typeface="Consolas" panose="020B0609020204030204" pitchFamily="49" charset="0"/>
              </a:rPr>
              <a:t>S0,</a:t>
            </a:r>
            <a:r>
              <a:rPr lang="en-US" altLang="zh-TW" sz="1600" b="1" dirty="0">
                <a:latin typeface="Consolas" panose="020B0609020204030204" pitchFamily="49" charset="0"/>
              </a:rPr>
              <a:t> </a:t>
            </a:r>
            <a:r>
              <a:rPr lang="pl-PL" altLang="zh-TW" sz="1600" b="1" dirty="0">
                <a:latin typeface="Consolas" panose="020B0609020204030204" pitchFamily="49" charset="0"/>
              </a:rPr>
              <a:t>S1);</a:t>
            </a:r>
            <a:endParaRPr lang="en-US" altLang="zh-TW" sz="1600" b="1" dirty="0">
              <a:latin typeface="Consolas" panose="020B0609020204030204" pitchFamily="49" charset="0"/>
            </a:endParaRPr>
          </a:p>
          <a:p>
            <a:pPr lvl="1">
              <a:lnSpc>
                <a:spcPct val="80000"/>
              </a:lnSpc>
              <a:buFont typeface="Wingdings" pitchFamily="2" charset="2"/>
              <a:buNone/>
            </a:pPr>
            <a:r>
              <a:rPr lang="en-US" altLang="zh-TW" sz="1600" b="1" dirty="0">
                <a:latin typeface="Consolas" panose="020B0609020204030204" pitchFamily="49" charset="0"/>
              </a:rPr>
              <a:t>output  Z;</a:t>
            </a:r>
          </a:p>
          <a:p>
            <a:pPr lvl="1">
              <a:lnSpc>
                <a:spcPct val="80000"/>
              </a:lnSpc>
              <a:buFont typeface="Wingdings" pitchFamily="2" charset="2"/>
              <a:buNone/>
            </a:pPr>
            <a:r>
              <a:rPr lang="en-US" altLang="zh-TW" sz="1600" b="1" dirty="0">
                <a:latin typeface="Consolas" panose="020B0609020204030204" pitchFamily="49" charset="0"/>
              </a:rPr>
              <a:t>input     D0, D1, D2, D3, S0,S1;</a:t>
            </a:r>
          </a:p>
          <a:p>
            <a:pPr lvl="1">
              <a:lnSpc>
                <a:spcPct val="80000"/>
              </a:lnSpc>
              <a:buFont typeface="Wingdings" pitchFamily="2" charset="2"/>
              <a:buNone/>
            </a:pPr>
            <a:r>
              <a:rPr lang="en-US" altLang="zh-TW" sz="1600" b="1" dirty="0">
                <a:latin typeface="Consolas" panose="020B0609020204030204" pitchFamily="49" charset="0"/>
              </a:rPr>
              <a:t>and	     (T0, D0, S0_, S1_), </a:t>
            </a:r>
          </a:p>
          <a:p>
            <a:pPr lvl="1">
              <a:lnSpc>
                <a:spcPct val="80000"/>
              </a:lnSpc>
              <a:buFont typeface="Wingdings" pitchFamily="2" charset="2"/>
              <a:buNone/>
            </a:pPr>
            <a:r>
              <a:rPr lang="en-US" altLang="zh-TW" sz="1600" b="1" dirty="0">
                <a:latin typeface="Consolas" panose="020B0609020204030204" pitchFamily="49" charset="0"/>
              </a:rPr>
              <a:t>             (T1, D1, S0_, S1),</a:t>
            </a:r>
          </a:p>
          <a:p>
            <a:pPr lvl="1">
              <a:lnSpc>
                <a:spcPct val="80000"/>
              </a:lnSpc>
              <a:buFont typeface="Wingdings" pitchFamily="2" charset="2"/>
              <a:buNone/>
            </a:pPr>
            <a:r>
              <a:rPr lang="en-US" altLang="zh-TW" sz="1600" b="1" dirty="0">
                <a:latin typeface="Consolas" panose="020B0609020204030204" pitchFamily="49" charset="0"/>
              </a:rPr>
              <a:t>             (T2, D2, S0, S1_), </a:t>
            </a:r>
          </a:p>
          <a:p>
            <a:pPr lvl="1">
              <a:lnSpc>
                <a:spcPct val="80000"/>
              </a:lnSpc>
              <a:buFont typeface="Wingdings" pitchFamily="2" charset="2"/>
              <a:buNone/>
            </a:pPr>
            <a:r>
              <a:rPr lang="en-US" altLang="zh-TW" sz="1600" b="1" dirty="0">
                <a:latin typeface="Consolas" panose="020B0609020204030204" pitchFamily="49" charset="0"/>
              </a:rPr>
              <a:t>             (T3, D3, S0, S1);</a:t>
            </a:r>
          </a:p>
          <a:p>
            <a:pPr lvl="1">
              <a:lnSpc>
                <a:spcPct val="80000"/>
              </a:lnSpc>
              <a:buFont typeface="Wingdings" pitchFamily="2" charset="2"/>
              <a:buNone/>
            </a:pPr>
            <a:r>
              <a:rPr lang="en-US" altLang="zh-TW" sz="1600" b="1" dirty="0">
                <a:latin typeface="Consolas" panose="020B0609020204030204" pitchFamily="49" charset="0"/>
              </a:rPr>
              <a:t>not	     (S0_,S0),  (S1_,S1);</a:t>
            </a:r>
          </a:p>
          <a:p>
            <a:pPr lvl="1">
              <a:lnSpc>
                <a:spcPct val="80000"/>
              </a:lnSpc>
              <a:buFont typeface="Wingdings" pitchFamily="2" charset="2"/>
              <a:buNone/>
            </a:pPr>
            <a:r>
              <a:rPr lang="en-US" altLang="zh-TW" sz="1600" b="1" dirty="0">
                <a:latin typeface="Consolas" panose="020B0609020204030204" pitchFamily="49" charset="0"/>
              </a:rPr>
              <a:t>or	        (Z, T0,	 T1, T2, T3);</a:t>
            </a:r>
          </a:p>
          <a:p>
            <a:pPr lvl="1">
              <a:lnSpc>
                <a:spcPct val="80000"/>
              </a:lnSpc>
              <a:buFont typeface="Wingdings" pitchFamily="2" charset="2"/>
              <a:buNone/>
            </a:pPr>
            <a:r>
              <a:rPr lang="en-US" altLang="zh-TW" sz="1600" b="1" dirty="0" err="1">
                <a:latin typeface="Consolas" panose="020B0609020204030204" pitchFamily="49" charset="0"/>
              </a:rPr>
              <a:t>endmodule</a:t>
            </a:r>
            <a:endParaRPr lang="en-US" altLang="zh-TW" sz="1600" b="1" dirty="0">
              <a:latin typeface="Consolas" panose="020B0609020204030204" pitchFamily="49" charset="0"/>
            </a:endParaRPr>
          </a:p>
          <a:p>
            <a:pPr lvl="1">
              <a:lnSpc>
                <a:spcPct val="80000"/>
              </a:lnSpc>
              <a:buFont typeface="Wingdings" pitchFamily="2" charset="2"/>
              <a:buNone/>
            </a:pPr>
            <a:endParaRPr lang="en-US" altLang="zh-TW" sz="1600" b="1" dirty="0">
              <a:latin typeface="Consolas" panose="020B0609020204030204" pitchFamily="49" charset="0"/>
            </a:endParaRPr>
          </a:p>
          <a:p>
            <a:pPr lvl="1">
              <a:lnSpc>
                <a:spcPct val="80000"/>
              </a:lnSpc>
              <a:buFont typeface="Wingdings" pitchFamily="2" charset="2"/>
              <a:buNone/>
            </a:pPr>
            <a:r>
              <a:rPr lang="en-US" altLang="zh-TW" sz="1600" b="1" dirty="0">
                <a:latin typeface="Consolas" panose="020B0609020204030204" pitchFamily="49" charset="0"/>
              </a:rPr>
              <a:t>module     </a:t>
            </a:r>
            <a:r>
              <a:rPr lang="en-US" altLang="zh-TW" sz="1600" b="1" dirty="0" err="1">
                <a:latin typeface="Consolas" panose="020B0609020204030204" pitchFamily="49" charset="0"/>
              </a:rPr>
              <a:t>rs_latch</a:t>
            </a:r>
            <a:r>
              <a:rPr lang="en-US" altLang="zh-TW" sz="1600" b="1" dirty="0">
                <a:latin typeface="Consolas" panose="020B0609020204030204" pitchFamily="49" charset="0"/>
              </a:rPr>
              <a:t> (y, </a:t>
            </a:r>
            <a:r>
              <a:rPr lang="en-US" altLang="zh-TW" sz="1600" b="1" dirty="0" err="1">
                <a:latin typeface="Consolas" panose="020B0609020204030204" pitchFamily="49" charset="0"/>
              </a:rPr>
              <a:t>yb</a:t>
            </a:r>
            <a:r>
              <a:rPr lang="en-US" altLang="zh-TW" sz="1600" b="1" dirty="0">
                <a:latin typeface="Consolas" panose="020B0609020204030204" pitchFamily="49" charset="0"/>
              </a:rPr>
              <a:t>, r, s);</a:t>
            </a:r>
          </a:p>
          <a:p>
            <a:pPr lvl="1">
              <a:lnSpc>
                <a:spcPct val="80000"/>
              </a:lnSpc>
              <a:buFont typeface="Wingdings" pitchFamily="2" charset="2"/>
              <a:buNone/>
            </a:pPr>
            <a:r>
              <a:rPr lang="en-US" altLang="zh-TW" sz="1600" b="1" dirty="0">
                <a:latin typeface="Consolas" panose="020B0609020204030204" pitchFamily="49" charset="0"/>
              </a:rPr>
              <a:t>output      y, </a:t>
            </a:r>
            <a:r>
              <a:rPr lang="en-US" altLang="zh-TW" sz="1600" b="1" dirty="0" err="1">
                <a:latin typeface="Consolas" panose="020B0609020204030204" pitchFamily="49" charset="0"/>
              </a:rPr>
              <a:t>yb</a:t>
            </a:r>
            <a:r>
              <a:rPr lang="en-US" altLang="zh-TW" sz="1600" b="1" dirty="0">
                <a:latin typeface="Consolas" panose="020B0609020204030204" pitchFamily="49" charset="0"/>
              </a:rPr>
              <a:t>;</a:t>
            </a:r>
          </a:p>
          <a:p>
            <a:pPr lvl="1">
              <a:lnSpc>
                <a:spcPct val="80000"/>
              </a:lnSpc>
              <a:buFont typeface="Wingdings" pitchFamily="2" charset="2"/>
              <a:buNone/>
            </a:pPr>
            <a:r>
              <a:rPr lang="en-US" altLang="zh-TW" sz="1600" b="1" dirty="0">
                <a:latin typeface="Consolas" panose="020B0609020204030204" pitchFamily="49" charset="0"/>
              </a:rPr>
              <a:t>input         r, s;</a:t>
            </a:r>
          </a:p>
          <a:p>
            <a:pPr lvl="1">
              <a:lnSpc>
                <a:spcPct val="80000"/>
              </a:lnSpc>
              <a:buFont typeface="Wingdings" pitchFamily="2" charset="2"/>
              <a:buNone/>
            </a:pPr>
            <a:r>
              <a:rPr lang="en-US" altLang="zh-TW" sz="1600" b="1" dirty="0">
                <a:latin typeface="Consolas" panose="020B0609020204030204" pitchFamily="49" charset="0"/>
              </a:rPr>
              <a:t>nor	          n1(y, r, </a:t>
            </a:r>
            <a:r>
              <a:rPr lang="en-US" altLang="zh-TW" sz="1600" b="1" dirty="0" err="1">
                <a:latin typeface="Consolas" panose="020B0609020204030204" pitchFamily="49" charset="0"/>
              </a:rPr>
              <a:t>yb</a:t>
            </a:r>
            <a:r>
              <a:rPr lang="en-US" altLang="zh-TW" sz="1600" b="1" dirty="0">
                <a:latin typeface="Consolas" panose="020B0609020204030204" pitchFamily="49" charset="0"/>
              </a:rPr>
              <a:t>);</a:t>
            </a:r>
          </a:p>
          <a:p>
            <a:pPr lvl="1">
              <a:lnSpc>
                <a:spcPct val="80000"/>
              </a:lnSpc>
              <a:buFont typeface="Wingdings" pitchFamily="2" charset="2"/>
              <a:buNone/>
            </a:pPr>
            <a:r>
              <a:rPr lang="en-US" altLang="zh-TW" sz="1600" b="1" dirty="0">
                <a:latin typeface="Consolas" panose="020B0609020204030204" pitchFamily="49" charset="0"/>
              </a:rPr>
              <a:t>nor	          n2(</a:t>
            </a:r>
            <a:r>
              <a:rPr lang="en-US" altLang="zh-TW" sz="1600" b="1" dirty="0" err="1">
                <a:latin typeface="Consolas" panose="020B0609020204030204" pitchFamily="49" charset="0"/>
              </a:rPr>
              <a:t>yb</a:t>
            </a:r>
            <a:r>
              <a:rPr lang="en-US" altLang="zh-TW" sz="1600" b="1" dirty="0">
                <a:latin typeface="Consolas" panose="020B0609020204030204" pitchFamily="49" charset="0"/>
              </a:rPr>
              <a:t>, s, y);</a:t>
            </a:r>
          </a:p>
          <a:p>
            <a:pPr lvl="1">
              <a:lnSpc>
                <a:spcPct val="80000"/>
              </a:lnSpc>
              <a:buFont typeface="Wingdings" pitchFamily="2" charset="2"/>
              <a:buNone/>
            </a:pPr>
            <a:r>
              <a:rPr lang="en-US" altLang="zh-TW" sz="1600" b="1" dirty="0" err="1">
                <a:latin typeface="Consolas" panose="020B0609020204030204" pitchFamily="49" charset="0"/>
              </a:rPr>
              <a:t>endmodule</a:t>
            </a:r>
            <a:endParaRPr lang="en-US" altLang="zh-TW" sz="1600" b="1" dirty="0">
              <a:latin typeface="Consolas" panose="020B0609020204030204" pitchFamily="49" charset="0"/>
            </a:endParaRPr>
          </a:p>
        </p:txBody>
      </p:sp>
      <p:sp>
        <p:nvSpPr>
          <p:cNvPr id="704514" name="Rectangle 2"/>
          <p:cNvSpPr>
            <a:spLocks noGrp="1" noChangeArrowheads="1"/>
          </p:cNvSpPr>
          <p:nvPr>
            <p:ph type="title"/>
          </p:nvPr>
        </p:nvSpPr>
        <p:spPr/>
        <p:txBody>
          <a:bodyPr>
            <a:normAutofit/>
          </a:bodyPr>
          <a:lstStyle/>
          <a:p>
            <a:r>
              <a:rPr lang="en-US" altLang="zh-TW"/>
              <a:t>Structural Modeling</a:t>
            </a:r>
          </a:p>
        </p:txBody>
      </p:sp>
      <p:sp>
        <p:nvSpPr>
          <p:cNvPr id="13" name="投影片編號版面配置區 5"/>
          <p:cNvSpPr>
            <a:spLocks noGrp="1"/>
          </p:cNvSpPr>
          <p:nvPr>
            <p:ph type="sldNum" sz="quarter" idx="12"/>
          </p:nvPr>
        </p:nvSpPr>
        <p:spPr>
          <a:xfrm>
            <a:off x="9768408" y="6165304"/>
            <a:ext cx="2232248" cy="365125"/>
          </a:xfrm>
        </p:spPr>
        <p:txBody>
          <a:bodyPr/>
          <a:lstStyle/>
          <a:p>
            <a:fld id="{E7ABD670-C7DD-4748-9D15-AEC4D0F0AFDC}" type="slidenum">
              <a:rPr lang="en-US" altLang="zh-TW"/>
              <a:pPr/>
              <a:t>90</a:t>
            </a:fld>
            <a:endParaRPr lang="en-US" altLang="zh-TW" dirty="0"/>
          </a:p>
        </p:txBody>
      </p:sp>
      <p:pic>
        <p:nvPicPr>
          <p:cNvPr id="704517" name="Picture 5"/>
          <p:cNvPicPr>
            <a:picLocks noChangeAspect="1" noChangeArrowheads="1"/>
          </p:cNvPicPr>
          <p:nvPr/>
        </p:nvPicPr>
        <p:blipFill>
          <a:blip r:embed="rId2" cstate="print"/>
          <a:srcRect/>
          <a:stretch>
            <a:fillRect/>
          </a:stretch>
        </p:blipFill>
        <p:spPr bwMode="auto">
          <a:xfrm>
            <a:off x="6600826" y="4652964"/>
            <a:ext cx="2519363" cy="1646237"/>
          </a:xfrm>
          <a:prstGeom prst="rect">
            <a:avLst/>
          </a:prstGeom>
          <a:noFill/>
          <a:ln w="25400" algn="ctr">
            <a:noFill/>
            <a:miter lim="800000"/>
            <a:headEnd/>
            <a:tailEnd/>
          </a:ln>
          <a:effectLst/>
        </p:spPr>
      </p:pic>
      <p:grpSp>
        <p:nvGrpSpPr>
          <p:cNvPr id="2" name="群組 1">
            <a:extLst>
              <a:ext uri="{FF2B5EF4-FFF2-40B4-BE49-F238E27FC236}">
                <a16:creationId xmlns:a16="http://schemas.microsoft.com/office/drawing/2014/main" id="{92FE71D8-C88E-B6D8-4D95-DD2B7A50BB96}"/>
              </a:ext>
            </a:extLst>
          </p:cNvPr>
          <p:cNvGrpSpPr/>
          <p:nvPr/>
        </p:nvGrpSpPr>
        <p:grpSpPr>
          <a:xfrm>
            <a:off x="6672263" y="1916113"/>
            <a:ext cx="3478212" cy="2665412"/>
            <a:chOff x="6672263" y="1916113"/>
            <a:chExt cx="3478212" cy="2665412"/>
          </a:xfrm>
        </p:grpSpPr>
        <p:pic>
          <p:nvPicPr>
            <p:cNvPr id="704516" name="Picture 4"/>
            <p:cNvPicPr>
              <a:picLocks noChangeAspect="1" noChangeArrowheads="1"/>
            </p:cNvPicPr>
            <p:nvPr/>
          </p:nvPicPr>
          <p:blipFill>
            <a:blip r:embed="rId3" cstate="print"/>
            <a:srcRect/>
            <a:stretch>
              <a:fillRect/>
            </a:stretch>
          </p:blipFill>
          <p:spPr bwMode="auto">
            <a:xfrm>
              <a:off x="6672263" y="1916114"/>
              <a:ext cx="3478212" cy="2638425"/>
            </a:xfrm>
            <a:prstGeom prst="rect">
              <a:avLst/>
            </a:prstGeom>
            <a:noFill/>
            <a:ln w="25400" algn="ctr">
              <a:noFill/>
              <a:miter lim="800000"/>
              <a:headEnd/>
              <a:tailEnd/>
            </a:ln>
            <a:effectLst/>
          </p:spPr>
        </p:pic>
        <p:sp>
          <p:nvSpPr>
            <p:cNvPr id="704518" name="Text Box 6"/>
            <p:cNvSpPr txBox="1">
              <a:spLocks noChangeArrowheads="1"/>
            </p:cNvSpPr>
            <p:nvPr/>
          </p:nvSpPr>
          <p:spPr bwMode="auto">
            <a:xfrm>
              <a:off x="8688389" y="3195638"/>
              <a:ext cx="503237" cy="304800"/>
            </a:xfrm>
            <a:prstGeom prst="rect">
              <a:avLst/>
            </a:prstGeom>
            <a:noFill/>
            <a:ln w="25400" algn="ctr">
              <a:noFill/>
              <a:miter lim="800000"/>
              <a:headEnd/>
              <a:tailEnd/>
            </a:ln>
            <a:effectLst/>
          </p:spPr>
          <p:txBody>
            <a:bodyPr>
              <a:spAutoFit/>
            </a:bodyPr>
            <a:lstStyle/>
            <a:p>
              <a:pPr algn="ctr">
                <a:spcBef>
                  <a:spcPct val="50000"/>
                </a:spcBef>
              </a:pPr>
              <a:r>
                <a:rPr lang="en-US" altLang="zh-TW" sz="1400" b="1">
                  <a:solidFill>
                    <a:srgbClr val="0000FF"/>
                  </a:solidFill>
                </a:rPr>
                <a:t>T0</a:t>
              </a:r>
            </a:p>
          </p:txBody>
        </p:sp>
        <p:sp>
          <p:nvSpPr>
            <p:cNvPr id="704519" name="Text Box 7"/>
            <p:cNvSpPr txBox="1">
              <a:spLocks noChangeArrowheads="1"/>
            </p:cNvSpPr>
            <p:nvPr/>
          </p:nvSpPr>
          <p:spPr bwMode="auto">
            <a:xfrm>
              <a:off x="7897814" y="3789363"/>
              <a:ext cx="503237" cy="304800"/>
            </a:xfrm>
            <a:prstGeom prst="rect">
              <a:avLst/>
            </a:prstGeom>
            <a:noFill/>
            <a:ln w="25400" algn="ctr">
              <a:noFill/>
              <a:miter lim="800000"/>
              <a:headEnd/>
              <a:tailEnd/>
            </a:ln>
            <a:effectLst/>
          </p:spPr>
          <p:txBody>
            <a:bodyPr>
              <a:spAutoFit/>
            </a:bodyPr>
            <a:lstStyle/>
            <a:p>
              <a:pPr algn="ctr">
                <a:spcBef>
                  <a:spcPct val="50000"/>
                </a:spcBef>
              </a:pPr>
              <a:r>
                <a:rPr lang="en-US" altLang="zh-TW" sz="1400" b="1">
                  <a:solidFill>
                    <a:srgbClr val="0000FF"/>
                  </a:solidFill>
                </a:rPr>
                <a:t>S0_</a:t>
              </a:r>
            </a:p>
          </p:txBody>
        </p:sp>
        <p:sp>
          <p:nvSpPr>
            <p:cNvPr id="704520" name="Text Box 8"/>
            <p:cNvSpPr txBox="1">
              <a:spLocks noChangeArrowheads="1"/>
            </p:cNvSpPr>
            <p:nvPr/>
          </p:nvSpPr>
          <p:spPr bwMode="auto">
            <a:xfrm>
              <a:off x="7897814" y="4276725"/>
              <a:ext cx="503237" cy="304800"/>
            </a:xfrm>
            <a:prstGeom prst="rect">
              <a:avLst/>
            </a:prstGeom>
            <a:noFill/>
            <a:ln w="25400" algn="ctr">
              <a:noFill/>
              <a:miter lim="800000"/>
              <a:headEnd/>
              <a:tailEnd/>
            </a:ln>
            <a:effectLst/>
          </p:spPr>
          <p:txBody>
            <a:bodyPr>
              <a:spAutoFit/>
            </a:bodyPr>
            <a:lstStyle/>
            <a:p>
              <a:pPr algn="ctr">
                <a:spcBef>
                  <a:spcPct val="50000"/>
                </a:spcBef>
              </a:pPr>
              <a:r>
                <a:rPr lang="en-US" altLang="zh-TW" sz="1400" b="1">
                  <a:solidFill>
                    <a:srgbClr val="0000FF"/>
                  </a:solidFill>
                </a:rPr>
                <a:t>S1_</a:t>
              </a:r>
            </a:p>
          </p:txBody>
        </p:sp>
        <p:sp>
          <p:nvSpPr>
            <p:cNvPr id="704521" name="Text Box 9"/>
            <p:cNvSpPr txBox="1">
              <a:spLocks noChangeArrowheads="1"/>
            </p:cNvSpPr>
            <p:nvPr/>
          </p:nvSpPr>
          <p:spPr bwMode="auto">
            <a:xfrm>
              <a:off x="8688389" y="2781300"/>
              <a:ext cx="503237" cy="304800"/>
            </a:xfrm>
            <a:prstGeom prst="rect">
              <a:avLst/>
            </a:prstGeom>
            <a:noFill/>
            <a:ln w="25400" algn="ctr">
              <a:noFill/>
              <a:miter lim="800000"/>
              <a:headEnd/>
              <a:tailEnd/>
            </a:ln>
            <a:effectLst/>
          </p:spPr>
          <p:txBody>
            <a:bodyPr>
              <a:spAutoFit/>
            </a:bodyPr>
            <a:lstStyle/>
            <a:p>
              <a:pPr algn="ctr">
                <a:spcBef>
                  <a:spcPct val="50000"/>
                </a:spcBef>
              </a:pPr>
              <a:r>
                <a:rPr lang="en-US" altLang="zh-TW" sz="1400" b="1">
                  <a:solidFill>
                    <a:srgbClr val="0000FF"/>
                  </a:solidFill>
                </a:rPr>
                <a:t>T2</a:t>
              </a:r>
            </a:p>
          </p:txBody>
        </p:sp>
        <p:sp>
          <p:nvSpPr>
            <p:cNvPr id="704522" name="Text Box 10"/>
            <p:cNvSpPr txBox="1">
              <a:spLocks noChangeArrowheads="1"/>
            </p:cNvSpPr>
            <p:nvPr/>
          </p:nvSpPr>
          <p:spPr bwMode="auto">
            <a:xfrm>
              <a:off x="8688389" y="2349500"/>
              <a:ext cx="503237" cy="304800"/>
            </a:xfrm>
            <a:prstGeom prst="rect">
              <a:avLst/>
            </a:prstGeom>
            <a:noFill/>
            <a:ln w="25400" algn="ctr">
              <a:noFill/>
              <a:miter lim="800000"/>
              <a:headEnd/>
              <a:tailEnd/>
            </a:ln>
            <a:effectLst/>
          </p:spPr>
          <p:txBody>
            <a:bodyPr>
              <a:spAutoFit/>
            </a:bodyPr>
            <a:lstStyle/>
            <a:p>
              <a:pPr algn="ctr">
                <a:spcBef>
                  <a:spcPct val="50000"/>
                </a:spcBef>
              </a:pPr>
              <a:r>
                <a:rPr lang="en-US" altLang="zh-TW" sz="1400" b="1">
                  <a:solidFill>
                    <a:srgbClr val="0000FF"/>
                  </a:solidFill>
                </a:rPr>
                <a:t>T1</a:t>
              </a:r>
            </a:p>
          </p:txBody>
        </p:sp>
        <p:sp>
          <p:nvSpPr>
            <p:cNvPr id="704523" name="Text Box 11"/>
            <p:cNvSpPr txBox="1">
              <a:spLocks noChangeArrowheads="1"/>
            </p:cNvSpPr>
            <p:nvPr/>
          </p:nvSpPr>
          <p:spPr bwMode="auto">
            <a:xfrm>
              <a:off x="8688389" y="1916113"/>
              <a:ext cx="503237" cy="304800"/>
            </a:xfrm>
            <a:prstGeom prst="rect">
              <a:avLst/>
            </a:prstGeom>
            <a:noFill/>
            <a:ln w="25400" algn="ctr">
              <a:noFill/>
              <a:miter lim="800000"/>
              <a:headEnd/>
              <a:tailEnd/>
            </a:ln>
            <a:effectLst/>
          </p:spPr>
          <p:txBody>
            <a:bodyPr>
              <a:spAutoFit/>
            </a:bodyPr>
            <a:lstStyle/>
            <a:p>
              <a:pPr algn="ctr">
                <a:spcBef>
                  <a:spcPct val="50000"/>
                </a:spcBef>
              </a:pPr>
              <a:r>
                <a:rPr lang="en-US" altLang="zh-TW" sz="1400" b="1" dirty="0">
                  <a:solidFill>
                    <a:srgbClr val="0000FF"/>
                  </a:solidFill>
                </a:rPr>
                <a:t>T3</a:t>
              </a:r>
            </a:p>
          </p:txBody>
        </p:sp>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04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4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45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45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451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451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4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4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4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451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451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451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4515">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45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4515">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4515">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4515">
                                            <p:txEl>
                                              <p:pRg st="16" end="1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04515">
                                            <p:txEl>
                                              <p:pRg st="17" end="1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4515">
                                            <p:txEl>
                                              <p:pRg st="18" end="1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451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1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Predefined Primitives</a:t>
            </a:r>
            <a:endParaRPr lang="en-US" dirty="0"/>
          </a:p>
        </p:txBody>
      </p:sp>
      <p:sp>
        <p:nvSpPr>
          <p:cNvPr id="8" name="內容版面配置區 7"/>
          <p:cNvSpPr>
            <a:spLocks noGrp="1"/>
          </p:cNvSpPr>
          <p:nvPr>
            <p:ph sz="quarter" idx="1"/>
          </p:nvPr>
        </p:nvSpPr>
        <p:spPr/>
        <p:txBody>
          <a:bodyPr/>
          <a:lstStyle/>
          <a:p>
            <a:r>
              <a:rPr lang="en-US" altLang="zh-TW" dirty="0"/>
              <a:t>Combinational logic gates</a:t>
            </a:r>
          </a:p>
          <a:p>
            <a:pPr lvl="1"/>
            <a:r>
              <a:rPr lang="en-US" altLang="zh-TW" b="1" dirty="0">
                <a:solidFill>
                  <a:srgbClr val="002060"/>
                </a:solidFill>
                <a:latin typeface="Consolas" panose="020B0609020204030204" pitchFamily="49" charset="0"/>
              </a:rPr>
              <a:t>and, </a:t>
            </a:r>
            <a:r>
              <a:rPr lang="en-US" altLang="zh-TW" b="1" dirty="0" err="1">
                <a:solidFill>
                  <a:srgbClr val="002060"/>
                </a:solidFill>
                <a:latin typeface="Consolas" panose="020B0609020204030204" pitchFamily="49" charset="0"/>
              </a:rPr>
              <a:t>nand</a:t>
            </a:r>
            <a:endParaRPr lang="en-US" altLang="zh-TW" b="1" dirty="0">
              <a:solidFill>
                <a:srgbClr val="002060"/>
              </a:solidFill>
              <a:latin typeface="Consolas" panose="020B0609020204030204" pitchFamily="49" charset="0"/>
            </a:endParaRPr>
          </a:p>
          <a:p>
            <a:pPr lvl="1"/>
            <a:r>
              <a:rPr lang="en-US" altLang="zh-TW" b="1" dirty="0">
                <a:solidFill>
                  <a:srgbClr val="002060"/>
                </a:solidFill>
                <a:latin typeface="Consolas" panose="020B0609020204030204" pitchFamily="49" charset="0"/>
              </a:rPr>
              <a:t>or, nor</a:t>
            </a:r>
          </a:p>
          <a:p>
            <a:pPr lvl="1"/>
            <a:r>
              <a:rPr lang="en-US" altLang="zh-TW" b="1" dirty="0" err="1">
                <a:solidFill>
                  <a:srgbClr val="002060"/>
                </a:solidFill>
                <a:latin typeface="Consolas" panose="020B0609020204030204" pitchFamily="49" charset="0"/>
              </a:rPr>
              <a:t>xor</a:t>
            </a:r>
            <a:r>
              <a:rPr lang="en-US" altLang="zh-TW" b="1" dirty="0">
                <a:solidFill>
                  <a:srgbClr val="002060"/>
                </a:solidFill>
                <a:latin typeface="Consolas" panose="020B0609020204030204" pitchFamily="49" charset="0"/>
              </a:rPr>
              <a:t>, </a:t>
            </a:r>
            <a:r>
              <a:rPr lang="en-US" altLang="zh-TW" b="1" dirty="0" err="1">
                <a:solidFill>
                  <a:srgbClr val="002060"/>
                </a:solidFill>
                <a:latin typeface="Consolas" panose="020B0609020204030204" pitchFamily="49" charset="0"/>
              </a:rPr>
              <a:t>xnor</a:t>
            </a:r>
            <a:endParaRPr lang="en-US" altLang="zh-TW" b="1" dirty="0">
              <a:solidFill>
                <a:srgbClr val="002060"/>
              </a:solidFill>
              <a:latin typeface="Consolas" panose="020B0609020204030204" pitchFamily="49" charset="0"/>
            </a:endParaRPr>
          </a:p>
          <a:p>
            <a:pPr lvl="1"/>
            <a:r>
              <a:rPr lang="en-US" altLang="zh-TW" b="1" dirty="0" err="1">
                <a:solidFill>
                  <a:srgbClr val="002060"/>
                </a:solidFill>
                <a:latin typeface="Consolas" panose="020B0609020204030204" pitchFamily="49" charset="0"/>
              </a:rPr>
              <a:t>buf</a:t>
            </a:r>
            <a:r>
              <a:rPr lang="en-US" altLang="zh-TW" b="1" dirty="0">
                <a:solidFill>
                  <a:srgbClr val="002060"/>
                </a:solidFill>
                <a:latin typeface="Consolas" panose="020B0609020204030204" pitchFamily="49" charset="0"/>
              </a:rPr>
              <a:t>, not</a:t>
            </a:r>
          </a:p>
          <a:p>
            <a:endParaRPr lang="zh-TW" altLang="en-US" dirty="0"/>
          </a:p>
        </p:txBody>
      </p:sp>
      <p:sp>
        <p:nvSpPr>
          <p:cNvPr id="4" name="object 4"/>
          <p:cNvSpPr txBox="1">
            <a:spLocks noGrp="1"/>
          </p:cNvSpPr>
          <p:nvPr>
            <p:ph type="ftr" sz="quarter" idx="11"/>
          </p:nvPr>
        </p:nvSpPr>
        <p:spPr/>
        <p:txBody>
          <a:bodyPr/>
          <a:lstStyle/>
          <a:p>
            <a:r>
              <a:rPr lang="en-US"/>
              <a:t>Verilog</a:t>
            </a:r>
            <a:endParaRPr lang="en-US" dirty="0"/>
          </a:p>
        </p:txBody>
      </p:sp>
      <p:sp>
        <p:nvSpPr>
          <p:cNvPr id="5" name="object 5"/>
          <p:cNvSpPr txBox="1"/>
          <p:nvPr/>
        </p:nvSpPr>
        <p:spPr>
          <a:xfrm>
            <a:off x="9360588" y="6086017"/>
            <a:ext cx="226428" cy="327242"/>
          </a:xfrm>
          <a:prstGeom prst="rect">
            <a:avLst/>
          </a:prstGeom>
        </p:spPr>
        <p:txBody>
          <a:bodyPr vert="horz" wrap="square" lIns="0" tIns="11403" rIns="0" bIns="0" rtlCol="0">
            <a:spAutoFit/>
          </a:bodyPr>
          <a:lstStyle/>
          <a:p>
            <a:pPr marL="32579">
              <a:spcBef>
                <a:spcPts val="90"/>
              </a:spcBef>
            </a:pPr>
            <a:fld id="{81D60167-4931-47E6-BA6A-407CBD079E47}" type="slidenum">
              <a:rPr sz="1026" dirty="0">
                <a:latin typeface="Tahoma"/>
                <a:cs typeface="Tahoma"/>
              </a:rPr>
              <a:pPr marL="32579">
                <a:spcBef>
                  <a:spcPts val="90"/>
                </a:spcBef>
              </a:pPr>
              <a:t>91</a:t>
            </a:fld>
            <a:endParaRPr sz="1026">
              <a:latin typeface="Tahoma"/>
              <a:cs typeface="Tahoma"/>
            </a:endParaRPr>
          </a:p>
        </p:txBody>
      </p:sp>
    </p:spTree>
    <p:extLst>
      <p:ext uri="{BB962C8B-B14F-4D97-AF65-F5344CB8AC3E}">
        <p14:creationId xmlns:p14="http://schemas.microsoft.com/office/powerpoint/2010/main" val="10690845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A Full Adder Example</a:t>
            </a:r>
            <a:endParaRPr lang="zh-TW" altLang="en-US" dirty="0"/>
          </a:p>
        </p:txBody>
      </p:sp>
      <p:sp>
        <p:nvSpPr>
          <p:cNvPr id="4" name="投影片編號版面配置區 3"/>
          <p:cNvSpPr>
            <a:spLocks noGrp="1"/>
          </p:cNvSpPr>
          <p:nvPr>
            <p:ph type="sldNum" sz="quarter" idx="12"/>
          </p:nvPr>
        </p:nvSpPr>
        <p:spPr/>
        <p:txBody>
          <a:bodyPr/>
          <a:lstStyle/>
          <a:p>
            <a:fld id="{F8DA664E-8A0E-4595-B90C-C3432E52D5CB}" type="slidenum">
              <a:rPr lang="en-US" altLang="zh-TW" smtClean="0"/>
              <a:pPr/>
              <a:t>92</a:t>
            </a:fld>
            <a:endParaRPr lang="en-US" altLang="zh-TW"/>
          </a:p>
        </p:txBody>
      </p:sp>
      <p:pic>
        <p:nvPicPr>
          <p:cNvPr id="6" name="Picture 3" descr="gatelevel_of_a_full_adder"/>
          <p:cNvPicPr>
            <a:picLocks noChangeAspect="1" noChangeArrowheads="1"/>
          </p:cNvPicPr>
          <p:nvPr/>
        </p:nvPicPr>
        <p:blipFill>
          <a:blip r:embed="rId2" cstate="print"/>
          <a:srcRect/>
          <a:stretch>
            <a:fillRect/>
          </a:stretch>
        </p:blipFill>
        <p:spPr bwMode="auto">
          <a:xfrm>
            <a:off x="6167563" y="1149953"/>
            <a:ext cx="4105275" cy="2738437"/>
          </a:xfrm>
          <a:prstGeom prst="rect">
            <a:avLst/>
          </a:prstGeom>
          <a:noFill/>
        </p:spPr>
      </p:pic>
      <p:sp>
        <p:nvSpPr>
          <p:cNvPr id="7" name="Text Box 4"/>
          <p:cNvSpPr txBox="1">
            <a:spLocks noChangeArrowheads="1"/>
          </p:cNvSpPr>
          <p:nvPr/>
        </p:nvSpPr>
        <p:spPr bwMode="auto">
          <a:xfrm>
            <a:off x="1847528" y="1196752"/>
            <a:ext cx="3999813" cy="3616824"/>
          </a:xfrm>
          <a:prstGeom prst="rect">
            <a:avLst/>
          </a:prstGeom>
          <a:noFill/>
          <a:ln w="9525">
            <a:noFill/>
            <a:miter lim="800000"/>
            <a:headEnd/>
            <a:tailEnd/>
          </a:ln>
          <a:effectLst/>
        </p:spPr>
        <p:txBody>
          <a:bodyPr wrap="none">
            <a:spAutoFit/>
          </a:bodyPr>
          <a:lstStyle/>
          <a:p>
            <a:pPr algn="l" eaLnBrk="0" hangingPunct="0">
              <a:lnSpc>
                <a:spcPct val="120000"/>
              </a:lnSpc>
            </a:pPr>
            <a:r>
              <a:rPr lang="en-US" altLang="zh-TW" sz="1600" b="1" dirty="0">
                <a:latin typeface="Consolas" panose="020B0609020204030204" pitchFamily="49" charset="0"/>
                <a:ea typeface="AT MingLight" pitchFamily="49" charset="-120"/>
              </a:rPr>
              <a:t>module </a:t>
            </a:r>
            <a:r>
              <a:rPr lang="en-US" altLang="zh-TW" sz="1600" b="1" dirty="0" err="1">
                <a:latin typeface="Consolas" panose="020B0609020204030204" pitchFamily="49" charset="0"/>
                <a:ea typeface="AT MingLight" pitchFamily="49" charset="-120"/>
              </a:rPr>
              <a:t>fadder</a:t>
            </a:r>
            <a:r>
              <a:rPr lang="en-US" altLang="zh-TW" sz="1600" b="1" dirty="0">
                <a:latin typeface="Consolas" panose="020B0609020204030204" pitchFamily="49" charset="0"/>
                <a:ea typeface="AT MingLight" pitchFamily="49" charset="-120"/>
              </a:rPr>
              <a:t> (</a:t>
            </a:r>
            <a:r>
              <a:rPr lang="en-US" altLang="zh-TW" sz="1600" b="1" dirty="0" err="1">
                <a:latin typeface="Consolas" panose="020B0609020204030204" pitchFamily="49" charset="0"/>
                <a:ea typeface="AT MingLight" pitchFamily="49" charset="-120"/>
              </a:rPr>
              <a:t>sum,cout,a,b,ci</a:t>
            </a:r>
            <a:r>
              <a:rPr lang="en-US" altLang="zh-TW" sz="1600" b="1" dirty="0">
                <a:latin typeface="Consolas" panose="020B0609020204030204" pitchFamily="49" charset="0"/>
                <a:ea typeface="AT MingLight" pitchFamily="49" charset="-120"/>
              </a:rPr>
              <a:t>);</a:t>
            </a:r>
          </a:p>
          <a:p>
            <a:pPr algn="l" eaLnBrk="0" hangingPunct="0">
              <a:lnSpc>
                <a:spcPct val="120000"/>
              </a:lnSpc>
            </a:pPr>
            <a:r>
              <a:rPr lang="en-US" altLang="zh-TW" sz="1600" b="1" dirty="0">
                <a:latin typeface="Consolas" panose="020B0609020204030204" pitchFamily="49" charset="0"/>
                <a:ea typeface="AT MingLight" pitchFamily="49" charset="-120"/>
              </a:rPr>
              <a:t>  //port declaration</a:t>
            </a:r>
          </a:p>
          <a:p>
            <a:pPr algn="l" eaLnBrk="0" hangingPunct="0">
              <a:lnSpc>
                <a:spcPct val="120000"/>
              </a:lnSpc>
            </a:pPr>
            <a:r>
              <a:rPr lang="en-US" altLang="zh-TW" sz="1600" b="1" dirty="0">
                <a:latin typeface="Consolas" panose="020B0609020204030204" pitchFamily="49" charset="0"/>
                <a:ea typeface="AT MingLight" pitchFamily="49" charset="-120"/>
              </a:rPr>
              <a:t>  output sum, </a:t>
            </a:r>
            <a:r>
              <a:rPr lang="en-US" altLang="zh-TW" sz="1600" b="1" dirty="0" err="1">
                <a:latin typeface="Consolas" panose="020B0609020204030204" pitchFamily="49" charset="0"/>
                <a:ea typeface="AT MingLight" pitchFamily="49" charset="-120"/>
              </a:rPr>
              <a:t>cout</a:t>
            </a:r>
            <a:r>
              <a:rPr lang="en-US" altLang="zh-TW" sz="1600" b="1" dirty="0">
                <a:latin typeface="Consolas" panose="020B0609020204030204" pitchFamily="49" charset="0"/>
                <a:ea typeface="AT MingLight" pitchFamily="49" charset="-120"/>
              </a:rPr>
              <a:t>;</a:t>
            </a:r>
          </a:p>
          <a:p>
            <a:pPr algn="l" eaLnBrk="0" hangingPunct="0">
              <a:lnSpc>
                <a:spcPct val="120000"/>
              </a:lnSpc>
            </a:pPr>
            <a:r>
              <a:rPr lang="en-US" altLang="zh-TW" sz="1600" b="1" dirty="0">
                <a:latin typeface="Consolas" panose="020B0609020204030204" pitchFamily="49" charset="0"/>
                <a:ea typeface="AT MingLight" pitchFamily="49" charset="-120"/>
              </a:rPr>
              <a:t>  input  a, b, </a:t>
            </a:r>
            <a:r>
              <a:rPr lang="en-US" altLang="zh-TW" sz="1600" b="1" dirty="0" err="1">
                <a:latin typeface="Consolas" panose="020B0609020204030204" pitchFamily="49" charset="0"/>
                <a:ea typeface="AT MingLight" pitchFamily="49" charset="-120"/>
              </a:rPr>
              <a:t>ci</a:t>
            </a:r>
            <a:r>
              <a:rPr lang="en-US" altLang="zh-TW" sz="1600" b="1" dirty="0">
                <a:latin typeface="Consolas" panose="020B0609020204030204" pitchFamily="49" charset="0"/>
                <a:ea typeface="AT MingLight" pitchFamily="49" charset="-120"/>
              </a:rPr>
              <a:t>;</a:t>
            </a:r>
          </a:p>
          <a:p>
            <a:pPr algn="l" eaLnBrk="0" hangingPunct="0">
              <a:lnSpc>
                <a:spcPct val="120000"/>
              </a:lnSpc>
            </a:pPr>
            <a:r>
              <a:rPr lang="en-US" altLang="zh-TW" sz="1600" b="1" dirty="0">
                <a:latin typeface="Consolas" panose="020B0609020204030204" pitchFamily="49" charset="0"/>
                <a:ea typeface="AT MingLight" pitchFamily="49" charset="-120"/>
              </a:rPr>
              <a:t>     </a:t>
            </a:r>
          </a:p>
          <a:p>
            <a:pPr algn="l" eaLnBrk="0" hangingPunct="0">
              <a:lnSpc>
                <a:spcPct val="120000"/>
              </a:lnSpc>
            </a:pPr>
            <a:r>
              <a:rPr lang="en-US" altLang="zh-TW" sz="1600" b="1" dirty="0">
                <a:latin typeface="Consolas" panose="020B0609020204030204" pitchFamily="49" charset="0"/>
                <a:ea typeface="AT MingLight" pitchFamily="49" charset="-120"/>
              </a:rPr>
              <a:t>  //</a:t>
            </a:r>
            <a:r>
              <a:rPr lang="en-US" altLang="zh-TW" sz="1600" b="1" dirty="0" err="1">
                <a:latin typeface="Consolas" panose="020B0609020204030204" pitchFamily="49" charset="0"/>
                <a:ea typeface="AT MingLight" pitchFamily="49" charset="-120"/>
              </a:rPr>
              <a:t>netlist</a:t>
            </a:r>
            <a:r>
              <a:rPr lang="en-US" altLang="zh-TW" sz="1600" b="1" dirty="0">
                <a:latin typeface="Consolas" panose="020B0609020204030204" pitchFamily="49" charset="0"/>
                <a:ea typeface="AT MingLight" pitchFamily="49" charset="-120"/>
              </a:rPr>
              <a:t> declaration</a:t>
            </a:r>
          </a:p>
          <a:p>
            <a:pPr algn="l" eaLnBrk="0" hangingPunct="0">
              <a:lnSpc>
                <a:spcPct val="120000"/>
              </a:lnSpc>
            </a:pPr>
            <a:r>
              <a:rPr lang="en-US" altLang="zh-TW" sz="1600" b="1" dirty="0">
                <a:latin typeface="Consolas" panose="020B0609020204030204" pitchFamily="49" charset="0"/>
                <a:ea typeface="AT MingLight" pitchFamily="49" charset="-120"/>
              </a:rPr>
              <a:t>  </a:t>
            </a:r>
            <a:r>
              <a:rPr lang="en-US" altLang="zh-TW" sz="1600" b="1" dirty="0" err="1">
                <a:latin typeface="Consolas" panose="020B0609020204030204" pitchFamily="49" charset="0"/>
                <a:ea typeface="AT MingLight" pitchFamily="49" charset="-120"/>
              </a:rPr>
              <a:t>xor</a:t>
            </a:r>
            <a:r>
              <a:rPr lang="en-US" altLang="zh-TW" sz="1600" b="1" dirty="0">
                <a:latin typeface="Consolas" panose="020B0609020204030204" pitchFamily="49" charset="0"/>
                <a:ea typeface="AT MingLight" pitchFamily="49" charset="-120"/>
              </a:rPr>
              <a:t> u0 (sum, a, b, </a:t>
            </a:r>
            <a:r>
              <a:rPr lang="en-US" altLang="zh-TW" sz="1600" b="1" dirty="0" err="1">
                <a:latin typeface="Consolas" panose="020B0609020204030204" pitchFamily="49" charset="0"/>
                <a:ea typeface="AT MingLight" pitchFamily="49" charset="-120"/>
              </a:rPr>
              <a:t>ci</a:t>
            </a:r>
            <a:r>
              <a:rPr lang="en-US" altLang="zh-TW" sz="1600" b="1" dirty="0">
                <a:latin typeface="Consolas" panose="020B0609020204030204" pitchFamily="49" charset="0"/>
                <a:ea typeface="AT MingLight" pitchFamily="49" charset="-120"/>
              </a:rPr>
              <a:t>);</a:t>
            </a:r>
          </a:p>
          <a:p>
            <a:pPr algn="l" eaLnBrk="0" hangingPunct="0">
              <a:lnSpc>
                <a:spcPct val="120000"/>
              </a:lnSpc>
            </a:pPr>
            <a:r>
              <a:rPr lang="en-US" altLang="zh-TW" sz="1600" b="1" dirty="0">
                <a:latin typeface="Consolas" panose="020B0609020204030204" pitchFamily="49" charset="0"/>
                <a:ea typeface="AT MingLight" pitchFamily="49" charset="-120"/>
              </a:rPr>
              <a:t>  and u1 (net1, a, b);</a:t>
            </a:r>
          </a:p>
          <a:p>
            <a:pPr algn="l" eaLnBrk="0" hangingPunct="0">
              <a:lnSpc>
                <a:spcPct val="120000"/>
              </a:lnSpc>
            </a:pPr>
            <a:r>
              <a:rPr lang="en-US" altLang="zh-TW" sz="1600" b="1" dirty="0">
                <a:latin typeface="Consolas" panose="020B0609020204030204" pitchFamily="49" charset="0"/>
                <a:ea typeface="AT MingLight" pitchFamily="49" charset="-120"/>
              </a:rPr>
              <a:t>  and u2 (net2, b, </a:t>
            </a:r>
            <a:r>
              <a:rPr lang="en-US" altLang="zh-TW" sz="1600" b="1" dirty="0" err="1">
                <a:latin typeface="Consolas" panose="020B0609020204030204" pitchFamily="49" charset="0"/>
                <a:ea typeface="AT MingLight" pitchFamily="49" charset="-120"/>
              </a:rPr>
              <a:t>ci</a:t>
            </a:r>
            <a:r>
              <a:rPr lang="en-US" altLang="zh-TW" sz="1600" b="1" dirty="0">
                <a:latin typeface="Consolas" panose="020B0609020204030204" pitchFamily="49" charset="0"/>
                <a:ea typeface="AT MingLight" pitchFamily="49" charset="-120"/>
              </a:rPr>
              <a:t>);</a:t>
            </a:r>
          </a:p>
          <a:p>
            <a:pPr algn="l" eaLnBrk="0" hangingPunct="0">
              <a:lnSpc>
                <a:spcPct val="120000"/>
              </a:lnSpc>
            </a:pPr>
            <a:r>
              <a:rPr lang="en-US" altLang="zh-TW" sz="1600" b="1" dirty="0">
                <a:latin typeface="Consolas" panose="020B0609020204030204" pitchFamily="49" charset="0"/>
                <a:ea typeface="AT MingLight" pitchFamily="49" charset="-120"/>
              </a:rPr>
              <a:t>  and u3 (net3, </a:t>
            </a:r>
            <a:r>
              <a:rPr lang="en-US" altLang="zh-TW" sz="1600" b="1" dirty="0" err="1">
                <a:latin typeface="Consolas" panose="020B0609020204030204" pitchFamily="49" charset="0"/>
                <a:ea typeface="AT MingLight" pitchFamily="49" charset="-120"/>
              </a:rPr>
              <a:t>ci</a:t>
            </a:r>
            <a:r>
              <a:rPr lang="en-US" altLang="zh-TW" sz="1600" b="1" dirty="0">
                <a:latin typeface="Consolas" panose="020B0609020204030204" pitchFamily="49" charset="0"/>
                <a:ea typeface="AT MingLight" pitchFamily="49" charset="-120"/>
              </a:rPr>
              <a:t>, a);</a:t>
            </a:r>
          </a:p>
          <a:p>
            <a:pPr algn="l" eaLnBrk="0" hangingPunct="0">
              <a:lnSpc>
                <a:spcPct val="120000"/>
              </a:lnSpc>
            </a:pPr>
            <a:r>
              <a:rPr lang="en-US" altLang="zh-TW" sz="1600" b="1" dirty="0">
                <a:latin typeface="Consolas" panose="020B0609020204030204" pitchFamily="49" charset="0"/>
                <a:ea typeface="AT MingLight" pitchFamily="49" charset="-120"/>
              </a:rPr>
              <a:t>  or  u4 (</a:t>
            </a:r>
            <a:r>
              <a:rPr lang="en-US" altLang="zh-TW" sz="1600" b="1" dirty="0" err="1">
                <a:latin typeface="Consolas" panose="020B0609020204030204" pitchFamily="49" charset="0"/>
                <a:ea typeface="AT MingLight" pitchFamily="49" charset="-120"/>
              </a:rPr>
              <a:t>cout</a:t>
            </a:r>
            <a:r>
              <a:rPr lang="en-US" altLang="zh-TW" sz="1600" b="1" dirty="0">
                <a:latin typeface="Consolas" panose="020B0609020204030204" pitchFamily="49" charset="0"/>
                <a:ea typeface="AT MingLight" pitchFamily="49" charset="-120"/>
              </a:rPr>
              <a:t>, net1, net2, net3);</a:t>
            </a:r>
          </a:p>
          <a:p>
            <a:pPr algn="l" eaLnBrk="0" hangingPunct="0">
              <a:lnSpc>
                <a:spcPct val="120000"/>
              </a:lnSpc>
            </a:pPr>
            <a:r>
              <a:rPr lang="en-US" altLang="zh-TW" sz="1600" b="1" dirty="0" err="1">
                <a:latin typeface="Consolas" panose="020B0609020204030204" pitchFamily="49" charset="0"/>
                <a:ea typeface="AT MingLight" pitchFamily="49" charset="-120"/>
              </a:rPr>
              <a:t>endmodule</a:t>
            </a:r>
            <a:endParaRPr lang="en-US" altLang="zh-TW" sz="1600" b="1" dirty="0">
              <a:latin typeface="Consolas" panose="020B0609020204030204" pitchFamily="49" charset="0"/>
              <a:ea typeface="AT MingLight" pitchFamily="49" charset="-120"/>
            </a:endParaRPr>
          </a:p>
        </p:txBody>
      </p:sp>
      <p:sp>
        <p:nvSpPr>
          <p:cNvPr id="8" name="Rectangle 7"/>
          <p:cNvSpPr>
            <a:spLocks noChangeArrowheads="1"/>
          </p:cNvSpPr>
          <p:nvPr/>
        </p:nvSpPr>
        <p:spPr bwMode="auto">
          <a:xfrm>
            <a:off x="1774504" y="2724796"/>
            <a:ext cx="4537075" cy="1800225"/>
          </a:xfrm>
          <a:prstGeom prst="rect">
            <a:avLst/>
          </a:prstGeom>
          <a:noFill/>
          <a:ln w="25400" algn="ctr">
            <a:solidFill>
              <a:srgbClr val="3399FF"/>
            </a:solidFill>
            <a:miter lim="800000"/>
            <a:headEnd/>
            <a:tailEnd/>
          </a:ln>
          <a:effectLst/>
        </p:spPr>
        <p:txBody>
          <a:bodyPr wrap="none" anchor="ctr"/>
          <a:lstStyle/>
          <a:p>
            <a:endParaRPr lang="zh-TW" altLang="en-US"/>
          </a:p>
        </p:txBody>
      </p:sp>
      <p:sp>
        <p:nvSpPr>
          <p:cNvPr id="10" name="文字方塊 9"/>
          <p:cNvSpPr txBox="1"/>
          <p:nvPr/>
        </p:nvSpPr>
        <p:spPr>
          <a:xfrm>
            <a:off x="5591499" y="5070322"/>
            <a:ext cx="3863617" cy="369332"/>
          </a:xfrm>
          <a:prstGeom prst="rect">
            <a:avLst/>
          </a:prstGeom>
          <a:noFill/>
          <a:ln w="12700">
            <a:solidFill>
              <a:srgbClr val="0000FF"/>
            </a:solidFill>
          </a:ln>
        </p:spPr>
        <p:txBody>
          <a:bodyPr wrap="square" rtlCol="0">
            <a:spAutoFit/>
          </a:bodyPr>
          <a:lstStyle/>
          <a:p>
            <a:pPr algn="l"/>
            <a:r>
              <a:rPr lang="en-US" altLang="zh-TW" dirty="0">
                <a:solidFill>
                  <a:srgbClr val="FF0000"/>
                </a:solidFill>
              </a:rPr>
              <a:t>assign </a:t>
            </a:r>
            <a:r>
              <a:rPr lang="en-US" altLang="zh-TW" b="1" dirty="0">
                <a:solidFill>
                  <a:srgbClr val="FF0000"/>
                </a:solidFill>
              </a:rPr>
              <a:t>{</a:t>
            </a:r>
            <a:r>
              <a:rPr lang="en-US" altLang="zh-TW" b="1" dirty="0" err="1">
                <a:solidFill>
                  <a:srgbClr val="FF0000"/>
                </a:solidFill>
              </a:rPr>
              <a:t>cout</a:t>
            </a:r>
            <a:r>
              <a:rPr lang="en-US" altLang="zh-TW" b="1" dirty="0">
                <a:solidFill>
                  <a:srgbClr val="FF0000"/>
                </a:solidFill>
              </a:rPr>
              <a:t>, sum} = a + b + </a:t>
            </a:r>
            <a:r>
              <a:rPr lang="en-US" altLang="zh-TW" b="1" dirty="0" err="1">
                <a:solidFill>
                  <a:srgbClr val="FF0000"/>
                </a:solidFill>
              </a:rPr>
              <a:t>ci</a:t>
            </a:r>
            <a:r>
              <a:rPr lang="en-US" altLang="zh-TW" b="1" dirty="0">
                <a:solidFill>
                  <a:srgbClr val="FF0000"/>
                </a:solidFill>
              </a:rPr>
              <a:t>;</a:t>
            </a:r>
            <a:endParaRPr lang="zh-TW" altLang="en-US" b="1" dirty="0">
              <a:solidFill>
                <a:srgbClr val="FF0000"/>
              </a:solidFill>
            </a:endParaRPr>
          </a:p>
        </p:txBody>
      </p:sp>
      <p:sp>
        <p:nvSpPr>
          <p:cNvPr id="11" name="向下箭號 10"/>
          <p:cNvSpPr/>
          <p:nvPr/>
        </p:nvSpPr>
        <p:spPr bwMode="auto">
          <a:xfrm>
            <a:off x="6167562" y="4534328"/>
            <a:ext cx="216024" cy="504056"/>
          </a:xfrm>
          <a:prstGeom prst="downArrow">
            <a:avLst/>
          </a:prstGeom>
          <a:noFill/>
          <a:ln w="25400" cap="flat" cmpd="sng" algn="ctr">
            <a:solidFill>
              <a:srgbClr val="0000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kumimoji="1" lang="zh-TW" altLang="en-US" sz="2000">
              <a:latin typeface="Arial" charset="0"/>
              <a:ea typeface="新細明體" pitchFamily="18" charset="-120"/>
            </a:endParaRPr>
          </a:p>
        </p:txBody>
      </p:sp>
      <p:sp>
        <p:nvSpPr>
          <p:cNvPr id="3" name="文字方塊 2">
            <a:extLst>
              <a:ext uri="{FF2B5EF4-FFF2-40B4-BE49-F238E27FC236}">
                <a16:creationId xmlns:a16="http://schemas.microsoft.com/office/drawing/2014/main" id="{38C89A87-5DC2-B1F8-E358-FECA2C4792C7}"/>
              </a:ext>
            </a:extLst>
          </p:cNvPr>
          <p:cNvSpPr txBox="1"/>
          <p:nvPr/>
        </p:nvSpPr>
        <p:spPr>
          <a:xfrm>
            <a:off x="1487488" y="6021288"/>
            <a:ext cx="9176423" cy="646331"/>
          </a:xfrm>
          <a:prstGeom prst="rect">
            <a:avLst/>
          </a:prstGeom>
          <a:noFill/>
        </p:spPr>
        <p:txBody>
          <a:bodyPr wrap="none" rtlCol="0">
            <a:spAutoFit/>
          </a:bodyPr>
          <a:lstStyle/>
          <a:p>
            <a:r>
              <a:rPr lang="en-US" altLang="zh-TW" dirty="0"/>
              <a:t>Use gate level to design combinational logic=&gt; for synthesized netlist, not recommended for RTL</a:t>
            </a:r>
          </a:p>
          <a:p>
            <a:r>
              <a:rPr lang="en-US" altLang="zh-TW" dirty="0"/>
              <a:t>RTL: use module instances</a:t>
            </a:r>
            <a:endParaRPr lang="zh-TW" altLang="en-US" dirty="0"/>
          </a:p>
        </p:txBody>
      </p:sp>
    </p:spTree>
    <p:extLst>
      <p:ext uri="{BB962C8B-B14F-4D97-AF65-F5344CB8AC3E}">
        <p14:creationId xmlns:p14="http://schemas.microsoft.com/office/powerpoint/2010/main" val="25100378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C6D1F02-D2AE-6B49-8806-10AF1B58D0FB}"/>
              </a:ext>
            </a:extLst>
          </p:cNvPr>
          <p:cNvSpPr>
            <a:spLocks noGrp="1"/>
          </p:cNvSpPr>
          <p:nvPr>
            <p:ph type="title"/>
          </p:nvPr>
        </p:nvSpPr>
        <p:spPr/>
        <p:txBody>
          <a:bodyPr/>
          <a:lstStyle/>
          <a:p>
            <a:r>
              <a:rPr lang="en-US" dirty="0"/>
              <a:t>Verilog Expressions and Operators</a:t>
            </a:r>
          </a:p>
        </p:txBody>
      </p:sp>
      <p:sp>
        <p:nvSpPr>
          <p:cNvPr id="5" name="文字版面配置區 4">
            <a:extLst>
              <a:ext uri="{FF2B5EF4-FFF2-40B4-BE49-F238E27FC236}">
                <a16:creationId xmlns:a16="http://schemas.microsoft.com/office/drawing/2014/main" id="{F00D229F-97BD-4FA9-65F9-0561B051AEB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573265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Operators Precedence</a:t>
            </a:r>
            <a:endParaRPr lang="zh-TW" altLang="en-US" dirty="0"/>
          </a:p>
        </p:txBody>
      </p:sp>
      <p:graphicFrame>
        <p:nvGraphicFramePr>
          <p:cNvPr id="4" name="Content Placeholder 3"/>
          <p:cNvGraphicFramePr>
            <a:graphicFrameLocks noGrp="1"/>
          </p:cNvGraphicFramePr>
          <p:nvPr>
            <p:ph idx="1"/>
          </p:nvPr>
        </p:nvGraphicFramePr>
        <p:xfrm>
          <a:off x="695400" y="1156495"/>
          <a:ext cx="10999461" cy="5257800"/>
        </p:xfrm>
        <a:graphic>
          <a:graphicData uri="http://schemas.openxmlformats.org/drawingml/2006/table">
            <a:tbl>
              <a:tblPr firstRow="1" bandRow="1">
                <a:tableStyleId>{912C8C85-51F0-491E-9774-3900AFEF0FD7}</a:tableStyleId>
              </a:tblPr>
              <a:tblGrid>
                <a:gridCol w="3666487">
                  <a:extLst>
                    <a:ext uri="{9D8B030D-6E8A-4147-A177-3AD203B41FA5}">
                      <a16:colId xmlns:a16="http://schemas.microsoft.com/office/drawing/2014/main" val="20000"/>
                    </a:ext>
                  </a:extLst>
                </a:gridCol>
                <a:gridCol w="3666487">
                  <a:extLst>
                    <a:ext uri="{9D8B030D-6E8A-4147-A177-3AD203B41FA5}">
                      <a16:colId xmlns:a16="http://schemas.microsoft.com/office/drawing/2014/main" val="20001"/>
                    </a:ext>
                  </a:extLst>
                </a:gridCol>
                <a:gridCol w="3666487">
                  <a:extLst>
                    <a:ext uri="{9D8B030D-6E8A-4147-A177-3AD203B41FA5}">
                      <a16:colId xmlns:a16="http://schemas.microsoft.com/office/drawing/2014/main" val="20002"/>
                    </a:ext>
                  </a:extLst>
                </a:gridCol>
              </a:tblGrid>
              <a:tr h="302868">
                <a:tc>
                  <a:txBody>
                    <a:bodyPr/>
                    <a:lstStyle/>
                    <a:p>
                      <a:r>
                        <a:rPr lang="en-US" altLang="zh-TW" sz="2000" dirty="0">
                          <a:latin typeface="Arial Unicode MS" pitchFamily="34" charset="-120"/>
                          <a:ea typeface="Arial Unicode MS" pitchFamily="34" charset="-120"/>
                          <a:cs typeface="Arial Unicode MS" pitchFamily="34" charset="-120"/>
                        </a:rPr>
                        <a:t>Operator</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Property</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0"/>
                  </a:ext>
                </a:extLst>
              </a:tr>
              <a:tr h="517806">
                <a:tc>
                  <a:txBody>
                    <a:bodyPr/>
                    <a:lstStyle/>
                    <a:p>
                      <a:r>
                        <a:rPr lang="en-US" altLang="zh-TW" sz="2000" dirty="0">
                          <a:latin typeface="Arial Unicode MS" pitchFamily="34" charset="-120"/>
                          <a:ea typeface="Arial Unicode MS" pitchFamily="34" charset="-120"/>
                          <a:cs typeface="Arial Unicode MS" pitchFamily="34" charset="-120"/>
                        </a:rPr>
                        <a:t>Arithmetic</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Courier New" pitchFamily="49" charset="0"/>
                          <a:ea typeface="Arial Unicode MS" pitchFamily="34" charset="-120"/>
                          <a:cs typeface="Courier New" pitchFamily="49" charset="0"/>
                        </a:rPr>
                        <a:t>+, -,</a:t>
                      </a:r>
                      <a:r>
                        <a:rPr lang="en-US" altLang="zh-TW" sz="2000" baseline="0" dirty="0">
                          <a:latin typeface="Courier New" pitchFamily="49" charset="0"/>
                          <a:ea typeface="Arial Unicode MS" pitchFamily="34" charset="-120"/>
                          <a:cs typeface="Courier New"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baseline="0" dirty="0">
                          <a:latin typeface="Courier New" pitchFamily="49" charset="0"/>
                          <a:ea typeface="Arial Unicode MS" pitchFamily="34" charset="-120"/>
                          <a:cs typeface="Courier New" pitchFamily="49" charset="0"/>
                        </a:rPr>
                        <a:t>/, %</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endParaRPr lang="en-US" altLang="zh-TW"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1"/>
                  </a:ext>
                </a:extLst>
              </a:tr>
              <a:tr h="302868">
                <a:tc>
                  <a:txBody>
                    <a:bodyPr/>
                    <a:lstStyle/>
                    <a:p>
                      <a:r>
                        <a:rPr lang="en-US" altLang="zh-TW" sz="2000" dirty="0">
                          <a:latin typeface="Arial Unicode MS" pitchFamily="34" charset="-120"/>
                          <a:ea typeface="Arial Unicode MS" pitchFamily="34" charset="-120"/>
                          <a:cs typeface="Arial Unicode MS" pitchFamily="34" charset="-120"/>
                        </a:rPr>
                        <a:t>Relational</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&lt;, &gt;, &lt;=,</a:t>
                      </a:r>
                      <a:r>
                        <a:rPr lang="en-US" altLang="zh-TW" sz="2000" baseline="0" dirty="0">
                          <a:latin typeface="Courier New" pitchFamily="49" charset="0"/>
                          <a:ea typeface="Arial Unicode MS" pitchFamily="34" charset="-120"/>
                          <a:cs typeface="Courier New" pitchFamily="49" charset="0"/>
                        </a:rPr>
                        <a:t> &gt;=</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2"/>
                  </a:ext>
                </a:extLst>
              </a:tr>
              <a:tr h="732744">
                <a:tc>
                  <a:txBody>
                    <a:bodyPr/>
                    <a:lstStyle/>
                    <a:p>
                      <a:r>
                        <a:rPr lang="en-US" altLang="zh-TW" sz="2000" dirty="0">
                          <a:latin typeface="Arial Unicode MS" pitchFamily="34" charset="-120"/>
                          <a:ea typeface="Arial Unicode MS" pitchFamily="34" charset="-120"/>
                          <a:cs typeface="Arial Unicode MS" pitchFamily="34" charset="-120"/>
                        </a:rPr>
                        <a:t>Equality</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solidFill>
                            <a:srgbClr val="FF0000"/>
                          </a:solidFill>
                          <a:latin typeface="Courier New" pitchFamily="49" charset="0"/>
                          <a:ea typeface="Arial Unicode MS" pitchFamily="34" charset="-120"/>
                          <a:cs typeface="Courier New"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Courier New" pitchFamily="49" charset="0"/>
                        <a:ea typeface="Arial Unicode MS" pitchFamily="34" charset="-120"/>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Courier New" pitchFamily="49" charset="0"/>
                          <a:ea typeface="Arial Unicode MS" pitchFamily="34" charset="-120"/>
                          <a:cs typeface="Courier New" pitchFamily="49" charset="0"/>
                        </a:rPr>
                        <a:t>==, !=</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Including x, z comparison, for test</a:t>
                      </a:r>
                      <a:r>
                        <a:rPr lang="en-US" altLang="zh-TW" sz="2000" baseline="0" dirty="0">
                          <a:latin typeface="Arial Unicode MS" pitchFamily="34" charset="-120"/>
                          <a:ea typeface="Arial Unicode MS" pitchFamily="34" charset="-120"/>
                          <a:cs typeface="Arial Unicode MS" pitchFamily="34" charset="-120"/>
                        </a:rPr>
                        <a:t> bench only</a:t>
                      </a:r>
                    </a:p>
                    <a:p>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3"/>
                  </a:ext>
                </a:extLst>
              </a:tr>
              <a:tr h="302868">
                <a:tc>
                  <a:txBody>
                    <a:bodyPr/>
                    <a:lstStyle/>
                    <a:p>
                      <a:r>
                        <a:rPr lang="en-US" altLang="zh-TW" sz="2000" dirty="0">
                          <a:latin typeface="Arial Unicode MS" pitchFamily="34" charset="-120"/>
                          <a:ea typeface="Arial Unicode MS" pitchFamily="34" charset="-120"/>
                          <a:cs typeface="Arial Unicode MS" pitchFamily="34" charset="-120"/>
                        </a:rPr>
                        <a:t>Logic </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 &amp;&amp;, ||</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solidFill>
                            <a:srgbClr val="FF0000"/>
                          </a:solidFill>
                          <a:latin typeface="Arial Unicode MS" pitchFamily="34" charset="-120"/>
                          <a:ea typeface="Arial Unicode MS" pitchFamily="34" charset="-120"/>
                          <a:cs typeface="Arial Unicode MS" pitchFamily="34" charset="-120"/>
                        </a:rPr>
                        <a:t>True or false (1 or 0) (1bit)</a:t>
                      </a:r>
                      <a:endParaRPr lang="zh-TW" altLang="en-US" sz="2000" dirty="0">
                        <a:solidFill>
                          <a:srgbClr val="FF0000"/>
                        </a:solidFill>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4"/>
                  </a:ext>
                </a:extLst>
              </a:tr>
              <a:tr h="302868">
                <a:tc>
                  <a:txBody>
                    <a:bodyPr/>
                    <a:lstStyle/>
                    <a:p>
                      <a:r>
                        <a:rPr lang="en-US" altLang="zh-TW" sz="2000" dirty="0">
                          <a:solidFill>
                            <a:srgbClr val="FF0000"/>
                          </a:solidFill>
                          <a:latin typeface="Arial Unicode MS" pitchFamily="34" charset="-120"/>
                          <a:ea typeface="Arial Unicode MS" pitchFamily="34" charset="-120"/>
                          <a:cs typeface="Arial Unicode MS" pitchFamily="34" charset="-120"/>
                        </a:rPr>
                        <a:t>Bitwise</a:t>
                      </a:r>
                      <a:endParaRPr lang="zh-TW" altLang="en-US" sz="2000" dirty="0">
                        <a:solidFill>
                          <a:srgbClr val="FF0000"/>
                        </a:solidFill>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 &amp;, |, ^, ~^, ^~</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Multi-bit (&gt;=1 bit)</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5"/>
                  </a:ext>
                </a:extLst>
              </a:tr>
              <a:tr h="302868">
                <a:tc>
                  <a:txBody>
                    <a:bodyPr/>
                    <a:lstStyle/>
                    <a:p>
                      <a:r>
                        <a:rPr lang="en-US" altLang="zh-TW" sz="2000" dirty="0">
                          <a:latin typeface="Arial Unicode MS" pitchFamily="34" charset="-120"/>
                          <a:ea typeface="Arial Unicode MS" pitchFamily="34" charset="-120"/>
                          <a:cs typeface="Arial Unicode MS" pitchFamily="34" charset="-120"/>
                        </a:rPr>
                        <a:t>Reduction</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&amp;, ~&amp;, |, ~|, ^, ~^, ^~</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Multiple</a:t>
                      </a:r>
                      <a:r>
                        <a:rPr lang="en-US" altLang="zh-TW" sz="2000" baseline="0" dirty="0">
                          <a:latin typeface="Arial Unicode MS" pitchFamily="34" charset="-120"/>
                          <a:ea typeface="Arial Unicode MS" pitchFamily="34" charset="-120"/>
                          <a:cs typeface="Arial Unicode MS" pitchFamily="34" charset="-120"/>
                        </a:rPr>
                        <a:t> bit to 1 bit</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6"/>
                  </a:ext>
                </a:extLst>
              </a:tr>
              <a:tr h="517806">
                <a:tc>
                  <a:txBody>
                    <a:bodyPr/>
                    <a:lstStyle/>
                    <a:p>
                      <a:r>
                        <a:rPr lang="en-US" altLang="zh-TW" sz="2000" dirty="0">
                          <a:latin typeface="Arial Unicode MS" pitchFamily="34" charset="-120"/>
                          <a:ea typeface="Arial Unicode MS" pitchFamily="34" charset="-120"/>
                          <a:cs typeface="Arial Unicode MS" pitchFamily="34" charset="-120"/>
                        </a:rPr>
                        <a:t>Shift</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&lt;&lt;, &gt;&gt;</a:t>
                      </a:r>
                    </a:p>
                    <a:p>
                      <a:r>
                        <a:rPr lang="en-US" altLang="zh-TW" sz="2000" dirty="0">
                          <a:solidFill>
                            <a:srgbClr val="FF0000"/>
                          </a:solidFill>
                          <a:latin typeface="Courier New" pitchFamily="49" charset="0"/>
                          <a:ea typeface="Arial Unicode MS" pitchFamily="34" charset="-120"/>
                          <a:cs typeface="Courier New" pitchFamily="49" charset="0"/>
                        </a:rPr>
                        <a:t>&lt;&lt;&lt;,</a:t>
                      </a:r>
                      <a:r>
                        <a:rPr lang="en-US" altLang="zh-TW" sz="2000" baseline="0" dirty="0">
                          <a:solidFill>
                            <a:srgbClr val="FF0000"/>
                          </a:solidFill>
                          <a:latin typeface="Courier New" pitchFamily="49" charset="0"/>
                          <a:ea typeface="Arial Unicode MS" pitchFamily="34" charset="-120"/>
                          <a:cs typeface="Courier New" pitchFamily="49" charset="0"/>
                        </a:rPr>
                        <a:t> &gt;&gt;&gt;</a:t>
                      </a:r>
                      <a:endParaRPr lang="zh-TW" altLang="en-US" sz="2000" dirty="0">
                        <a:solidFill>
                          <a:srgbClr val="FF0000"/>
                        </a:solidFill>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Can be replaced by connection</a:t>
                      </a:r>
                    </a:p>
                    <a:p>
                      <a:r>
                        <a:rPr lang="en-US" altLang="zh-TW" sz="2000" dirty="0">
                          <a:latin typeface="Arial Unicode MS" pitchFamily="34" charset="-120"/>
                          <a:ea typeface="Arial Unicode MS" pitchFamily="34" charset="-120"/>
                          <a:cs typeface="Arial Unicode MS" pitchFamily="34" charset="-120"/>
                        </a:rPr>
                        <a:t>With signed extension, </a:t>
                      </a:r>
                      <a:r>
                        <a:rPr lang="en-US" altLang="zh-TW" sz="2000" b="1" dirty="0">
                          <a:solidFill>
                            <a:srgbClr val="FF0000"/>
                          </a:solidFill>
                          <a:latin typeface="Arial Unicode MS" pitchFamily="34" charset="-120"/>
                          <a:ea typeface="Arial Unicode MS" pitchFamily="34" charset="-120"/>
                          <a:cs typeface="Arial Unicode MS" pitchFamily="34" charset="-120"/>
                        </a:rPr>
                        <a:t>not used</a:t>
                      </a:r>
                      <a:endParaRPr lang="zh-TW" altLang="en-US" sz="2000" b="1" dirty="0">
                        <a:solidFill>
                          <a:srgbClr val="FF0000"/>
                        </a:solidFill>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7"/>
                  </a:ext>
                </a:extLst>
              </a:tr>
              <a:tr h="302868">
                <a:tc>
                  <a:txBody>
                    <a:bodyPr/>
                    <a:lstStyle/>
                    <a:p>
                      <a:r>
                        <a:rPr lang="en-US" altLang="zh-TW" sz="2000" dirty="0">
                          <a:latin typeface="Arial Unicode MS" pitchFamily="34" charset="-120"/>
                          <a:ea typeface="Arial Unicode MS" pitchFamily="34" charset="-120"/>
                          <a:cs typeface="Arial Unicode MS" pitchFamily="34" charset="-120"/>
                        </a:rPr>
                        <a:t>Replication</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{n{m}}</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r>
                        <a:rPr lang="en-US" altLang="zh-TW" sz="2000" dirty="0">
                          <a:latin typeface="Arial Unicode MS" pitchFamily="34" charset="-120"/>
                          <a:ea typeface="Arial Unicode MS" pitchFamily="34" charset="-120"/>
                          <a:cs typeface="Arial Unicode MS" pitchFamily="34" charset="-120"/>
                        </a:rPr>
                        <a:t>Duplicate m by n times</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8"/>
                  </a:ext>
                </a:extLst>
              </a:tr>
              <a:tr h="302868">
                <a:tc>
                  <a:txBody>
                    <a:bodyPr/>
                    <a:lstStyle/>
                    <a:p>
                      <a:r>
                        <a:rPr lang="en-US" altLang="zh-TW" sz="2000" dirty="0">
                          <a:latin typeface="Arial Unicode MS" pitchFamily="34" charset="-120"/>
                          <a:ea typeface="Arial Unicode MS" pitchFamily="34" charset="-120"/>
                          <a:cs typeface="Arial Unicode MS" pitchFamily="34" charset="-120"/>
                        </a:rPr>
                        <a:t>Conditional</a:t>
                      </a:r>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tc>
                  <a:txBody>
                    <a:bodyPr/>
                    <a:lstStyle/>
                    <a:p>
                      <a:r>
                        <a:rPr lang="en-US" altLang="zh-TW" sz="2000" dirty="0">
                          <a:latin typeface="Courier New" pitchFamily="49" charset="0"/>
                          <a:ea typeface="Arial Unicode MS" pitchFamily="34" charset="-120"/>
                          <a:cs typeface="Courier New" pitchFamily="49" charset="0"/>
                        </a:rPr>
                        <a:t>A ? B : C;</a:t>
                      </a:r>
                      <a:endParaRPr lang="zh-TW" altLang="en-US" sz="2000" dirty="0">
                        <a:latin typeface="Courier New" pitchFamily="49" charset="0"/>
                        <a:ea typeface="Arial Unicode MS" pitchFamily="34" charset="-120"/>
                        <a:cs typeface="Courier New" pitchFamily="49" charset="0"/>
                      </a:endParaRPr>
                    </a:p>
                  </a:txBody>
                  <a:tcPr marL="68580" marR="68580" marT="34290" marB="34290"/>
                </a:tc>
                <a:tc>
                  <a:txBody>
                    <a:bodyPr/>
                    <a:lstStyle/>
                    <a:p>
                      <a:endParaRPr lang="zh-TW" altLang="en-US" sz="2000" dirty="0">
                        <a:latin typeface="Arial Unicode MS" pitchFamily="34" charset="-120"/>
                        <a:ea typeface="Arial Unicode MS" pitchFamily="34" charset="-120"/>
                        <a:cs typeface="Arial Unicode MS" pitchFamily="34" charset="-120"/>
                      </a:endParaRPr>
                    </a:p>
                  </a:txBody>
                  <a:tcPr marL="68580" marR="68580" marT="34290" marB="34290"/>
                </a:tc>
                <a:extLst>
                  <a:ext uri="{0D108BD9-81ED-4DB2-BD59-A6C34878D82A}">
                    <a16:rowId xmlns:a16="http://schemas.microsoft.com/office/drawing/2014/main" val="10009"/>
                  </a:ext>
                </a:extLst>
              </a:tr>
            </a:tbl>
          </a:graphicData>
        </a:graphic>
      </p:graphicFrame>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
        <p:nvSpPr>
          <p:cNvPr id="5" name="Text Box 180">
            <a:extLst>
              <a:ext uri="{FF2B5EF4-FFF2-40B4-BE49-F238E27FC236}">
                <a16:creationId xmlns:a16="http://schemas.microsoft.com/office/drawing/2014/main" id="{CE4B6C1C-EC76-7791-3CCD-798B62F21CF3}"/>
              </a:ext>
            </a:extLst>
          </p:cNvPr>
          <p:cNvSpPr txBox="1">
            <a:spLocks noChangeArrowheads="1"/>
          </p:cNvSpPr>
          <p:nvPr/>
        </p:nvSpPr>
        <p:spPr bwMode="auto">
          <a:xfrm>
            <a:off x="6672064" y="332656"/>
            <a:ext cx="5614988" cy="641350"/>
          </a:xfrm>
          <a:prstGeom prst="rect">
            <a:avLst/>
          </a:prstGeom>
          <a:solidFill>
            <a:srgbClr val="CCFFFF"/>
          </a:solidFill>
          <a:ln w="25400" algn="ctr">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
                <a:srgbClr val="000066"/>
              </a:buClr>
              <a:buSzTx/>
              <a:buFont typeface="Wingdings" pitchFamily="2" charset="2"/>
              <a:buNone/>
              <a:tabLst/>
              <a:defRPr/>
            </a:pPr>
            <a:r>
              <a:rPr kumimoji="1" lang="en-US" altLang="zh-TW" sz="1800" b="0" i="0" u="none" strike="noStrike" kern="1200" cap="none" spc="0" normalizeH="0" baseline="0" noProof="0" dirty="0">
                <a:ln>
                  <a:noFill/>
                </a:ln>
                <a:solidFill>
                  <a:srgbClr val="000099"/>
                </a:solidFill>
                <a:effectLst/>
                <a:uLnTx/>
                <a:uFillTx/>
                <a:latin typeface="Arial" charset="0"/>
                <a:ea typeface="新細明體" panose="02020500000000000000" pitchFamily="18" charset="-120"/>
                <a:cs typeface="+mn-cs"/>
              </a:rPr>
              <a:t>a &lt; b-1 &amp;&amp; c != d || e == f                          worse</a:t>
            </a:r>
          </a:p>
          <a:p>
            <a:pPr marL="0" marR="0" lvl="0" indent="0" algn="l" defTabSz="914400" rtl="0" eaLnBrk="1" fontAlgn="base" latinLnBrk="0" hangingPunct="1">
              <a:lnSpc>
                <a:spcPct val="100000"/>
              </a:lnSpc>
              <a:spcBef>
                <a:spcPct val="0"/>
              </a:spcBef>
              <a:spcAft>
                <a:spcPct val="0"/>
              </a:spcAft>
              <a:buClr>
                <a:srgbClr val="000066"/>
              </a:buClr>
              <a:buSzTx/>
              <a:buFont typeface="Wingdings" pitchFamily="2" charset="2"/>
              <a:buNone/>
              <a:tabLst/>
              <a:defRPr/>
            </a:pPr>
            <a:r>
              <a:rPr kumimoji="1" lang="en-US" altLang="zh-TW" sz="1800" b="0" i="0" u="none" strike="noStrike" kern="1200" cap="none" spc="0" normalizeH="0" baseline="0" noProof="0" dirty="0">
                <a:ln>
                  <a:noFill/>
                </a:ln>
                <a:solidFill>
                  <a:srgbClr val="000099"/>
                </a:solidFill>
                <a:effectLst/>
                <a:uLnTx/>
                <a:uFillTx/>
                <a:latin typeface="Arial" charset="0"/>
                <a:ea typeface="新細明體" panose="02020500000000000000" pitchFamily="18" charset="-120"/>
                <a:cs typeface="+mn-cs"/>
              </a:rPr>
              <a:t>( a &lt; b-1 ) &amp;&amp; ( c != d ) || ( e == f )             better</a:t>
            </a:r>
            <a:endParaRPr kumimoji="1" lang="en-US" altLang="zh-TW" sz="1800" b="0" i="0" u="none" strike="noStrike" kern="1200" cap="none" spc="0" normalizeH="0" baseline="0" noProof="0" dirty="0">
              <a:ln>
                <a:noFill/>
              </a:ln>
              <a:solidFill>
                <a:srgbClr val="000000"/>
              </a:solidFill>
              <a:effectLst/>
              <a:uLnTx/>
              <a:uFillTx/>
              <a:latin typeface="Arial" charset="0"/>
              <a:ea typeface="新細明體" panose="02020500000000000000" pitchFamily="18" charset="-120"/>
              <a:cs typeface="+mn-cs"/>
            </a:endParaRPr>
          </a:p>
        </p:txBody>
      </p:sp>
      <p:cxnSp>
        <p:nvCxnSpPr>
          <p:cNvPr id="7" name="直線單箭頭接點 6">
            <a:extLst>
              <a:ext uri="{FF2B5EF4-FFF2-40B4-BE49-F238E27FC236}">
                <a16:creationId xmlns:a16="http://schemas.microsoft.com/office/drawing/2014/main" id="{6FB4DFB7-05DF-5D67-229C-C794F4D55582}"/>
              </a:ext>
            </a:extLst>
          </p:cNvPr>
          <p:cNvCxnSpPr/>
          <p:nvPr/>
        </p:nvCxnSpPr>
        <p:spPr>
          <a:xfrm>
            <a:off x="11856640" y="1268760"/>
            <a:ext cx="0" cy="5112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4260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Boolean operators</a:t>
            </a:r>
            <a:endParaRPr lang="en-US" dirty="0"/>
          </a:p>
        </p:txBody>
      </p:sp>
      <p:sp>
        <p:nvSpPr>
          <p:cNvPr id="12" name="內容版面配置區 11"/>
          <p:cNvSpPr>
            <a:spLocks noGrp="1"/>
          </p:cNvSpPr>
          <p:nvPr>
            <p:ph idx="1"/>
          </p:nvPr>
        </p:nvSpPr>
        <p:spPr>
          <a:xfrm>
            <a:off x="609600" y="1357315"/>
            <a:ext cx="10972800" cy="2359718"/>
          </a:xfrm>
        </p:spPr>
        <p:txBody>
          <a:bodyPr>
            <a:normAutofit fontScale="85000" lnSpcReduction="20000"/>
          </a:bodyPr>
          <a:lstStyle/>
          <a:p>
            <a:r>
              <a:rPr lang="en-US" altLang="zh-TW" dirty="0">
                <a:solidFill>
                  <a:srgbClr val="FF0000"/>
                </a:solidFill>
              </a:rPr>
              <a:t>Bitwise operators </a:t>
            </a:r>
            <a:r>
              <a:rPr lang="en-US" altLang="zh-TW" dirty="0"/>
              <a:t>perform bit-oriented operations on vectors</a:t>
            </a:r>
          </a:p>
          <a:p>
            <a:pPr marL="457200" lvl="1" indent="0">
              <a:buNone/>
            </a:pPr>
            <a:r>
              <a:rPr lang="en-US" altLang="zh-TW" b="1" dirty="0">
                <a:latin typeface="Courier New" panose="02070309020205020404" pitchFamily="49" charset="0"/>
                <a:cs typeface="Courier New" panose="02070309020205020404" pitchFamily="49" charset="0"/>
              </a:rPr>
              <a:t>~(4’b0101) = {~0,~1,~0,~1} = 4’b1010</a:t>
            </a:r>
          </a:p>
          <a:p>
            <a:pPr marL="457200" lvl="1" indent="0">
              <a:buNone/>
            </a:pPr>
            <a:r>
              <a:rPr lang="en-US" altLang="zh-TW" b="1" dirty="0">
                <a:latin typeface="Courier New" panose="02070309020205020404" pitchFamily="49" charset="0"/>
                <a:cs typeface="Courier New" panose="02070309020205020404" pitchFamily="49" charset="0"/>
              </a:rPr>
              <a:t>4’b0101 &amp; 4’b0011 = {0&amp;0, 1&amp;0, 0&amp;1, 1&amp;1} = 4’b0001</a:t>
            </a:r>
          </a:p>
          <a:p>
            <a:r>
              <a:rPr lang="en-US" altLang="zh-TW" dirty="0">
                <a:solidFill>
                  <a:srgbClr val="FF0000"/>
                </a:solidFill>
              </a:rPr>
              <a:t>Reduction operators </a:t>
            </a:r>
            <a:r>
              <a:rPr lang="en-US" altLang="zh-TW" dirty="0"/>
              <a:t>act on each bit of a single input vector</a:t>
            </a:r>
          </a:p>
          <a:p>
            <a:pPr marL="457200" lvl="1" indent="0">
              <a:buNone/>
            </a:pPr>
            <a:r>
              <a:rPr lang="en-US" altLang="zh-TW" b="1" dirty="0">
                <a:latin typeface="Courier New" panose="02070309020205020404" pitchFamily="49" charset="0"/>
                <a:cs typeface="Courier New" panose="02070309020205020404" pitchFamily="49" charset="0"/>
              </a:rPr>
              <a:t>&amp;(4’b0101) = 0 &amp; 1 &amp; 0 &amp; 1 = 1’b0</a:t>
            </a:r>
          </a:p>
          <a:p>
            <a:r>
              <a:rPr lang="en-US" altLang="zh-TW" dirty="0">
                <a:solidFill>
                  <a:srgbClr val="FF0000"/>
                </a:solidFill>
              </a:rPr>
              <a:t>Logical operators </a:t>
            </a:r>
            <a:r>
              <a:rPr lang="en-US" altLang="zh-TW" dirty="0"/>
              <a:t>return one-bit (</a:t>
            </a:r>
            <a:r>
              <a:rPr lang="en-US" altLang="zh-TW" dirty="0">
                <a:solidFill>
                  <a:srgbClr val="FF0000"/>
                </a:solidFill>
              </a:rPr>
              <a:t>true/false</a:t>
            </a:r>
            <a:r>
              <a:rPr lang="en-US" altLang="zh-TW" dirty="0"/>
              <a:t>) results</a:t>
            </a:r>
          </a:p>
          <a:p>
            <a:pPr marL="457200" lvl="1" indent="0">
              <a:buNone/>
            </a:pPr>
            <a:r>
              <a:rPr lang="en-US" altLang="zh-TW" b="1" dirty="0">
                <a:latin typeface="Courier New" panose="02070309020205020404" pitchFamily="49" charset="0"/>
                <a:cs typeface="Courier New" panose="02070309020205020404" pitchFamily="49" charset="0"/>
              </a:rPr>
              <a:t>!(4’b0101) = 1’b0</a:t>
            </a:r>
          </a:p>
          <a:p>
            <a:endParaRPr lang="zh-TW" altLang="en-US" dirty="0"/>
          </a:p>
        </p:txBody>
      </p:sp>
      <p:pic>
        <p:nvPicPr>
          <p:cNvPr id="15" name="圖片 14"/>
          <p:cNvPicPr>
            <a:picLocks noChangeAspect="1"/>
          </p:cNvPicPr>
          <p:nvPr/>
        </p:nvPicPr>
        <p:blipFill rotWithShape="1">
          <a:blip r:embed="rId3"/>
          <a:srcRect t="46673"/>
          <a:stretch/>
        </p:blipFill>
        <p:spPr>
          <a:xfrm>
            <a:off x="1199456" y="3859910"/>
            <a:ext cx="8924925" cy="2778449"/>
          </a:xfrm>
          <a:prstGeom prst="rect">
            <a:avLst/>
          </a:prstGeom>
        </p:spPr>
      </p:pic>
    </p:spTree>
    <p:extLst>
      <p:ext uri="{BB962C8B-B14F-4D97-AF65-F5344CB8AC3E}">
        <p14:creationId xmlns:p14="http://schemas.microsoft.com/office/powerpoint/2010/main" val="68930206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609600" y="908720"/>
            <a:ext cx="8933978" cy="5699878"/>
          </a:xfrm>
          <a:prstGeom prst="rect">
            <a:avLst/>
          </a:prstGeom>
        </p:spPr>
      </p:pic>
      <p:sp>
        <p:nvSpPr>
          <p:cNvPr id="2" name="標題 1"/>
          <p:cNvSpPr>
            <a:spLocks noGrp="1"/>
          </p:cNvSpPr>
          <p:nvPr>
            <p:ph type="title"/>
          </p:nvPr>
        </p:nvSpPr>
        <p:spPr/>
        <p:txBody>
          <a:bodyPr/>
          <a:lstStyle/>
          <a:p>
            <a:r>
              <a:rPr lang="en-US" altLang="zh-TW" dirty="0"/>
              <a:t>Operator Examples</a:t>
            </a:r>
            <a:endParaRPr lang="zh-TW" altLang="en-US" dirty="0"/>
          </a:p>
        </p:txBody>
      </p:sp>
    </p:spTree>
    <p:extLst>
      <p:ext uri="{BB962C8B-B14F-4D97-AF65-F5344CB8AC3E}">
        <p14:creationId xmlns:p14="http://schemas.microsoft.com/office/powerpoint/2010/main" val="12564776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Operator Examples</a:t>
            </a:r>
            <a:endParaRPr lang="zh-TW" altLang="en-US" dirty="0"/>
          </a:p>
        </p:txBody>
      </p:sp>
      <p:sp>
        <p:nvSpPr>
          <p:cNvPr id="3" name="內容版面配置區 2"/>
          <p:cNvSpPr>
            <a:spLocks noGrp="1"/>
          </p:cNvSpPr>
          <p:nvPr>
            <p:ph idx="1"/>
          </p:nvPr>
        </p:nvSpPr>
        <p:spPr/>
        <p:txBody>
          <a:bodyPr>
            <a:normAutofit fontScale="85000" lnSpcReduction="20000"/>
          </a:bodyPr>
          <a:lstStyle/>
          <a:p>
            <a:pPr marL="0" indent="0">
              <a:buNone/>
            </a:pPr>
            <a:r>
              <a:rPr lang="fr-FR" altLang="zh-TW" dirty="0"/>
              <a:t>ans = 2**3                          // ans = 8</a:t>
            </a:r>
          </a:p>
          <a:p>
            <a:pPr marL="0" indent="0">
              <a:buNone/>
            </a:pPr>
            <a:r>
              <a:rPr lang="fr-FR" altLang="zh-TW" dirty="0"/>
              <a:t>numa = rega &lt;&lt; 2 ;  	// rega		=1 0 1 1</a:t>
            </a:r>
          </a:p>
          <a:p>
            <a:pPr marL="0" indent="0">
              <a:buNone/>
            </a:pPr>
            <a:r>
              <a:rPr lang="fr-FR" altLang="zh-TW" dirty="0"/>
              <a:t>			      	 // numa	=1 0 1 1 </a:t>
            </a:r>
            <a:r>
              <a:rPr lang="fr-FR" altLang="zh-TW" dirty="0">
                <a:solidFill>
                  <a:srgbClr val="FF0000"/>
                </a:solidFill>
              </a:rPr>
              <a:t>0 0</a:t>
            </a:r>
          </a:p>
          <a:p>
            <a:pPr marL="0" indent="0">
              <a:buNone/>
            </a:pPr>
            <a:r>
              <a:rPr lang="fr-FR" altLang="zh-TW" dirty="0"/>
              <a:t>numb = rega &gt;&gt; 3;   	// rega		=1 0 1 1</a:t>
            </a:r>
          </a:p>
          <a:p>
            <a:pPr marL="0" indent="0">
              <a:buNone/>
            </a:pPr>
            <a:r>
              <a:rPr lang="fr-FR" altLang="zh-TW" dirty="0"/>
              <a:t>			       	// numb	= </a:t>
            </a:r>
            <a:r>
              <a:rPr lang="fr-FR" altLang="zh-TW" dirty="0">
                <a:solidFill>
                  <a:srgbClr val="FF0000"/>
                </a:solidFill>
              </a:rPr>
              <a:t>0 0 0 </a:t>
            </a:r>
            <a:r>
              <a:rPr lang="fr-FR" altLang="zh-TW" dirty="0"/>
              <a:t>0 0 1 </a:t>
            </a:r>
          </a:p>
          <a:p>
            <a:pPr marL="0" indent="0">
              <a:buNone/>
            </a:pPr>
            <a:r>
              <a:rPr lang="fr-FR" altLang="zh-TW" dirty="0"/>
              <a:t>numc = regb &lt;&lt;&lt; 1; 	// regb		=       1 1 0 1</a:t>
            </a:r>
          </a:p>
          <a:p>
            <a:pPr marL="0" indent="0">
              <a:buNone/>
            </a:pPr>
            <a:r>
              <a:rPr lang="fr-FR" altLang="zh-TW" dirty="0"/>
              <a:t>			      	 // numc	= 1 1 1 0 1 </a:t>
            </a:r>
            <a:r>
              <a:rPr lang="fr-FR" altLang="zh-TW" dirty="0">
                <a:solidFill>
                  <a:srgbClr val="FF0000"/>
                </a:solidFill>
              </a:rPr>
              <a:t>0</a:t>
            </a:r>
            <a:r>
              <a:rPr lang="fr-FR" altLang="zh-TW" dirty="0"/>
              <a:t> </a:t>
            </a:r>
          </a:p>
          <a:p>
            <a:pPr marL="0" indent="0">
              <a:buNone/>
            </a:pPr>
            <a:r>
              <a:rPr lang="fr-FR" altLang="zh-TW" dirty="0"/>
              <a:t>numd = regb &gt;&gt;&gt; 2; 	// regb		=       1 1 0 1</a:t>
            </a:r>
          </a:p>
          <a:p>
            <a:pPr marL="0" indent="0">
              <a:buNone/>
            </a:pPr>
            <a:r>
              <a:rPr lang="fr-FR" altLang="zh-TW" dirty="0"/>
              <a:t>			       	// numd	= </a:t>
            </a:r>
            <a:r>
              <a:rPr lang="fr-FR" altLang="zh-TW" dirty="0">
                <a:solidFill>
                  <a:srgbClr val="FF0000"/>
                </a:solidFill>
              </a:rPr>
              <a:t>1 1</a:t>
            </a:r>
            <a:r>
              <a:rPr lang="fr-FR" altLang="zh-TW" dirty="0"/>
              <a:t> </a:t>
            </a:r>
            <a:r>
              <a:rPr lang="fr-FR" altLang="zh-TW" dirty="0">
                <a:solidFill>
                  <a:srgbClr val="00B050"/>
                </a:solidFill>
              </a:rPr>
              <a:t>1</a:t>
            </a:r>
            <a:r>
              <a:rPr lang="fr-FR" altLang="zh-TW" dirty="0"/>
              <a:t> 1 1 1 </a:t>
            </a:r>
          </a:p>
          <a:p>
            <a:pPr marL="0" indent="0">
              <a:buNone/>
            </a:pPr>
            <a:r>
              <a:rPr lang="fr-FR" altLang="zh-TW" dirty="0"/>
              <a:t>nume = regb &gt;&gt; 2;   	// regb 	=       1 1 0 1</a:t>
            </a:r>
          </a:p>
          <a:p>
            <a:pPr marL="0" indent="0">
              <a:buNone/>
            </a:pPr>
            <a:r>
              <a:rPr lang="fr-FR" altLang="zh-TW" dirty="0"/>
              <a:t>			       	// nume	= </a:t>
            </a:r>
            <a:r>
              <a:rPr lang="fr-FR" altLang="zh-TW" dirty="0">
                <a:solidFill>
                  <a:srgbClr val="FF0000"/>
                </a:solidFill>
              </a:rPr>
              <a:t>0 </a:t>
            </a:r>
            <a:r>
              <a:rPr lang="fr-FR" altLang="zh-TW">
                <a:solidFill>
                  <a:srgbClr val="FF0000"/>
                </a:solidFill>
              </a:rPr>
              <a:t>0 </a:t>
            </a:r>
            <a:r>
              <a:rPr lang="fr-FR" altLang="zh-TW">
                <a:solidFill>
                  <a:srgbClr val="00B050"/>
                </a:solidFill>
              </a:rPr>
              <a:t>0 0</a:t>
            </a:r>
            <a:r>
              <a:rPr lang="fr-FR" altLang="zh-TW"/>
              <a:t> </a:t>
            </a:r>
            <a:r>
              <a:rPr lang="fr-FR" altLang="zh-TW" dirty="0"/>
              <a:t>1 1</a:t>
            </a:r>
          </a:p>
          <a:p>
            <a:pPr marL="0" indent="0">
              <a:buNone/>
            </a:pPr>
            <a:r>
              <a:rPr lang="en-US" dirty="0"/>
              <a:t>-7 % 2; 			//evaluates to -1, takes sign of first operand</a:t>
            </a:r>
          </a:p>
          <a:p>
            <a:pPr marL="0" indent="0">
              <a:buNone/>
            </a:pPr>
            <a:r>
              <a:rPr lang="en-US" dirty="0"/>
              <a:t>7 % -2; 			//evaluates to 1, takes sign of first operand</a:t>
            </a:r>
          </a:p>
          <a:p>
            <a:pPr marL="0" indent="0">
              <a:buNone/>
            </a:pPr>
            <a:endParaRPr lang="fr-FR" altLang="zh-TW" dirty="0"/>
          </a:p>
        </p:txBody>
      </p:sp>
    </p:spTree>
    <p:extLst>
      <p:ext uri="{BB962C8B-B14F-4D97-AF65-F5344CB8AC3E}">
        <p14:creationId xmlns:p14="http://schemas.microsoft.com/office/powerpoint/2010/main" val="10182425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Logic Values</a:t>
            </a:r>
            <a:endParaRPr lang="zh-TW" altLang="en-US" dirty="0"/>
          </a:p>
        </p:txBody>
      </p:sp>
      <p:sp>
        <p:nvSpPr>
          <p:cNvPr id="3" name="內容版面配置區 2"/>
          <p:cNvSpPr>
            <a:spLocks noGrp="1"/>
          </p:cNvSpPr>
          <p:nvPr>
            <p:ph idx="1"/>
          </p:nvPr>
        </p:nvSpPr>
        <p:spPr/>
        <p:txBody>
          <a:bodyPr/>
          <a:lstStyle/>
          <a:p>
            <a:pPr marL="355600" indent="-343535">
              <a:spcBef>
                <a:spcPts val="910"/>
              </a:spcBef>
              <a:buFont typeface="Arial"/>
              <a:buChar char="•"/>
              <a:tabLst>
                <a:tab pos="355600" algn="l"/>
                <a:tab pos="356235" algn="l"/>
              </a:tabLst>
            </a:pPr>
            <a:r>
              <a:rPr lang="en-US" altLang="zh-TW" sz="3200" spc="-5" dirty="0">
                <a:latin typeface="Calibri"/>
                <a:cs typeface="Calibri"/>
              </a:rPr>
              <a:t>Logic </a:t>
            </a:r>
            <a:r>
              <a:rPr lang="en-US" altLang="zh-TW" sz="3200" dirty="0">
                <a:latin typeface="Calibri"/>
                <a:cs typeface="Calibri"/>
              </a:rPr>
              <a:t>with </a:t>
            </a:r>
            <a:r>
              <a:rPr lang="en-US" altLang="zh-TW" sz="3200" spc="-5" dirty="0">
                <a:latin typeface="Calibri"/>
                <a:cs typeface="Calibri"/>
              </a:rPr>
              <a:t>multilevel (</a:t>
            </a:r>
            <a:r>
              <a:rPr lang="en-US" altLang="zh-TW" spc="-5" dirty="0">
                <a:latin typeface="Consolas"/>
                <a:cs typeface="Consolas"/>
              </a:rPr>
              <a:t>0</a:t>
            </a:r>
            <a:r>
              <a:rPr lang="en-US" altLang="zh-TW" sz="3200" spc="-5" dirty="0">
                <a:latin typeface="Calibri"/>
                <a:cs typeface="Calibri"/>
              </a:rPr>
              <a:t>,</a:t>
            </a:r>
            <a:r>
              <a:rPr lang="en-US" altLang="zh-TW" spc="-5" dirty="0">
                <a:latin typeface="Consolas"/>
                <a:cs typeface="Consolas"/>
              </a:rPr>
              <a:t>1</a:t>
            </a:r>
            <a:r>
              <a:rPr lang="en-US" altLang="zh-TW" sz="3200" spc="-5" dirty="0">
                <a:latin typeface="Calibri"/>
                <a:cs typeface="Calibri"/>
              </a:rPr>
              <a:t>,</a:t>
            </a:r>
            <a:r>
              <a:rPr lang="en-US" altLang="zh-TW" spc="-5" dirty="0">
                <a:latin typeface="Consolas"/>
                <a:cs typeface="Consolas"/>
              </a:rPr>
              <a:t>X</a:t>
            </a:r>
            <a:r>
              <a:rPr lang="en-US" altLang="zh-TW" sz="3200" spc="-5" dirty="0">
                <a:latin typeface="Calibri"/>
                <a:cs typeface="Calibri"/>
              </a:rPr>
              <a:t>,</a:t>
            </a:r>
            <a:r>
              <a:rPr lang="en-US" altLang="zh-TW" spc="-5" dirty="0">
                <a:latin typeface="Consolas"/>
                <a:cs typeface="Consolas"/>
              </a:rPr>
              <a:t>Z</a:t>
            </a:r>
            <a:r>
              <a:rPr lang="en-US" altLang="zh-TW" sz="3200" spc="-5" dirty="0">
                <a:latin typeface="Calibri"/>
                <a:cs typeface="Calibri"/>
              </a:rPr>
              <a:t>) logic</a:t>
            </a:r>
            <a:r>
              <a:rPr lang="en-US" altLang="zh-TW" sz="3200" dirty="0">
                <a:latin typeface="Calibri"/>
                <a:cs typeface="Calibri"/>
              </a:rPr>
              <a:t> </a:t>
            </a:r>
            <a:r>
              <a:rPr lang="en-US" altLang="zh-TW" sz="3200" spc="-5" dirty="0">
                <a:latin typeface="Calibri"/>
                <a:cs typeface="Calibri"/>
              </a:rPr>
              <a:t>values</a:t>
            </a:r>
            <a:endParaRPr lang="en-US" altLang="zh-TW" sz="3200" dirty="0">
              <a:latin typeface="Calibri"/>
              <a:cs typeface="Calibri"/>
            </a:endParaRPr>
          </a:p>
          <a:p>
            <a:pPr marL="756285" lvl="1" indent="-287020">
              <a:spcBef>
                <a:spcPts val="700"/>
              </a:spcBef>
              <a:buFont typeface="Arial"/>
              <a:buChar char="–"/>
              <a:tabLst>
                <a:tab pos="756920" algn="l"/>
              </a:tabLst>
            </a:pPr>
            <a:r>
              <a:rPr lang="en-US" altLang="zh-TW" sz="2800" spc="-5" dirty="0">
                <a:latin typeface="Calibri"/>
                <a:cs typeface="Calibri"/>
              </a:rPr>
              <a:t>NAND </a:t>
            </a:r>
            <a:r>
              <a:rPr lang="en-US" altLang="zh-TW" sz="2800" spc="-10" dirty="0">
                <a:latin typeface="Calibri"/>
                <a:cs typeface="Calibri"/>
              </a:rPr>
              <a:t>anything </a:t>
            </a:r>
            <a:r>
              <a:rPr lang="en-US" altLang="zh-TW" sz="2800" spc="-5" dirty="0">
                <a:latin typeface="Calibri"/>
                <a:cs typeface="Calibri"/>
              </a:rPr>
              <a:t>with </a:t>
            </a:r>
            <a:r>
              <a:rPr lang="en-US" altLang="zh-TW" sz="2800" spc="-5" dirty="0">
                <a:latin typeface="Consolas"/>
                <a:cs typeface="Consolas"/>
              </a:rPr>
              <a:t>0</a:t>
            </a:r>
            <a:r>
              <a:rPr lang="en-US" altLang="zh-TW" sz="2800" spc="-835" dirty="0">
                <a:latin typeface="Consolas"/>
                <a:cs typeface="Consolas"/>
              </a:rPr>
              <a:t> </a:t>
            </a:r>
            <a:r>
              <a:rPr lang="en-US" altLang="zh-TW" sz="2800" spc="-5" dirty="0">
                <a:latin typeface="Calibri"/>
                <a:cs typeface="Calibri"/>
              </a:rPr>
              <a:t>is </a:t>
            </a:r>
            <a:r>
              <a:rPr lang="en-US" altLang="zh-TW" sz="2800" spc="-5" dirty="0">
                <a:latin typeface="Consolas"/>
                <a:cs typeface="Consolas"/>
              </a:rPr>
              <a:t>1</a:t>
            </a:r>
            <a:endParaRPr lang="en-US" altLang="zh-TW" sz="2800" dirty="0">
              <a:latin typeface="Consolas"/>
              <a:cs typeface="Consolas"/>
            </a:endParaRPr>
          </a:p>
          <a:p>
            <a:pPr marL="756285" lvl="1" indent="-287020">
              <a:spcBef>
                <a:spcPts val="675"/>
              </a:spcBef>
              <a:buFont typeface="Arial"/>
              <a:buChar char="–"/>
              <a:tabLst>
                <a:tab pos="756920" algn="l"/>
              </a:tabLst>
            </a:pPr>
            <a:r>
              <a:rPr lang="en-US" altLang="zh-TW" sz="2800" spc="-5" dirty="0">
                <a:latin typeface="Calibri"/>
                <a:cs typeface="Calibri"/>
              </a:rPr>
              <a:t>NAND </a:t>
            </a:r>
            <a:r>
              <a:rPr lang="en-US" altLang="zh-TW" sz="2800" spc="-5" dirty="0">
                <a:solidFill>
                  <a:srgbClr val="FF0000"/>
                </a:solidFill>
                <a:latin typeface="Consolas"/>
                <a:cs typeface="Consolas"/>
              </a:rPr>
              <a:t>with</a:t>
            </a:r>
            <a:r>
              <a:rPr lang="en-US" altLang="zh-TW" sz="2800" spc="-5" dirty="0">
                <a:latin typeface="Consolas"/>
                <a:cs typeface="Consolas"/>
              </a:rPr>
              <a:t> </a:t>
            </a:r>
            <a:r>
              <a:rPr lang="en-US" altLang="zh-TW" sz="2800" spc="-5" dirty="0">
                <a:solidFill>
                  <a:srgbClr val="FF0000"/>
                </a:solidFill>
                <a:latin typeface="Consolas"/>
                <a:cs typeface="Consolas"/>
              </a:rPr>
              <a:t>X/Z</a:t>
            </a:r>
            <a:r>
              <a:rPr lang="en-US" altLang="zh-TW" sz="2800" spc="-10" dirty="0">
                <a:solidFill>
                  <a:srgbClr val="FF0000"/>
                </a:solidFill>
                <a:latin typeface="Calibri"/>
                <a:cs typeface="Calibri"/>
              </a:rPr>
              <a:t> </a:t>
            </a:r>
            <a:r>
              <a:rPr lang="en-US" altLang="zh-TW" sz="2800" spc="-15" dirty="0">
                <a:solidFill>
                  <a:srgbClr val="FF0000"/>
                </a:solidFill>
                <a:latin typeface="Calibri"/>
                <a:cs typeface="Calibri"/>
              </a:rPr>
              <a:t>get </a:t>
            </a:r>
            <a:r>
              <a:rPr lang="en-US" altLang="zh-TW" sz="2800" spc="-5" dirty="0">
                <a:solidFill>
                  <a:srgbClr val="FF0000"/>
                </a:solidFill>
                <a:latin typeface="Calibri"/>
                <a:cs typeface="Calibri"/>
              </a:rPr>
              <a:t>an</a:t>
            </a:r>
            <a:r>
              <a:rPr lang="en-US" altLang="zh-TW" sz="2800" spc="35" dirty="0">
                <a:solidFill>
                  <a:srgbClr val="FF0000"/>
                </a:solidFill>
                <a:latin typeface="Calibri"/>
                <a:cs typeface="Calibri"/>
              </a:rPr>
              <a:t> </a:t>
            </a:r>
            <a:r>
              <a:rPr lang="en-US" altLang="zh-TW" sz="2800" spc="-5" dirty="0">
                <a:solidFill>
                  <a:srgbClr val="FF0000"/>
                </a:solidFill>
                <a:latin typeface="Consolas"/>
                <a:cs typeface="Consolas"/>
              </a:rPr>
              <a:t>X</a:t>
            </a:r>
            <a:endParaRPr lang="en-US" altLang="zh-TW" sz="2800" dirty="0">
              <a:solidFill>
                <a:srgbClr val="FF0000"/>
              </a:solidFill>
              <a:latin typeface="Consolas"/>
              <a:cs typeface="Consolas"/>
            </a:endParaRPr>
          </a:p>
          <a:p>
            <a:pPr marL="355600" marR="401955" indent="-343535">
              <a:spcBef>
                <a:spcPts val="740"/>
              </a:spcBef>
              <a:buFont typeface="Arial"/>
              <a:buChar char="•"/>
              <a:tabLst>
                <a:tab pos="355600" algn="l"/>
                <a:tab pos="356235" algn="l"/>
              </a:tabLst>
            </a:pPr>
            <a:r>
              <a:rPr lang="en-US" altLang="zh-TW" sz="3200" spc="-55" dirty="0">
                <a:latin typeface="Calibri"/>
                <a:cs typeface="Calibri"/>
              </a:rPr>
              <a:t>True </a:t>
            </a:r>
            <a:r>
              <a:rPr lang="en-US" altLang="zh-TW" sz="3200" spc="-5" dirty="0">
                <a:latin typeface="Calibri"/>
                <a:cs typeface="Calibri"/>
              </a:rPr>
              <a:t>tables </a:t>
            </a:r>
            <a:r>
              <a:rPr lang="en-US" altLang="zh-TW" sz="3200" spc="-10" dirty="0">
                <a:latin typeface="Calibri"/>
                <a:cs typeface="Calibri"/>
              </a:rPr>
              <a:t>define </a:t>
            </a:r>
            <a:r>
              <a:rPr lang="en-US" altLang="zh-TW" sz="3200" dirty="0">
                <a:latin typeface="Calibri"/>
                <a:cs typeface="Calibri"/>
              </a:rPr>
              <a:t>the </a:t>
            </a:r>
            <a:r>
              <a:rPr lang="en-US" altLang="zh-TW" sz="3200" spc="-5" dirty="0">
                <a:latin typeface="Calibri"/>
                <a:cs typeface="Calibri"/>
              </a:rPr>
              <a:t>how outputs </a:t>
            </a:r>
            <a:r>
              <a:rPr lang="en-US" altLang="zh-TW" sz="3200" spc="-15" dirty="0">
                <a:latin typeface="Calibri"/>
                <a:cs typeface="Calibri"/>
              </a:rPr>
              <a:t>are  compute</a:t>
            </a:r>
          </a:p>
          <a:p>
            <a:pPr marL="755650" marR="401955" lvl="1" indent="-343535">
              <a:spcBef>
                <a:spcPts val="740"/>
              </a:spcBef>
              <a:buFont typeface="Arial"/>
              <a:buChar char="•"/>
              <a:tabLst>
                <a:tab pos="355600" algn="l"/>
                <a:tab pos="356235" algn="l"/>
              </a:tabLst>
            </a:pPr>
            <a:r>
              <a:rPr lang="en-US" altLang="zh-TW" sz="2800" spc="-15" dirty="0">
                <a:latin typeface="Calibri"/>
                <a:cs typeface="Calibri"/>
              </a:rPr>
              <a:t>Z is treated as X</a:t>
            </a:r>
          </a:p>
          <a:p>
            <a:pPr marL="412115" marR="401955" lvl="1" indent="0">
              <a:spcBef>
                <a:spcPts val="740"/>
              </a:spcBef>
              <a:buNone/>
              <a:tabLst>
                <a:tab pos="355600" algn="l"/>
                <a:tab pos="356235" algn="l"/>
              </a:tabLst>
            </a:pPr>
            <a:endParaRPr lang="en-US" altLang="zh-TW" sz="2800" dirty="0">
              <a:latin typeface="Calibri"/>
              <a:cs typeface="Calibri"/>
            </a:endParaRPr>
          </a:p>
          <a:p>
            <a:endParaRPr lang="zh-TW" altLang="en-US" dirty="0"/>
          </a:p>
        </p:txBody>
      </p:sp>
      <p:graphicFrame>
        <p:nvGraphicFramePr>
          <p:cNvPr id="4" name="object 4"/>
          <p:cNvGraphicFramePr>
            <a:graphicFrameLocks noGrp="1"/>
          </p:cNvGraphicFramePr>
          <p:nvPr/>
        </p:nvGraphicFramePr>
        <p:xfrm>
          <a:off x="2064579" y="4437112"/>
          <a:ext cx="3048000" cy="1266823"/>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253364">
                <a:tc>
                  <a:txBody>
                    <a:bodyPr/>
                    <a:lstStyle/>
                    <a:p>
                      <a:pPr algn="ctr">
                        <a:lnSpc>
                          <a:spcPts val="1895"/>
                        </a:lnSpc>
                      </a:pPr>
                      <a:r>
                        <a:rPr sz="1600" b="1" dirty="0">
                          <a:solidFill>
                            <a:srgbClr val="FFFFFF"/>
                          </a:solidFill>
                          <a:latin typeface="Calibri"/>
                          <a:cs typeface="Calibri"/>
                        </a:rPr>
                        <a:t>&amp;</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algn="ctr">
                        <a:lnSpc>
                          <a:spcPts val="1895"/>
                        </a:lnSpc>
                      </a:pPr>
                      <a:r>
                        <a:rPr sz="1600" b="1" dirty="0">
                          <a:solidFill>
                            <a:srgbClr val="FFFFFF"/>
                          </a:solidFill>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algn="ctr">
                        <a:lnSpc>
                          <a:spcPts val="1895"/>
                        </a:lnSpc>
                      </a:pPr>
                      <a:r>
                        <a:rPr sz="1600" b="1" dirty="0">
                          <a:solidFill>
                            <a:srgbClr val="FFFFFF"/>
                          </a:solidFill>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algn="ctr">
                        <a:lnSpc>
                          <a:spcPts val="1895"/>
                        </a:lnSpc>
                      </a:pPr>
                      <a:r>
                        <a:rPr sz="1600" b="1" dirty="0">
                          <a:solidFill>
                            <a:srgbClr val="FFFFFF"/>
                          </a:solidFill>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marL="1270" algn="ctr">
                        <a:lnSpc>
                          <a:spcPts val="1895"/>
                        </a:lnSpc>
                      </a:pPr>
                      <a:r>
                        <a:rPr sz="1600" b="1" dirty="0">
                          <a:solidFill>
                            <a:srgbClr val="FFFFFF"/>
                          </a:solidFill>
                          <a:latin typeface="Calibri"/>
                          <a:cs typeface="Calibri"/>
                        </a:rPr>
                        <a:t>Z</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extLst>
                  <a:ext uri="{0D108BD9-81ED-4DB2-BD59-A6C34878D82A}">
                    <a16:rowId xmlns:a16="http://schemas.microsoft.com/office/drawing/2014/main" val="10000"/>
                  </a:ext>
                </a:extLst>
              </a:tr>
              <a:tr h="253365">
                <a:tc>
                  <a:txBody>
                    <a:bodyPr/>
                    <a:lstStyle/>
                    <a:p>
                      <a:pPr marL="635" algn="ctr">
                        <a:lnSpc>
                          <a:spcPts val="1889"/>
                        </a:lnSpc>
                      </a:pPr>
                      <a:r>
                        <a:rPr sz="1600" b="1" dirty="0">
                          <a:solidFill>
                            <a:srgbClr val="FFFFFF"/>
                          </a:solidFill>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8063A1"/>
                    </a:solidFill>
                  </a:tcPr>
                </a:tc>
                <a:tc>
                  <a:txBody>
                    <a:bodyPr/>
                    <a:lstStyle/>
                    <a:p>
                      <a:pPr algn="ctr">
                        <a:lnSpc>
                          <a:spcPts val="1889"/>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CEAEF"/>
                    </a:solidFill>
                  </a:tcPr>
                </a:tc>
                <a:tc>
                  <a:txBody>
                    <a:bodyPr/>
                    <a:lstStyle/>
                    <a:p>
                      <a:pPr algn="ctr">
                        <a:lnSpc>
                          <a:spcPts val="1889"/>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CEAEF"/>
                    </a:solidFill>
                  </a:tcPr>
                </a:tc>
                <a:tc>
                  <a:txBody>
                    <a:bodyPr/>
                    <a:lstStyle/>
                    <a:p>
                      <a:pPr algn="ctr">
                        <a:lnSpc>
                          <a:spcPts val="1889"/>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CEAEF"/>
                    </a:solidFill>
                  </a:tcPr>
                </a:tc>
                <a:tc>
                  <a:txBody>
                    <a:bodyPr/>
                    <a:lstStyle/>
                    <a:p>
                      <a:pPr marL="635" algn="ctr">
                        <a:lnSpc>
                          <a:spcPts val="1889"/>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CEAEF"/>
                    </a:solidFill>
                  </a:tcPr>
                </a:tc>
                <a:extLst>
                  <a:ext uri="{0D108BD9-81ED-4DB2-BD59-A6C34878D82A}">
                    <a16:rowId xmlns:a16="http://schemas.microsoft.com/office/drawing/2014/main" val="10001"/>
                  </a:ext>
                </a:extLst>
              </a:tr>
              <a:tr h="253364">
                <a:tc>
                  <a:txBody>
                    <a:bodyPr/>
                    <a:lstStyle/>
                    <a:p>
                      <a:pPr marL="635" algn="ctr">
                        <a:lnSpc>
                          <a:spcPts val="1895"/>
                        </a:lnSpc>
                      </a:pPr>
                      <a:r>
                        <a:rPr sz="1600" b="1" dirty="0">
                          <a:solidFill>
                            <a:srgbClr val="FFFFFF"/>
                          </a:solidFill>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063A1"/>
                    </a:solidFill>
                  </a:tcPr>
                </a:tc>
                <a:tc>
                  <a:txBody>
                    <a:bodyPr/>
                    <a:lstStyle/>
                    <a:p>
                      <a:pPr algn="ctr">
                        <a:lnSpc>
                          <a:spcPts val="1895"/>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extLst>
                  <a:ext uri="{0D108BD9-81ED-4DB2-BD59-A6C34878D82A}">
                    <a16:rowId xmlns:a16="http://schemas.microsoft.com/office/drawing/2014/main" val="10002"/>
                  </a:ext>
                </a:extLst>
              </a:tr>
              <a:tr h="253365">
                <a:tc>
                  <a:txBody>
                    <a:bodyPr/>
                    <a:lstStyle/>
                    <a:p>
                      <a:pPr algn="ctr">
                        <a:lnSpc>
                          <a:spcPts val="1895"/>
                        </a:lnSpc>
                      </a:pPr>
                      <a:r>
                        <a:rPr sz="1600" b="1" dirty="0">
                          <a:solidFill>
                            <a:srgbClr val="FFFFFF"/>
                          </a:solidFill>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063A1"/>
                    </a:solidFill>
                  </a:tcPr>
                </a:tc>
                <a:tc>
                  <a:txBody>
                    <a:bodyPr/>
                    <a:lstStyle/>
                    <a:p>
                      <a:pPr algn="ctr">
                        <a:lnSpc>
                          <a:spcPts val="1895"/>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extLst>
                  <a:ext uri="{0D108BD9-81ED-4DB2-BD59-A6C34878D82A}">
                    <a16:rowId xmlns:a16="http://schemas.microsoft.com/office/drawing/2014/main" val="10003"/>
                  </a:ext>
                </a:extLst>
              </a:tr>
              <a:tr h="253365">
                <a:tc>
                  <a:txBody>
                    <a:bodyPr/>
                    <a:lstStyle/>
                    <a:p>
                      <a:pPr marL="635" algn="ctr">
                        <a:lnSpc>
                          <a:spcPts val="1895"/>
                        </a:lnSpc>
                      </a:pPr>
                      <a:r>
                        <a:rPr sz="1600" b="1" dirty="0">
                          <a:solidFill>
                            <a:srgbClr val="FFFFFF"/>
                          </a:solidFill>
                          <a:latin typeface="Calibri"/>
                          <a:cs typeface="Calibri"/>
                        </a:rPr>
                        <a:t>Z</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8063A1"/>
                    </a:solidFill>
                  </a:tcPr>
                </a:tc>
                <a:tc>
                  <a:txBody>
                    <a:bodyPr/>
                    <a:lstStyle/>
                    <a:p>
                      <a:pPr marL="635" algn="ctr">
                        <a:lnSpc>
                          <a:spcPts val="1895"/>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635"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nvGraphicFramePr>
        <p:xfrm>
          <a:off x="5807968" y="4437112"/>
          <a:ext cx="3048000" cy="1266823"/>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253364">
                <a:tc>
                  <a:txBody>
                    <a:bodyPr/>
                    <a:lstStyle/>
                    <a:p>
                      <a:pPr marL="1270" algn="ctr">
                        <a:lnSpc>
                          <a:spcPts val="1895"/>
                        </a:lnSpc>
                      </a:pPr>
                      <a:r>
                        <a:rPr sz="1600" b="1" dirty="0">
                          <a:solidFill>
                            <a:srgbClr val="FFFFFF"/>
                          </a:solidFill>
                          <a:latin typeface="Calibri"/>
                          <a:cs typeface="Calibri"/>
                        </a:rPr>
                        <a:t>|</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1270" algn="ctr">
                        <a:lnSpc>
                          <a:spcPts val="1895"/>
                        </a:lnSpc>
                      </a:pPr>
                      <a:r>
                        <a:rPr sz="1600" b="1" dirty="0">
                          <a:solidFill>
                            <a:srgbClr val="FFFFFF"/>
                          </a:solidFill>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1270" algn="ctr">
                        <a:lnSpc>
                          <a:spcPts val="1895"/>
                        </a:lnSpc>
                      </a:pPr>
                      <a:r>
                        <a:rPr sz="1600" b="1" dirty="0">
                          <a:solidFill>
                            <a:srgbClr val="FFFFFF"/>
                          </a:solidFill>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1905" algn="ctr">
                        <a:lnSpc>
                          <a:spcPts val="1895"/>
                        </a:lnSpc>
                      </a:pPr>
                      <a:r>
                        <a:rPr sz="1600" b="1" dirty="0">
                          <a:solidFill>
                            <a:srgbClr val="FFFFFF"/>
                          </a:solidFill>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tc>
                  <a:txBody>
                    <a:bodyPr/>
                    <a:lstStyle/>
                    <a:p>
                      <a:pPr marL="1905" algn="ctr">
                        <a:lnSpc>
                          <a:spcPts val="1895"/>
                        </a:lnSpc>
                      </a:pPr>
                      <a:r>
                        <a:rPr sz="1600" b="1" dirty="0">
                          <a:solidFill>
                            <a:srgbClr val="FFFFFF"/>
                          </a:solidFill>
                          <a:latin typeface="Calibri"/>
                          <a:cs typeface="Calibri"/>
                        </a:rPr>
                        <a:t>Z</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AACC5"/>
                    </a:solidFill>
                  </a:tcPr>
                </a:tc>
                <a:extLst>
                  <a:ext uri="{0D108BD9-81ED-4DB2-BD59-A6C34878D82A}">
                    <a16:rowId xmlns:a16="http://schemas.microsoft.com/office/drawing/2014/main" val="10000"/>
                  </a:ext>
                </a:extLst>
              </a:tr>
              <a:tr h="253365">
                <a:tc>
                  <a:txBody>
                    <a:bodyPr/>
                    <a:lstStyle/>
                    <a:p>
                      <a:pPr marL="1270" algn="ctr">
                        <a:lnSpc>
                          <a:spcPts val="1889"/>
                        </a:lnSpc>
                      </a:pPr>
                      <a:r>
                        <a:rPr sz="1600" b="1" dirty="0">
                          <a:solidFill>
                            <a:srgbClr val="FFFFFF"/>
                          </a:solidFill>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4AACC5"/>
                    </a:solidFill>
                  </a:tcPr>
                </a:tc>
                <a:tc>
                  <a:txBody>
                    <a:bodyPr/>
                    <a:lstStyle/>
                    <a:p>
                      <a:pPr marL="1270" algn="ctr">
                        <a:lnSpc>
                          <a:spcPts val="1889"/>
                        </a:lnSpc>
                      </a:pPr>
                      <a:r>
                        <a:rPr sz="1600" dirty="0">
                          <a:latin typeface="Calibri"/>
                          <a:cs typeface="Calibri"/>
                        </a:rPr>
                        <a:t>0</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F0F5"/>
                    </a:solidFill>
                  </a:tcPr>
                </a:tc>
                <a:tc>
                  <a:txBody>
                    <a:bodyPr/>
                    <a:lstStyle/>
                    <a:p>
                      <a:pPr marL="1270" algn="ctr">
                        <a:lnSpc>
                          <a:spcPts val="1889"/>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F0F5"/>
                    </a:solidFill>
                  </a:tcPr>
                </a:tc>
                <a:tc>
                  <a:txBody>
                    <a:bodyPr/>
                    <a:lstStyle/>
                    <a:p>
                      <a:pPr marL="1270" algn="ctr">
                        <a:lnSpc>
                          <a:spcPts val="1889"/>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F0F5"/>
                    </a:solidFill>
                  </a:tcPr>
                </a:tc>
                <a:tc>
                  <a:txBody>
                    <a:bodyPr/>
                    <a:lstStyle/>
                    <a:p>
                      <a:pPr marL="1270" algn="ctr">
                        <a:lnSpc>
                          <a:spcPts val="1889"/>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1"/>
                  </a:ext>
                </a:extLst>
              </a:tr>
              <a:tr h="253364">
                <a:tc>
                  <a:txBody>
                    <a:bodyPr/>
                    <a:lstStyle/>
                    <a:p>
                      <a:pPr marL="1270" algn="ctr">
                        <a:lnSpc>
                          <a:spcPts val="1895"/>
                        </a:lnSpc>
                      </a:pPr>
                      <a:r>
                        <a:rPr sz="1600" b="1" dirty="0">
                          <a:solidFill>
                            <a:srgbClr val="FFFFFF"/>
                          </a:solidFill>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AACC5"/>
                    </a:solidFill>
                  </a:tcPr>
                </a:tc>
                <a:tc>
                  <a:txBody>
                    <a:bodyPr/>
                    <a:lstStyle/>
                    <a:p>
                      <a:pPr marL="1270"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905"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905"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2"/>
                  </a:ext>
                </a:extLst>
              </a:tr>
              <a:tr h="253365">
                <a:tc>
                  <a:txBody>
                    <a:bodyPr/>
                    <a:lstStyle/>
                    <a:p>
                      <a:pPr marL="1270" algn="ctr">
                        <a:lnSpc>
                          <a:spcPts val="1895"/>
                        </a:lnSpc>
                      </a:pPr>
                      <a:r>
                        <a:rPr sz="1600" b="1" dirty="0">
                          <a:solidFill>
                            <a:srgbClr val="FFFFFF"/>
                          </a:solidFill>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AACC5"/>
                    </a:solidFill>
                  </a:tcPr>
                </a:tc>
                <a:tc>
                  <a:txBody>
                    <a:bodyPr/>
                    <a:lstStyle/>
                    <a:p>
                      <a:pPr marL="635"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3"/>
                  </a:ext>
                </a:extLst>
              </a:tr>
              <a:tr h="253365">
                <a:tc>
                  <a:txBody>
                    <a:bodyPr/>
                    <a:lstStyle/>
                    <a:p>
                      <a:pPr marL="1905" algn="ctr">
                        <a:lnSpc>
                          <a:spcPts val="1895"/>
                        </a:lnSpc>
                      </a:pPr>
                      <a:r>
                        <a:rPr sz="1600" b="1" dirty="0">
                          <a:solidFill>
                            <a:srgbClr val="FFFFFF"/>
                          </a:solidFill>
                          <a:latin typeface="Calibri"/>
                          <a:cs typeface="Calibri"/>
                        </a:rPr>
                        <a:t>Z</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AACC5"/>
                    </a:solidFill>
                  </a:tcPr>
                </a:tc>
                <a:tc>
                  <a:txBody>
                    <a:bodyPr/>
                    <a:lstStyle/>
                    <a:p>
                      <a:pPr marL="635"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tc>
                  <a:txBody>
                    <a:bodyPr/>
                    <a:lstStyle/>
                    <a:p>
                      <a:pPr marL="1270" algn="ctr">
                        <a:lnSpc>
                          <a:spcPts val="1895"/>
                        </a:lnSpc>
                      </a:pPr>
                      <a:r>
                        <a:rPr sz="1600" dirty="0">
                          <a:latin typeface="Calibri"/>
                          <a:cs typeface="Calibri"/>
                        </a:rPr>
                        <a:t>X</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F0F5"/>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033145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Sizing in Verilog</a:t>
            </a:r>
            <a:endParaRPr lang="zh-TW" altLang="en-US" dirty="0"/>
          </a:p>
        </p:txBody>
      </p:sp>
      <p:graphicFrame>
        <p:nvGraphicFramePr>
          <p:cNvPr id="968709" name="Object 5"/>
          <p:cNvGraphicFramePr>
            <a:graphicFrameLocks noGrp="1" noChangeAspect="1"/>
          </p:cNvGraphicFramePr>
          <p:nvPr>
            <p:ph idx="1"/>
          </p:nvPr>
        </p:nvGraphicFramePr>
        <p:xfrm>
          <a:off x="7536160" y="2564904"/>
          <a:ext cx="3173412" cy="2303463"/>
        </p:xfrm>
        <a:graphic>
          <a:graphicData uri="http://schemas.openxmlformats.org/presentationml/2006/ole">
            <mc:AlternateContent xmlns:mc="http://schemas.openxmlformats.org/markup-compatibility/2006">
              <mc:Choice xmlns:v="urn:schemas-microsoft-com:vml" Requires="v">
                <p:oleObj name="Visio" r:id="rId2" imgW="3463830" imgH="2514839" progId="">
                  <p:embed/>
                </p:oleObj>
              </mc:Choice>
              <mc:Fallback>
                <p:oleObj name="Visio" r:id="rId2" imgW="3463830" imgH="2514839" progId="">
                  <p:embed/>
                  <p:pic>
                    <p:nvPicPr>
                      <p:cNvPr id="968709" name="Object 5"/>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160" y="2564904"/>
                        <a:ext cx="3173412" cy="2303463"/>
                      </a:xfrm>
                      <a:prstGeom prst="rect">
                        <a:avLst/>
                      </a:prstGeom>
                      <a:solidFill>
                        <a:srgbClr val="FFFFCC"/>
                      </a:solidFill>
                      <a:ln>
                        <a:noFill/>
                      </a:ln>
                      <a:effectLst/>
                      <a:extLst>
                        <a:ext uri="{91240B29-F687-4F45-9708-019B960494DF}">
                          <a14:hiddenLine xmlns:a14="http://schemas.microsoft.com/office/drawing/2010/main" w="254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投影片編號版面配置區 6"/>
          <p:cNvSpPr>
            <a:spLocks noGrp="1"/>
          </p:cNvSpPr>
          <p:nvPr>
            <p:ph type="sldNum" sz="quarter" idx="12"/>
          </p:nvPr>
        </p:nvSpPr>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E220F3-50E1-4CF3-AF06-D2557FEF1303}" type="slidenum">
              <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zh-TW" sz="1200" b="0" i="0" u="none" strike="noStrike" kern="1200" cap="none" spc="0" normalizeH="0" baseline="0" noProof="0">
              <a:ln>
                <a:noFill/>
              </a:ln>
              <a:solidFill>
                <a:prstClr val="black">
                  <a:tint val="75000"/>
                </a:prstClr>
              </a:solidFill>
              <a:effectLst/>
              <a:uLnTx/>
              <a:uFillTx/>
              <a:latin typeface="Arial Unicode MS" pitchFamily="34" charset="-120"/>
              <a:ea typeface="Arial Unicode MS" pitchFamily="34" charset="-120"/>
              <a:cs typeface="Arial Unicode MS" pitchFamily="34" charset="-120"/>
            </a:endParaRPr>
          </a:p>
        </p:txBody>
      </p:sp>
      <p:sp>
        <p:nvSpPr>
          <p:cNvPr id="968707" name="Rectangle 3"/>
          <p:cNvSpPr>
            <a:spLocks noGrp="1" noChangeArrowheads="1"/>
          </p:cNvSpPr>
          <p:nvPr>
            <p:ph type="body" sz="half" idx="4294967295"/>
          </p:nvPr>
        </p:nvSpPr>
        <p:spPr>
          <a:xfrm>
            <a:off x="623392" y="1124744"/>
            <a:ext cx="10729192" cy="5616575"/>
          </a:xfrm>
        </p:spPr>
        <p:txBody>
          <a:bodyPr/>
          <a:lstStyle/>
          <a:p>
            <a:pPr>
              <a:lnSpc>
                <a:spcPct val="90000"/>
              </a:lnSpc>
            </a:pPr>
            <a:r>
              <a:rPr lang="en-US" altLang="zh-TW" sz="2000" dirty="0" err="1"/>
              <a:t>Verilog</a:t>
            </a:r>
            <a:r>
              <a:rPr lang="en-US" altLang="zh-TW" sz="2000" dirty="0"/>
              <a:t> automatically </a:t>
            </a:r>
            <a:r>
              <a:rPr lang="en-US" altLang="zh-TW" sz="2000" dirty="0">
                <a:solidFill>
                  <a:srgbClr val="FF0000"/>
                </a:solidFill>
              </a:rPr>
              <a:t>resizes values</a:t>
            </a:r>
            <a:r>
              <a:rPr lang="en-US" altLang="zh-TW" sz="2000" dirty="0"/>
              <a:t> in an expression according to the </a:t>
            </a:r>
            <a:r>
              <a:rPr lang="en-US" altLang="zh-TW" sz="2000" u="sng" dirty="0">
                <a:solidFill>
                  <a:srgbClr val="339933"/>
                </a:solidFill>
              </a:rPr>
              <a:t>sizes of variables in the expression</a:t>
            </a:r>
            <a:r>
              <a:rPr lang="en-US" altLang="zh-TW" sz="2000" dirty="0"/>
              <a:t>.</a:t>
            </a:r>
          </a:p>
          <a:p>
            <a:pPr>
              <a:lnSpc>
                <a:spcPct val="90000"/>
              </a:lnSpc>
            </a:pPr>
            <a:r>
              <a:rPr lang="en-US" altLang="zh-TW" sz="2000" dirty="0" err="1"/>
              <a:t>Verilog</a:t>
            </a:r>
            <a:r>
              <a:rPr lang="en-US" altLang="zh-TW" sz="2000" dirty="0"/>
              <a:t> automatically </a:t>
            </a:r>
            <a:r>
              <a:rPr lang="en-US" altLang="zh-TW" sz="2000" dirty="0">
                <a:solidFill>
                  <a:srgbClr val="FF0000"/>
                </a:solidFill>
              </a:rPr>
              <a:t>truncates or extends</a:t>
            </a:r>
            <a:r>
              <a:rPr lang="en-US" altLang="zh-TW" sz="2000" dirty="0"/>
              <a:t> the right-hand-side value in an assignment to </a:t>
            </a:r>
            <a:r>
              <a:rPr lang="en-US" altLang="zh-TW" sz="2000" u="sng" dirty="0">
                <a:solidFill>
                  <a:srgbClr val="339933"/>
                </a:solidFill>
              </a:rPr>
              <a:t>fit the left-hand-side variable</a:t>
            </a:r>
            <a:r>
              <a:rPr lang="en-US" altLang="zh-TW" sz="2000" dirty="0"/>
              <a:t>.</a:t>
            </a:r>
          </a:p>
          <a:p>
            <a:pPr lvl="1">
              <a:lnSpc>
                <a:spcPct val="90000"/>
              </a:lnSpc>
              <a:buFont typeface="Wingdings" pitchFamily="2" charset="2"/>
              <a:buNone/>
            </a:pPr>
            <a:endParaRPr lang="en-US" altLang="zh-TW" sz="1800" dirty="0"/>
          </a:p>
          <a:p>
            <a:pPr lvl="1">
              <a:lnSpc>
                <a:spcPct val="90000"/>
              </a:lnSpc>
              <a:buFont typeface="Wingdings" pitchFamily="2" charset="2"/>
              <a:buNone/>
            </a:pPr>
            <a:r>
              <a:rPr lang="en-US" altLang="zh-TW" sz="1800" dirty="0"/>
              <a:t>	module </a:t>
            </a:r>
            <a:r>
              <a:rPr lang="en-US" altLang="zh-TW" sz="1800" dirty="0" err="1"/>
              <a:t>sign_size</a:t>
            </a:r>
            <a:r>
              <a:rPr lang="en-US" altLang="zh-TW" sz="1800" dirty="0"/>
              <a:t>;</a:t>
            </a:r>
          </a:p>
          <a:p>
            <a:pPr lvl="1">
              <a:lnSpc>
                <a:spcPct val="90000"/>
              </a:lnSpc>
              <a:buFont typeface="Wingdings" pitchFamily="2" charset="2"/>
              <a:buNone/>
            </a:pPr>
            <a:r>
              <a:rPr lang="en-US" altLang="zh-TW" sz="1800" dirty="0"/>
              <a:t>	</a:t>
            </a:r>
            <a:r>
              <a:rPr lang="en-US" altLang="zh-TW" sz="1800" dirty="0" err="1"/>
              <a:t>reg</a:t>
            </a:r>
            <a:r>
              <a:rPr lang="en-US" altLang="zh-TW" sz="1800" dirty="0"/>
              <a:t> [3:0] a, b;</a:t>
            </a:r>
          </a:p>
          <a:p>
            <a:pPr lvl="1">
              <a:lnSpc>
                <a:spcPct val="90000"/>
              </a:lnSpc>
              <a:buFont typeface="Wingdings" pitchFamily="2" charset="2"/>
              <a:buNone/>
            </a:pPr>
            <a:r>
              <a:rPr lang="en-US" altLang="zh-TW" sz="1800" dirty="0"/>
              <a:t>	</a:t>
            </a:r>
            <a:r>
              <a:rPr lang="en-US" altLang="zh-TW" sz="1800" dirty="0" err="1"/>
              <a:t>reg</a:t>
            </a:r>
            <a:r>
              <a:rPr lang="en-US" altLang="zh-TW" sz="1800" dirty="0"/>
              <a:t> [15:0] c;</a:t>
            </a:r>
          </a:p>
          <a:p>
            <a:pPr lvl="1">
              <a:lnSpc>
                <a:spcPct val="90000"/>
              </a:lnSpc>
              <a:buFont typeface="Wingdings" pitchFamily="2" charset="2"/>
              <a:buNone/>
            </a:pPr>
            <a:r>
              <a:rPr lang="en-US" altLang="zh-TW" sz="1800" dirty="0"/>
              <a:t>	initial </a:t>
            </a:r>
          </a:p>
          <a:p>
            <a:pPr lvl="1">
              <a:lnSpc>
                <a:spcPct val="90000"/>
              </a:lnSpc>
              <a:buFont typeface="Wingdings" pitchFamily="2" charset="2"/>
              <a:buNone/>
            </a:pPr>
            <a:r>
              <a:rPr lang="en-US" altLang="zh-TW" sz="1800" dirty="0"/>
              <a:t>	begin</a:t>
            </a:r>
          </a:p>
          <a:p>
            <a:pPr lvl="1">
              <a:lnSpc>
                <a:spcPct val="90000"/>
              </a:lnSpc>
              <a:buFont typeface="Wingdings" pitchFamily="2" charset="2"/>
              <a:buNone/>
            </a:pPr>
            <a:r>
              <a:rPr lang="en-US" altLang="zh-TW" sz="1800" dirty="0"/>
              <a:t>		a = -1; // a is unsigned, so it stores “1111”</a:t>
            </a:r>
          </a:p>
          <a:p>
            <a:pPr lvl="1">
              <a:lnSpc>
                <a:spcPct val="90000"/>
              </a:lnSpc>
              <a:buFont typeface="Wingdings" pitchFamily="2" charset="2"/>
              <a:buNone/>
            </a:pPr>
            <a:r>
              <a:rPr lang="en-US" altLang="zh-TW" sz="1800" dirty="0"/>
              <a:t>		b = 8; </a:t>
            </a:r>
          </a:p>
          <a:p>
            <a:pPr lvl="1">
              <a:lnSpc>
                <a:spcPct val="90000"/>
              </a:lnSpc>
              <a:buFont typeface="Wingdings" pitchFamily="2" charset="2"/>
              <a:buNone/>
            </a:pPr>
            <a:r>
              <a:rPr lang="en-US" altLang="zh-TW" sz="1800" dirty="0"/>
              <a:t>		c = 8; // b = c = 1000</a:t>
            </a:r>
          </a:p>
          <a:p>
            <a:pPr lvl="1">
              <a:lnSpc>
                <a:spcPct val="90000"/>
              </a:lnSpc>
              <a:buFont typeface="Wingdings" pitchFamily="2" charset="2"/>
              <a:buNone/>
            </a:pPr>
            <a:r>
              <a:rPr lang="en-US" altLang="zh-TW" sz="1800" dirty="0"/>
              <a:t>		#10 b = b + a; // result 10111 is truncated. b = </a:t>
            </a:r>
            <a:r>
              <a:rPr lang="en-US" altLang="zh-TW" sz="1800" b="1" dirty="0">
                <a:solidFill>
                  <a:srgbClr val="800000"/>
                </a:solidFill>
              </a:rPr>
              <a:t>0111</a:t>
            </a:r>
          </a:p>
          <a:p>
            <a:pPr lvl="1">
              <a:lnSpc>
                <a:spcPct val="90000"/>
              </a:lnSpc>
              <a:buNone/>
            </a:pPr>
            <a:r>
              <a:rPr lang="en-US" altLang="zh-TW" sz="1800" dirty="0"/>
              <a:t>		#10 c = c + a; // c = 00000000000</a:t>
            </a:r>
            <a:r>
              <a:rPr lang="en-US" altLang="zh-TW" sz="1800" b="1" dirty="0">
                <a:solidFill>
                  <a:srgbClr val="800000"/>
                </a:solidFill>
              </a:rPr>
              <a:t>10111</a:t>
            </a:r>
          </a:p>
          <a:p>
            <a:pPr lvl="1">
              <a:lnSpc>
                <a:spcPct val="90000"/>
              </a:lnSpc>
              <a:buFont typeface="Wingdings" pitchFamily="2" charset="2"/>
              <a:buNone/>
            </a:pPr>
            <a:r>
              <a:rPr lang="en-US" altLang="zh-TW" sz="1800" dirty="0"/>
              <a:t>	end</a:t>
            </a:r>
          </a:p>
          <a:p>
            <a:pPr lvl="1">
              <a:lnSpc>
                <a:spcPct val="90000"/>
              </a:lnSpc>
              <a:buFont typeface="Wingdings" pitchFamily="2" charset="2"/>
              <a:buNone/>
            </a:pPr>
            <a:r>
              <a:rPr lang="en-US" altLang="zh-TW" sz="1800" dirty="0"/>
              <a:t>	</a:t>
            </a:r>
            <a:r>
              <a:rPr lang="en-US" altLang="zh-TW" sz="1800" dirty="0" err="1"/>
              <a:t>endmodule</a:t>
            </a:r>
            <a:endParaRPr lang="en-US" altLang="zh-TW" sz="1800" dirty="0"/>
          </a:p>
        </p:txBody>
      </p:sp>
    </p:spTree>
    <p:extLst>
      <p:ext uri="{BB962C8B-B14F-4D97-AF65-F5344CB8AC3E}">
        <p14:creationId xmlns:p14="http://schemas.microsoft.com/office/powerpoint/2010/main" val="29517666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佈景主題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template" id="{774F2471-B825-41D9-83BB-856DA296DAC2}" vid="{E266F89B-1ED1-4737-97E1-6B66A935CCAE}"/>
    </a:ext>
  </a:extLst>
</a:theme>
</file>

<file path=ppt/theme/theme2.xml><?xml version="1.0" encoding="utf-8"?>
<a:theme xmlns:a="http://schemas.openxmlformats.org/drawingml/2006/main" name="2_佈景主題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佈景主題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template" id="{774F2471-B825-41D9-83BB-856DA296DAC2}" vid="{E266F89B-1ED1-4737-97E1-6B66A935CCA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佈景主題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template" id="{774F2471-B825-41D9-83BB-856DA296DAC2}" vid="{E266F89B-1ED1-4737-97E1-6B66A935CCAE}"/>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b8317ea-dfdc-45bb-981a-22dc8f185f8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33D6D95719444CA62ADC21140FC313" ma:contentTypeVersion="4" ma:contentTypeDescription="Create a new document." ma:contentTypeScope="" ma:versionID="e7865e1e347cf4175d1fe7ecd9d6f6e8">
  <xsd:schema xmlns:xsd="http://www.w3.org/2001/XMLSchema" xmlns:xs="http://www.w3.org/2001/XMLSchema" xmlns:p="http://schemas.microsoft.com/office/2006/metadata/properties" xmlns:ns3="1b8317ea-dfdc-45bb-981a-22dc8f185f85" targetNamespace="http://schemas.microsoft.com/office/2006/metadata/properties" ma:root="true" ma:fieldsID="867f1f478f0f63593f690fd4e2e77227" ns3:_="">
    <xsd:import namespace="1b8317ea-dfdc-45bb-981a-22dc8f185f85"/>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8317ea-dfdc-45bb-981a-22dc8f185f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DC794A-21DA-4658-A946-17AAEEB03079}">
  <ds:schemaRefs>
    <ds:schemaRef ds:uri="http://schemas.openxmlformats.org/package/2006/metadata/core-properties"/>
    <ds:schemaRef ds:uri="1b8317ea-dfdc-45bb-981a-22dc8f185f85"/>
    <ds:schemaRef ds:uri="http://purl.org/dc/dcmitype/"/>
    <ds:schemaRef ds:uri="http://schemas.microsoft.com/office/2006/documentManagement/types"/>
    <ds:schemaRef ds:uri="http://purl.org/dc/elements/1.1/"/>
    <ds:schemaRef ds:uri="http://purl.org/dc/terms/"/>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6F1BE5E2-32FE-4AC8-B69D-8BE01823EE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8317ea-dfdc-45bb-981a-22dc8f185f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30E698-3673-4949-B8C2-B6712D6F50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Lecture template A</Template>
  <TotalTime>16119</TotalTime>
  <Words>18295</Words>
  <Application>Microsoft Office PowerPoint</Application>
  <PresentationFormat>寬螢幕</PresentationFormat>
  <Paragraphs>3205</Paragraphs>
  <Slides>157</Slides>
  <Notes>63</Notes>
  <HiddenSlides>28</HiddenSlides>
  <MMClips>1</MMClips>
  <ScaleCrop>false</ScaleCrop>
  <HeadingPairs>
    <vt:vector size="8" baseType="variant">
      <vt:variant>
        <vt:lpstr>使用字型</vt:lpstr>
      </vt:variant>
      <vt:variant>
        <vt:i4>21</vt:i4>
      </vt:variant>
      <vt:variant>
        <vt:lpstr>佈景主題</vt:lpstr>
      </vt:variant>
      <vt:variant>
        <vt:i4>5</vt:i4>
      </vt:variant>
      <vt:variant>
        <vt:lpstr>內嵌 OLE 伺服程式</vt:lpstr>
      </vt:variant>
      <vt:variant>
        <vt:i4>3</vt:i4>
      </vt:variant>
      <vt:variant>
        <vt:lpstr>投影片標題</vt:lpstr>
      </vt:variant>
      <vt:variant>
        <vt:i4>157</vt:i4>
      </vt:variant>
    </vt:vector>
  </HeadingPairs>
  <TitlesOfParts>
    <vt:vector size="186" baseType="lpstr">
      <vt:lpstr>Arial Unicode MS</vt:lpstr>
      <vt:lpstr>cronos-pro</vt:lpstr>
      <vt:lpstr>inherit</vt:lpstr>
      <vt:lpstr>Tekton</vt:lpstr>
      <vt:lpstr>微軟正黑體</vt:lpstr>
      <vt:lpstr>新細明體</vt:lpstr>
      <vt:lpstr>標楷體</vt:lpstr>
      <vt:lpstr>Arial</vt:lpstr>
      <vt:lpstr>Arial</vt:lpstr>
      <vt:lpstr>Calibri</vt:lpstr>
      <vt:lpstr>Comic Sans MS</vt:lpstr>
      <vt:lpstr>Consolas</vt:lpstr>
      <vt:lpstr>Courier New</vt:lpstr>
      <vt:lpstr>Helvetica</vt:lpstr>
      <vt:lpstr>Impact</vt:lpstr>
      <vt:lpstr>Symbol</vt:lpstr>
      <vt:lpstr>Tahoma</vt:lpstr>
      <vt:lpstr>Times New Roman</vt:lpstr>
      <vt:lpstr>Verdana</vt:lpstr>
      <vt:lpstr>Wingdings</vt:lpstr>
      <vt:lpstr>Wingdings 2</vt:lpstr>
      <vt:lpstr>佈景主題1</vt:lpstr>
      <vt:lpstr>2_佈景主題1</vt:lpstr>
      <vt:lpstr>1_佈景主題1</vt:lpstr>
      <vt:lpstr>Office Theme</vt:lpstr>
      <vt:lpstr>3_佈景主題1</vt:lpstr>
      <vt:lpstr>文件</vt:lpstr>
      <vt:lpstr>Visio</vt:lpstr>
      <vt:lpstr>點陣圖影像</vt:lpstr>
      <vt:lpstr>Digital Circuits and Systems Lecture 2 Verilog and SystemVerilog</vt:lpstr>
      <vt:lpstr>PowerPoint 簡報</vt:lpstr>
      <vt:lpstr>PowerPoint 簡報</vt:lpstr>
      <vt:lpstr>Taiwan+1 (世界的台積電，世界的台灣)</vt:lpstr>
      <vt:lpstr>PowerPoint 簡報</vt:lpstr>
      <vt:lpstr>PowerPoint 簡報</vt:lpstr>
      <vt:lpstr>如何學好Verilog IC設計</vt:lpstr>
      <vt:lpstr>Learning Plan for SystemVerilog</vt:lpstr>
      <vt:lpstr>Outline</vt:lpstr>
      <vt:lpstr>Outline</vt:lpstr>
      <vt:lpstr>Outline</vt:lpstr>
      <vt:lpstr>Introduction of Hardware description language</vt:lpstr>
      <vt:lpstr>Objectives</vt:lpstr>
      <vt:lpstr>What Is a Hardware Description Language? </vt:lpstr>
      <vt:lpstr>Why HDL? From Schematic Entry to HDL</vt:lpstr>
      <vt:lpstr>Why HDL? Benefits of HDL for Design</vt:lpstr>
      <vt:lpstr>Why HDL? Benefits of HDL for Simulation</vt:lpstr>
      <vt:lpstr>HDL History</vt:lpstr>
      <vt:lpstr>Verilog History</vt:lpstr>
      <vt:lpstr>Typical HDL-Based Design Flow  (Cell based design flow)</vt:lpstr>
      <vt:lpstr>Typical Cell-Based Design Flow</vt:lpstr>
      <vt:lpstr>Levels of Abstraction</vt:lpstr>
      <vt:lpstr>Verilog-Supported Levels of Abstraction</vt:lpstr>
      <vt:lpstr>Gate (Structural)</vt:lpstr>
      <vt:lpstr>Dataflow (RTL)</vt:lpstr>
      <vt:lpstr>Behavioral</vt:lpstr>
      <vt:lpstr>DataFlow / Behavioral / Structural</vt:lpstr>
      <vt:lpstr>Mixed Styles Modeling</vt:lpstr>
      <vt:lpstr>Quick tour of verilog</vt:lpstr>
      <vt:lpstr>Coded components</vt:lpstr>
      <vt:lpstr>Example – Adder with Register (1/2)</vt:lpstr>
      <vt:lpstr>Example – Adder with Register (2/2)</vt:lpstr>
      <vt:lpstr>Example – Adder with Register (2/2)</vt:lpstr>
      <vt:lpstr>Example – Adder with Register (2/2)</vt:lpstr>
      <vt:lpstr>Example – Adder with Register (2/2)</vt:lpstr>
      <vt:lpstr>Example – Adder with Register (2/2)</vt:lpstr>
      <vt:lpstr>Verilog Modules and Ports and instances </vt:lpstr>
      <vt:lpstr>Verilog Module</vt:lpstr>
      <vt:lpstr>Block Diagram &amp; Schematic</vt:lpstr>
      <vt:lpstr>Modules</vt:lpstr>
      <vt:lpstr>Module Ports</vt:lpstr>
      <vt:lpstr>Verilog Modules</vt:lpstr>
      <vt:lpstr>A module can instantiate other modules creating a module hierarchy</vt:lpstr>
      <vt:lpstr>A module can instantiate other modules creating a module hierarchy</vt:lpstr>
      <vt:lpstr>Connecting Ports by Order/Name List</vt:lpstr>
      <vt:lpstr>Verilog supports connecting ports by position and by name</vt:lpstr>
      <vt:lpstr>Combined Port/Type Declarations</vt:lpstr>
      <vt:lpstr>ANSI-C Style Port List</vt:lpstr>
      <vt:lpstr>如何重複利用設計?使用參數化 Module Port Parameter List</vt:lpstr>
      <vt:lpstr>Parameters</vt:lpstr>
      <vt:lpstr>Parameter declaration</vt:lpstr>
      <vt:lpstr>Summary: Key Language Features</vt:lpstr>
      <vt:lpstr>Basic syntax rule Lexical Conventions in Verilog</vt:lpstr>
      <vt:lpstr>Outline</vt:lpstr>
      <vt:lpstr>硬體的世界  4-Value Logic System in Verilog</vt:lpstr>
      <vt:lpstr>Constants: Verilog includes ways to specify  Number in various bases</vt:lpstr>
      <vt:lpstr>Constants: Number Representation</vt:lpstr>
      <vt:lpstr>Constants: More examples</vt:lpstr>
      <vt:lpstr>Constants: More examples</vt:lpstr>
      <vt:lpstr>Constants: Truncation and Extension</vt:lpstr>
      <vt:lpstr>Integer and Real Constants: Real</vt:lpstr>
      <vt:lpstr>identifiers</vt:lpstr>
      <vt:lpstr>Lexical Convention: Identifier</vt:lpstr>
      <vt:lpstr>Reserved keywords</vt:lpstr>
      <vt:lpstr>PowerPoint 簡報</vt:lpstr>
      <vt:lpstr>Find the bug</vt:lpstr>
      <vt:lpstr>Lexical Convention: White Space and Comments</vt:lpstr>
      <vt:lpstr>Coding Style: Naming Conventions</vt:lpstr>
      <vt:lpstr>Special Language Tokens: $</vt:lpstr>
      <vt:lpstr>Special Language Tokens: #</vt:lpstr>
      <vt:lpstr>Compiler directives</vt:lpstr>
      <vt:lpstr>Summary of basic lexical conventions in Verilog</vt:lpstr>
      <vt:lpstr>Verilog Data Types and Logic System: Nets/registers/logic</vt:lpstr>
      <vt:lpstr>Outline</vt:lpstr>
      <vt:lpstr>Major Data Types</vt:lpstr>
      <vt:lpstr>Data types (Nets): wire</vt:lpstr>
      <vt:lpstr>The Verilog keyword wire is used to denote a standard hardware net</vt:lpstr>
      <vt:lpstr>Data Types: reg</vt:lpstr>
      <vt:lpstr>Explicitly vs. Implicitly</vt:lpstr>
      <vt:lpstr>Note. reg wire 傻傻分不清</vt:lpstr>
      <vt:lpstr>Logic Conflict Resolution with Net Data Types (optional)</vt:lpstr>
      <vt:lpstr>More on Verilog Data Types (Optional)</vt:lpstr>
      <vt:lpstr>Verilog vectors</vt:lpstr>
      <vt:lpstr>Bit extraction and combination</vt:lpstr>
      <vt:lpstr>Declaration Syntax of Verilog Arrays = Memory</vt:lpstr>
      <vt:lpstr>Data storage and Verilog arrays</vt:lpstr>
      <vt:lpstr>More Than 2-D Arrays</vt:lpstr>
      <vt:lpstr>Memory Addressing</vt:lpstr>
      <vt:lpstr>Structural Modeling</vt:lpstr>
      <vt:lpstr>Structural Modeling</vt:lpstr>
      <vt:lpstr>Predefined Primitives</vt:lpstr>
      <vt:lpstr>A Full Adder Example</vt:lpstr>
      <vt:lpstr>Verilog Expressions and Operators</vt:lpstr>
      <vt:lpstr>Operators Precedence</vt:lpstr>
      <vt:lpstr>Boolean operators</vt:lpstr>
      <vt:lpstr>Operator Examples</vt:lpstr>
      <vt:lpstr>Operator Examples</vt:lpstr>
      <vt:lpstr>Logic Values</vt:lpstr>
      <vt:lpstr>Sizing in Verilog</vt:lpstr>
      <vt:lpstr>Sizing in Verilog</vt:lpstr>
      <vt:lpstr>Verilog Expressions and Operators</vt:lpstr>
      <vt:lpstr>Operators Precedence</vt:lpstr>
      <vt:lpstr>Boolean operators</vt:lpstr>
      <vt:lpstr>Operator Examples</vt:lpstr>
      <vt:lpstr>Operator Examples</vt:lpstr>
      <vt:lpstr>Logic Values</vt:lpstr>
      <vt:lpstr>Arithmetic Operators</vt:lpstr>
      <vt:lpstr>Bit-Wise Operators</vt:lpstr>
      <vt:lpstr>Logical Operators (Binary)</vt:lpstr>
      <vt:lpstr>Unary Reduction Operators</vt:lpstr>
      <vt:lpstr>Logical Versus Bit-Wise Negation</vt:lpstr>
      <vt:lpstr>Shift Operators</vt:lpstr>
      <vt:lpstr>Relational Operators</vt:lpstr>
      <vt:lpstr>Equality Operators (1/3)</vt:lpstr>
      <vt:lpstr>Equality Operators (2/3)</vt:lpstr>
      <vt:lpstr>Equality Operators (3/3)</vt:lpstr>
      <vt:lpstr>Conditional Operator (1/2)</vt:lpstr>
      <vt:lpstr>Conditional Operator (2/2)</vt:lpstr>
      <vt:lpstr>Concatenation and Replication Operators</vt:lpstr>
      <vt:lpstr>Replication Operator</vt:lpstr>
      <vt:lpstr>Sizing in Verilog</vt:lpstr>
      <vt:lpstr>Sizing in Verilog</vt:lpstr>
      <vt:lpstr>Model combinational logic</vt:lpstr>
      <vt:lpstr>Three Ways to Model Combinational Logic</vt:lpstr>
      <vt:lpstr>Combinational Logic 用在continuous assignment/ structural connection</vt:lpstr>
      <vt:lpstr>Predefined Primitives</vt:lpstr>
      <vt:lpstr>Structural Modeling: A Full Adder Example</vt:lpstr>
      <vt:lpstr>Continuous Assignments (1/2)</vt:lpstr>
      <vt:lpstr>Continuous Assignments (2/2)</vt:lpstr>
      <vt:lpstr>Combinational Logic 使用procedural assignment</vt:lpstr>
      <vt:lpstr>Outline</vt:lpstr>
      <vt:lpstr>PowerPoint 簡報</vt:lpstr>
      <vt:lpstr>Always blocks can contain  more advanced control constructs </vt:lpstr>
      <vt:lpstr>if…else</vt:lpstr>
      <vt:lpstr>case</vt:lpstr>
      <vt:lpstr>Conditional statements (case)</vt:lpstr>
      <vt:lpstr>case</vt:lpstr>
      <vt:lpstr>case</vt:lpstr>
      <vt:lpstr>case, casez, casex</vt:lpstr>
      <vt:lpstr>case, casez, casex</vt:lpstr>
      <vt:lpstr>Comma Separated Sensitivity List</vt:lpstr>
      <vt:lpstr>Combinational Logic Sensitivity List</vt:lpstr>
      <vt:lpstr>Gotcha: (if … else)</vt:lpstr>
      <vt:lpstr>What happens if the  case statement is not complete?</vt:lpstr>
      <vt:lpstr>Incomplete Specification:  Added unwanted latch</vt:lpstr>
      <vt:lpstr>Always Avoid Incomplete Specification</vt:lpstr>
      <vt:lpstr>Combinational logic examples</vt:lpstr>
      <vt:lpstr>Code Converter (1/3)</vt:lpstr>
      <vt:lpstr>Code Converter (2/3)</vt:lpstr>
      <vt:lpstr>Code Converter (3/3)</vt:lpstr>
      <vt:lpstr>Decoder (1/2)</vt:lpstr>
      <vt:lpstr>Decoder (2/2)</vt:lpstr>
      <vt:lpstr>Model Sequential Logic 請只拿來model DFFs (建議，作業規定) 請用non-blocking assignment &lt;=</vt:lpstr>
      <vt:lpstr>Common patterns for  latch and flip-flop inference</vt:lpstr>
      <vt:lpstr>The Simplest Shift Register</vt:lpstr>
      <vt:lpstr>Latch Inference (不建議使用，作業禁止)</vt:lpstr>
      <vt:lpstr>DFF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Tian Sheuan Chang</dc:creator>
  <cp:lastModifiedBy>Sheuan</cp:lastModifiedBy>
  <cp:revision>331</cp:revision>
  <dcterms:created xsi:type="dcterms:W3CDTF">2020-09-26T07:51:37Z</dcterms:created>
  <dcterms:modified xsi:type="dcterms:W3CDTF">2024-03-04T14:35:54Z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0x0101000733D6D95719444CA62ADC21140FC313</vt:lpwstr>
  </property>
</Properties>
</file>